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558" r:id="rId3"/>
    <p:sldId id="550" r:id="rId4"/>
    <p:sldId id="615" r:id="rId5"/>
    <p:sldId id="559" r:id="rId6"/>
    <p:sldId id="616" r:id="rId7"/>
    <p:sldId id="551" r:id="rId8"/>
    <p:sldId id="542" r:id="rId9"/>
    <p:sldId id="497" r:id="rId10"/>
    <p:sldId id="587" r:id="rId11"/>
    <p:sldId id="561" r:id="rId12"/>
    <p:sldId id="532" r:id="rId13"/>
    <p:sldId id="543" r:id="rId14"/>
    <p:sldId id="500" r:id="rId15"/>
    <p:sldId id="289" r:id="rId16"/>
    <p:sldId id="293" r:id="rId17"/>
    <p:sldId id="296" r:id="rId18"/>
    <p:sldId id="281" r:id="rId19"/>
    <p:sldId id="302" r:id="rId20"/>
    <p:sldId id="295" r:id="rId21"/>
    <p:sldId id="549" r:id="rId22"/>
    <p:sldId id="276" r:id="rId23"/>
    <p:sldId id="605" r:id="rId24"/>
    <p:sldId id="606" r:id="rId25"/>
    <p:sldId id="548" r:id="rId26"/>
    <p:sldId id="607" r:id="rId27"/>
    <p:sldId id="617" r:id="rId28"/>
    <p:sldId id="608" r:id="rId29"/>
    <p:sldId id="609" r:id="rId30"/>
    <p:sldId id="611" r:id="rId31"/>
    <p:sldId id="610" r:id="rId32"/>
    <p:sldId id="612" r:id="rId33"/>
    <p:sldId id="613" r:id="rId34"/>
    <p:sldId id="6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8" d="100"/>
          <a:sy n="108" d="100"/>
        </p:scale>
        <p:origin x="872" y="48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Sheet1!$A$8</c:f>
              <c:strCache>
                <c:ptCount val="1"/>
                <c:pt idx="0">
                  <c:v>Pirfenidone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Sheet1!$B$7:$C$7</c:f>
              <c:strCache>
                <c:ptCount val="2"/>
                <c:pt idx="0">
                  <c:v>% Patients with atleast one RRH</c:v>
                </c:pt>
                <c:pt idx="1">
                  <c:v>% Death in those hospitalized</c:v>
                </c:pt>
              </c:strCache>
            </c:strRef>
          </c:cat>
          <c:val>
            <c:numRef>
              <c:f>Sheet1!$B$8:$C$8</c:f>
              <c:numCache>
                <c:formatCode>General</c:formatCode>
                <c:ptCount val="2"/>
                <c:pt idx="0">
                  <c:v>7</c:v>
                </c:pt>
                <c:pt idx="1">
                  <c:v>27</c:v>
                </c:pt>
              </c:numCache>
            </c:numRef>
          </c:val>
          <c:extLst>
            <c:ext xmlns:c16="http://schemas.microsoft.com/office/drawing/2014/chart" uri="{C3380CC4-5D6E-409C-BE32-E72D297353CC}">
              <c16:uniqueId val="{00000000-1D44-49E0-BFE9-9FDD71374553}"/>
            </c:ext>
          </c:extLst>
        </c:ser>
        <c:ser>
          <c:idx val="1"/>
          <c:order val="1"/>
          <c:tx>
            <c:strRef>
              <c:f>Sheet1!$A$9</c:f>
              <c:strCache>
                <c:ptCount val="1"/>
                <c:pt idx="0">
                  <c:v>Placebo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Sheet1!$B$7:$C$7</c:f>
              <c:strCache>
                <c:ptCount val="2"/>
                <c:pt idx="0">
                  <c:v>% Patients with atleast one RRH</c:v>
                </c:pt>
                <c:pt idx="1">
                  <c:v>% Death in those hospitalized</c:v>
                </c:pt>
              </c:strCache>
            </c:strRef>
          </c:cat>
          <c:val>
            <c:numRef>
              <c:f>Sheet1!$B$9:$C$9</c:f>
              <c:numCache>
                <c:formatCode>General</c:formatCode>
                <c:ptCount val="2"/>
                <c:pt idx="0">
                  <c:v>12</c:v>
                </c:pt>
                <c:pt idx="1">
                  <c:v>46</c:v>
                </c:pt>
              </c:numCache>
            </c:numRef>
          </c:val>
          <c:extLst>
            <c:ext xmlns:c16="http://schemas.microsoft.com/office/drawing/2014/chart" uri="{C3380CC4-5D6E-409C-BE32-E72D297353CC}">
              <c16:uniqueId val="{00000001-1D44-49E0-BFE9-9FDD71374553}"/>
            </c:ext>
          </c:extLst>
        </c:ser>
        <c:dLbls>
          <c:showLegendKey val="0"/>
          <c:showVal val="0"/>
          <c:showCatName val="0"/>
          <c:showSerName val="0"/>
          <c:showPercent val="0"/>
          <c:showBubbleSize val="0"/>
        </c:dLbls>
        <c:gapWidth val="219"/>
        <c:overlap val="-27"/>
        <c:axId val="1534294688"/>
        <c:axId val="1534904432"/>
      </c:barChart>
      <c:catAx>
        <c:axId val="153429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34904432"/>
        <c:crosses val="autoZero"/>
        <c:auto val="1"/>
        <c:lblAlgn val="ctr"/>
        <c:lblOffset val="100"/>
        <c:noMultiLvlLbl val="0"/>
      </c:catAx>
      <c:valAx>
        <c:axId val="1534904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429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20000"/>
        <a:lumOff val="80000"/>
      </a:schemeClr>
    </a:solid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Time</a:t>
            </a:r>
            <a:r>
              <a:rPr lang="en-US" sz="1800" b="1" baseline="0" dirty="0"/>
              <a:t> free of AE-IPF (days) </a:t>
            </a:r>
            <a:endParaRPr lang="en-US" sz="1800" b="1" dirty="0"/>
          </a:p>
        </c:rich>
      </c:tx>
      <c:layout>
        <c:manualLayout>
          <c:xMode val="edge"/>
          <c:yMode val="edge"/>
          <c:x val="0.312760012316535"/>
          <c:y val="2.521930726619589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86235345581802"/>
          <c:y val="0.17171296296296301"/>
          <c:w val="0.57176465441819802"/>
          <c:h val="0.72088764946048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Sheet2!$C$11:$C$12</c:f>
              <c:strCache>
                <c:ptCount val="2"/>
                <c:pt idx="0">
                  <c:v>Group on Long Term Pirfendione </c:v>
                </c:pt>
                <c:pt idx="1">
                  <c:v>Group on Short Term Pirfendione </c:v>
                </c:pt>
              </c:strCache>
            </c:strRef>
          </c:cat>
          <c:val>
            <c:numRef>
              <c:f>Sheet2!$D$11:$D$12</c:f>
              <c:numCache>
                <c:formatCode>General</c:formatCode>
                <c:ptCount val="2"/>
                <c:pt idx="0">
                  <c:v>947</c:v>
                </c:pt>
                <c:pt idx="1">
                  <c:v>145</c:v>
                </c:pt>
              </c:numCache>
            </c:numRef>
          </c:val>
          <c:extLst>
            <c:ext xmlns:c16="http://schemas.microsoft.com/office/drawing/2014/chart" uri="{C3380CC4-5D6E-409C-BE32-E72D297353CC}">
              <c16:uniqueId val="{00000000-D0BB-46B0-81BA-637400EBFD2B}"/>
            </c:ext>
          </c:extLst>
        </c:ser>
        <c:dLbls>
          <c:showLegendKey val="0"/>
          <c:showVal val="0"/>
          <c:showCatName val="0"/>
          <c:showSerName val="0"/>
          <c:showPercent val="0"/>
          <c:showBubbleSize val="0"/>
        </c:dLbls>
        <c:gapWidth val="182"/>
        <c:axId val="1938009616"/>
        <c:axId val="1971195424"/>
      </c:barChart>
      <c:catAx>
        <c:axId val="1938009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971195424"/>
        <c:crosses val="autoZero"/>
        <c:auto val="1"/>
        <c:lblAlgn val="ctr"/>
        <c:lblOffset val="100"/>
        <c:noMultiLvlLbl val="0"/>
      </c:catAx>
      <c:valAx>
        <c:axId val="19711954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8009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Sheet1!$D$9</c:f>
              <c:strCache>
                <c:ptCount val="1"/>
                <c:pt idx="0">
                  <c:v>% Survival Rate at end of 2 year</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3BC3-4F46-A0CB-FBC36B41877E}"/>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BC3-4F46-A0CB-FBC36B4187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Sheet1!$C$10:$C$11</c:f>
              <c:strCache>
                <c:ptCount val="2"/>
                <c:pt idx="0">
                  <c:v>Group on Long Term Pirfendione ( &gt; 1 yr treatment)</c:v>
                </c:pt>
                <c:pt idx="1">
                  <c:v>Group on Short Term Pirfendione ( &lt; 1 yr treatment)</c:v>
                </c:pt>
              </c:strCache>
            </c:strRef>
          </c:cat>
          <c:val>
            <c:numRef>
              <c:f>Sheet1!$D$10:$D$11</c:f>
              <c:numCache>
                <c:formatCode>General</c:formatCode>
                <c:ptCount val="2"/>
                <c:pt idx="0">
                  <c:v>86</c:v>
                </c:pt>
                <c:pt idx="1">
                  <c:v>18</c:v>
                </c:pt>
              </c:numCache>
            </c:numRef>
          </c:val>
          <c:extLst>
            <c:ext xmlns:c16="http://schemas.microsoft.com/office/drawing/2014/chart" uri="{C3380CC4-5D6E-409C-BE32-E72D297353CC}">
              <c16:uniqueId val="{00000002-1F39-46A4-AC03-F4BCCE5AA638}"/>
            </c:ext>
          </c:extLst>
        </c:ser>
        <c:dLbls>
          <c:showLegendKey val="0"/>
          <c:showVal val="0"/>
          <c:showCatName val="0"/>
          <c:showSerName val="0"/>
          <c:showPercent val="0"/>
          <c:showBubbleSize val="0"/>
        </c:dLbls>
        <c:gapWidth val="182"/>
        <c:axId val="1971068400"/>
        <c:axId val="1970791056"/>
      </c:barChart>
      <c:catAx>
        <c:axId val="1971068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70791056"/>
        <c:crosses val="autoZero"/>
        <c:auto val="1"/>
        <c:lblAlgn val="ctr"/>
        <c:lblOffset val="100"/>
        <c:noMultiLvlLbl val="0"/>
      </c:catAx>
      <c:valAx>
        <c:axId val="1970791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106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6601B-B9C4-4689-8C64-5307E2F198EE}"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8CDC8B49-0937-45EE-9737-FF6CD2727431}">
      <dgm:prSet custT="1"/>
      <dgm:spPr/>
      <dgm:t>
        <a:bodyPr/>
        <a:lstStyle/>
        <a:p>
          <a:pPr rtl="0"/>
          <a:r>
            <a:rPr lang="en-IN" sz="2400" dirty="0"/>
            <a:t>2/2 phase III trials positive</a:t>
          </a:r>
        </a:p>
      </dgm:t>
    </dgm:pt>
    <dgm:pt modelId="{F0A56AEC-07B3-497F-98F1-EC662CBBAFEB}" type="parTrans" cxnId="{D027D23B-572C-46BE-889F-2F9C281791A9}">
      <dgm:prSet/>
      <dgm:spPr/>
      <dgm:t>
        <a:bodyPr/>
        <a:lstStyle/>
        <a:p>
          <a:endParaRPr lang="en-IN" sz="2000"/>
        </a:p>
      </dgm:t>
    </dgm:pt>
    <dgm:pt modelId="{55C86128-B97E-4156-B02E-4EC8E8F7AAB6}" type="sibTrans" cxnId="{D027D23B-572C-46BE-889F-2F9C281791A9}">
      <dgm:prSet/>
      <dgm:spPr/>
      <dgm:t>
        <a:bodyPr/>
        <a:lstStyle/>
        <a:p>
          <a:endParaRPr lang="en-IN" sz="2000"/>
        </a:p>
      </dgm:t>
    </dgm:pt>
    <dgm:pt modelId="{E0C97399-946A-43EE-9794-D8F6BDDC9A35}" type="pres">
      <dgm:prSet presAssocID="{85C6601B-B9C4-4689-8C64-5307E2F198EE}" presName="Name0" presStyleCnt="0">
        <dgm:presLayoutVars>
          <dgm:dir/>
          <dgm:animLvl val="lvl"/>
          <dgm:resizeHandles val="exact"/>
        </dgm:presLayoutVars>
      </dgm:prSet>
      <dgm:spPr/>
    </dgm:pt>
    <dgm:pt modelId="{72AD099E-7F07-4509-832C-B365872371EC}" type="pres">
      <dgm:prSet presAssocID="{8CDC8B49-0937-45EE-9737-FF6CD2727431}" presName="linNode" presStyleCnt="0"/>
      <dgm:spPr/>
    </dgm:pt>
    <dgm:pt modelId="{1A8D7505-D701-41DA-91BD-62BB64AD0EC5}" type="pres">
      <dgm:prSet presAssocID="{8CDC8B49-0937-45EE-9737-FF6CD2727431}" presName="parentText" presStyleLbl="node1" presStyleIdx="0" presStyleCnt="1" custScaleX="277778" custScaleY="100097">
        <dgm:presLayoutVars>
          <dgm:chMax val="1"/>
          <dgm:bulletEnabled val="1"/>
        </dgm:presLayoutVars>
      </dgm:prSet>
      <dgm:spPr/>
    </dgm:pt>
  </dgm:ptLst>
  <dgm:cxnLst>
    <dgm:cxn modelId="{6D232023-F585-BD46-8EBB-4B02C58A3FA5}" type="presOf" srcId="{8CDC8B49-0937-45EE-9737-FF6CD2727431}" destId="{1A8D7505-D701-41DA-91BD-62BB64AD0EC5}" srcOrd="0" destOrd="0" presId="urn:microsoft.com/office/officeart/2005/8/layout/vList5"/>
    <dgm:cxn modelId="{D027D23B-572C-46BE-889F-2F9C281791A9}" srcId="{85C6601B-B9C4-4689-8C64-5307E2F198EE}" destId="{8CDC8B49-0937-45EE-9737-FF6CD2727431}" srcOrd="0" destOrd="0" parTransId="{F0A56AEC-07B3-497F-98F1-EC662CBBAFEB}" sibTransId="{55C86128-B97E-4156-B02E-4EC8E8F7AAB6}"/>
    <dgm:cxn modelId="{3A54FB4D-ECC1-D54F-9803-119B56E53514}" type="presOf" srcId="{85C6601B-B9C4-4689-8C64-5307E2F198EE}" destId="{E0C97399-946A-43EE-9794-D8F6BDDC9A35}" srcOrd="0" destOrd="0" presId="urn:microsoft.com/office/officeart/2005/8/layout/vList5"/>
    <dgm:cxn modelId="{F4B153E3-77ED-BF4E-9064-5D98661BC083}" type="presParOf" srcId="{E0C97399-946A-43EE-9794-D8F6BDDC9A35}" destId="{72AD099E-7F07-4509-832C-B365872371EC}" srcOrd="0" destOrd="0" presId="urn:microsoft.com/office/officeart/2005/8/layout/vList5"/>
    <dgm:cxn modelId="{26C72B9D-C25A-8949-81C2-9F71E598A682}" type="presParOf" srcId="{72AD099E-7F07-4509-832C-B365872371EC}" destId="{1A8D7505-D701-41DA-91BD-62BB64AD0EC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86000C-B98C-4DA9-9D94-8DFFABD73CE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7E8DB411-71A2-41DF-B34B-93DC7F4B58CA}">
      <dgm:prSet custT="1"/>
      <dgm:spPr>
        <a:solidFill>
          <a:srgbClr val="C00000"/>
        </a:solidFill>
      </dgm:spPr>
      <dgm:t>
        <a:bodyPr/>
        <a:lstStyle/>
        <a:p>
          <a:pPr rtl="0"/>
          <a:r>
            <a:rPr lang="en-IN" sz="2400" dirty="0"/>
            <a:t>Pirfenidone</a:t>
          </a:r>
        </a:p>
      </dgm:t>
    </dgm:pt>
    <dgm:pt modelId="{B0C136AC-84A6-4D34-A801-FF6A5210732F}" type="parTrans" cxnId="{004001A6-D12E-4B89-B099-7A7AE5D298F3}">
      <dgm:prSet/>
      <dgm:spPr/>
      <dgm:t>
        <a:bodyPr/>
        <a:lstStyle/>
        <a:p>
          <a:endParaRPr lang="en-IN" sz="2400"/>
        </a:p>
      </dgm:t>
    </dgm:pt>
    <dgm:pt modelId="{D3EA93FC-E256-4BEF-9A50-00E9A610266F}" type="sibTrans" cxnId="{004001A6-D12E-4B89-B099-7A7AE5D298F3}">
      <dgm:prSet/>
      <dgm:spPr/>
      <dgm:t>
        <a:bodyPr/>
        <a:lstStyle/>
        <a:p>
          <a:endParaRPr lang="en-IN" sz="2400"/>
        </a:p>
      </dgm:t>
    </dgm:pt>
    <dgm:pt modelId="{8FB50630-B94F-4882-AF96-50E32E8E7130}" type="pres">
      <dgm:prSet presAssocID="{2A86000C-B98C-4DA9-9D94-8DFFABD73CE0}" presName="Name0" presStyleCnt="0">
        <dgm:presLayoutVars>
          <dgm:dir/>
          <dgm:animLvl val="lvl"/>
          <dgm:resizeHandles val="exact"/>
        </dgm:presLayoutVars>
      </dgm:prSet>
      <dgm:spPr/>
    </dgm:pt>
    <dgm:pt modelId="{45BA2070-4412-4290-B950-1E86693194AB}" type="pres">
      <dgm:prSet presAssocID="{7E8DB411-71A2-41DF-B34B-93DC7F4B58CA}" presName="linNode" presStyleCnt="0"/>
      <dgm:spPr/>
    </dgm:pt>
    <dgm:pt modelId="{4875A936-B32B-46B6-A47E-F2A139D11FDF}" type="pres">
      <dgm:prSet presAssocID="{7E8DB411-71A2-41DF-B34B-93DC7F4B58CA}" presName="parentText" presStyleLbl="node1" presStyleIdx="0" presStyleCnt="1" custScaleX="276519" custLinFactNeighborX="49894" custLinFactNeighborY="42915">
        <dgm:presLayoutVars>
          <dgm:chMax val="1"/>
          <dgm:bulletEnabled val="1"/>
        </dgm:presLayoutVars>
      </dgm:prSet>
      <dgm:spPr/>
    </dgm:pt>
  </dgm:ptLst>
  <dgm:cxnLst>
    <dgm:cxn modelId="{C4080382-9000-D24D-9651-2D74BDAF5E2B}" type="presOf" srcId="{7E8DB411-71A2-41DF-B34B-93DC7F4B58CA}" destId="{4875A936-B32B-46B6-A47E-F2A139D11FDF}" srcOrd="0" destOrd="0" presId="urn:microsoft.com/office/officeart/2005/8/layout/vList5"/>
    <dgm:cxn modelId="{004001A6-D12E-4B89-B099-7A7AE5D298F3}" srcId="{2A86000C-B98C-4DA9-9D94-8DFFABD73CE0}" destId="{7E8DB411-71A2-41DF-B34B-93DC7F4B58CA}" srcOrd="0" destOrd="0" parTransId="{B0C136AC-84A6-4D34-A801-FF6A5210732F}" sibTransId="{D3EA93FC-E256-4BEF-9A50-00E9A610266F}"/>
    <dgm:cxn modelId="{AD1019AE-E19E-9148-A1DC-AAE7F287C542}" type="presOf" srcId="{2A86000C-B98C-4DA9-9D94-8DFFABD73CE0}" destId="{8FB50630-B94F-4882-AF96-50E32E8E7130}" srcOrd="0" destOrd="0" presId="urn:microsoft.com/office/officeart/2005/8/layout/vList5"/>
    <dgm:cxn modelId="{6C08F65D-CAA5-4F47-AD22-4F5D745F855D}" type="presParOf" srcId="{8FB50630-B94F-4882-AF96-50E32E8E7130}" destId="{45BA2070-4412-4290-B950-1E86693194AB}" srcOrd="0" destOrd="0" presId="urn:microsoft.com/office/officeart/2005/8/layout/vList5"/>
    <dgm:cxn modelId="{451A3B3E-656A-0C41-A296-941D6C0C010F}" type="presParOf" srcId="{45BA2070-4412-4290-B950-1E86693194AB}" destId="{4875A936-B32B-46B6-A47E-F2A139D11FDF}" srcOrd="0" destOrd="0" presId="urn:microsoft.com/office/officeart/2005/8/layout/vList5"/>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2AC808-3F45-4B43-8E36-44F3DC71F58D}"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2634797F-0358-4234-9482-109912295BC6}">
      <dgm:prSet custT="1"/>
      <dgm:spPr>
        <a:solidFill>
          <a:srgbClr val="FF0000"/>
        </a:solidFill>
      </dgm:spPr>
      <dgm:t>
        <a:bodyPr/>
        <a:lstStyle/>
        <a:p>
          <a:pPr rtl="0"/>
          <a:r>
            <a:rPr lang="en-IN" sz="2400" dirty="0"/>
            <a:t>Avoid in unstable CAD /AC</a:t>
          </a:r>
        </a:p>
      </dgm:t>
    </dgm:pt>
    <dgm:pt modelId="{41852B1E-C34F-4D7C-B49C-9F9203380DE2}" type="parTrans" cxnId="{27DF28DD-04BE-4D05-BF6D-EB5CA0A30277}">
      <dgm:prSet/>
      <dgm:spPr/>
      <dgm:t>
        <a:bodyPr/>
        <a:lstStyle/>
        <a:p>
          <a:endParaRPr lang="en-IN"/>
        </a:p>
      </dgm:t>
    </dgm:pt>
    <dgm:pt modelId="{1DD7BB8C-A737-49AD-98B9-BC92749900AD}" type="sibTrans" cxnId="{27DF28DD-04BE-4D05-BF6D-EB5CA0A30277}">
      <dgm:prSet/>
      <dgm:spPr/>
      <dgm:t>
        <a:bodyPr/>
        <a:lstStyle/>
        <a:p>
          <a:endParaRPr lang="en-IN"/>
        </a:p>
      </dgm:t>
    </dgm:pt>
    <dgm:pt modelId="{A3C8105F-2358-471D-BF21-A5C943BC47BA}" type="pres">
      <dgm:prSet presAssocID="{702AC808-3F45-4B43-8E36-44F3DC71F58D}" presName="Name0" presStyleCnt="0">
        <dgm:presLayoutVars>
          <dgm:dir/>
          <dgm:animLvl val="lvl"/>
          <dgm:resizeHandles val="exact"/>
        </dgm:presLayoutVars>
      </dgm:prSet>
      <dgm:spPr/>
    </dgm:pt>
    <dgm:pt modelId="{F31B5814-DFCA-491C-B3D3-5C81C5F1D9EC}" type="pres">
      <dgm:prSet presAssocID="{2634797F-0358-4234-9482-109912295BC6}" presName="linNode" presStyleCnt="0"/>
      <dgm:spPr/>
    </dgm:pt>
    <dgm:pt modelId="{B6BB61B3-480A-4684-A354-C57C9553959F}" type="pres">
      <dgm:prSet presAssocID="{2634797F-0358-4234-9482-109912295BC6}" presName="parentText" presStyleLbl="node1" presStyleIdx="0" presStyleCnt="1" custScaleX="277778" custLinFactY="106435" custLinFactNeighborX="-76764" custLinFactNeighborY="200000">
        <dgm:presLayoutVars>
          <dgm:chMax val="1"/>
          <dgm:bulletEnabled val="1"/>
        </dgm:presLayoutVars>
      </dgm:prSet>
      <dgm:spPr/>
    </dgm:pt>
  </dgm:ptLst>
  <dgm:cxnLst>
    <dgm:cxn modelId="{92009151-EC9A-CD47-B8EA-1D4D160BD1C4}" type="presOf" srcId="{702AC808-3F45-4B43-8E36-44F3DC71F58D}" destId="{A3C8105F-2358-471D-BF21-A5C943BC47BA}" srcOrd="0" destOrd="0" presId="urn:microsoft.com/office/officeart/2005/8/layout/vList5"/>
    <dgm:cxn modelId="{FED6A7CC-90E7-704F-9372-E42BE3569247}" type="presOf" srcId="{2634797F-0358-4234-9482-109912295BC6}" destId="{B6BB61B3-480A-4684-A354-C57C9553959F}" srcOrd="0" destOrd="0" presId="urn:microsoft.com/office/officeart/2005/8/layout/vList5"/>
    <dgm:cxn modelId="{27DF28DD-04BE-4D05-BF6D-EB5CA0A30277}" srcId="{702AC808-3F45-4B43-8E36-44F3DC71F58D}" destId="{2634797F-0358-4234-9482-109912295BC6}" srcOrd="0" destOrd="0" parTransId="{41852B1E-C34F-4D7C-B49C-9F9203380DE2}" sibTransId="{1DD7BB8C-A737-49AD-98B9-BC92749900AD}"/>
    <dgm:cxn modelId="{E15EBA59-A728-854F-BA7F-1E331D58F601}" type="presParOf" srcId="{A3C8105F-2358-471D-BF21-A5C943BC47BA}" destId="{F31B5814-DFCA-491C-B3D3-5C81C5F1D9EC}" srcOrd="0" destOrd="0" presId="urn:microsoft.com/office/officeart/2005/8/layout/vList5"/>
    <dgm:cxn modelId="{F0EE1F05-C2B1-5049-9BA8-D46CAF88DE25}" type="presParOf" srcId="{F31B5814-DFCA-491C-B3D3-5C81C5F1D9EC}" destId="{B6BB61B3-480A-4684-A354-C57C9553959F}" srcOrd="0" destOrd="0" presId="urn:microsoft.com/office/officeart/2005/8/layout/vList5"/>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55EE5C-022F-4DCA-B008-26DEBF578B4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164197BB-8C7D-4A24-9099-D8D9E53318DE}">
      <dgm:prSet custT="1"/>
      <dgm:spPr/>
      <dgm:t>
        <a:bodyPr/>
        <a:lstStyle/>
        <a:p>
          <a:pPr rtl="0"/>
          <a:r>
            <a:rPr lang="en-IN" sz="2400" dirty="0"/>
            <a:t>2/3 phase III trials positive</a:t>
          </a:r>
        </a:p>
      </dgm:t>
    </dgm:pt>
    <dgm:pt modelId="{B214F870-0080-4D2A-90F7-D39C96292520}" type="parTrans" cxnId="{37F74AAA-7242-429B-8A78-528DF7AA90E9}">
      <dgm:prSet/>
      <dgm:spPr/>
      <dgm:t>
        <a:bodyPr/>
        <a:lstStyle/>
        <a:p>
          <a:endParaRPr lang="en-IN" sz="2400"/>
        </a:p>
      </dgm:t>
    </dgm:pt>
    <dgm:pt modelId="{B66CCD49-B2BD-4F02-B8A7-5E0B7CEF04EB}" type="sibTrans" cxnId="{37F74AAA-7242-429B-8A78-528DF7AA90E9}">
      <dgm:prSet/>
      <dgm:spPr/>
      <dgm:t>
        <a:bodyPr/>
        <a:lstStyle/>
        <a:p>
          <a:endParaRPr lang="en-IN" sz="2400"/>
        </a:p>
      </dgm:t>
    </dgm:pt>
    <dgm:pt modelId="{97BBF7CD-9EAF-4B13-9594-BAFD233A23F1}" type="pres">
      <dgm:prSet presAssocID="{0055EE5C-022F-4DCA-B008-26DEBF578B4C}" presName="Name0" presStyleCnt="0">
        <dgm:presLayoutVars>
          <dgm:dir/>
          <dgm:animLvl val="lvl"/>
          <dgm:resizeHandles val="exact"/>
        </dgm:presLayoutVars>
      </dgm:prSet>
      <dgm:spPr/>
    </dgm:pt>
    <dgm:pt modelId="{51968340-5F58-40CC-B27D-EB1F061ACC8E}" type="pres">
      <dgm:prSet presAssocID="{164197BB-8C7D-4A24-9099-D8D9E53318DE}" presName="linNode" presStyleCnt="0"/>
      <dgm:spPr/>
    </dgm:pt>
    <dgm:pt modelId="{C75648D0-462F-464B-8556-A20E64CA6068}" type="pres">
      <dgm:prSet presAssocID="{164197BB-8C7D-4A24-9099-D8D9E53318DE}" presName="parentText" presStyleLbl="node1" presStyleIdx="0" presStyleCnt="1" custScaleX="277778">
        <dgm:presLayoutVars>
          <dgm:chMax val="1"/>
          <dgm:bulletEnabled val="1"/>
        </dgm:presLayoutVars>
      </dgm:prSet>
      <dgm:spPr/>
    </dgm:pt>
  </dgm:ptLst>
  <dgm:cxnLst>
    <dgm:cxn modelId="{10753755-231B-2E4E-AC01-0BBE459C10F0}" type="presOf" srcId="{0055EE5C-022F-4DCA-B008-26DEBF578B4C}" destId="{97BBF7CD-9EAF-4B13-9594-BAFD233A23F1}" srcOrd="0" destOrd="0" presId="urn:microsoft.com/office/officeart/2005/8/layout/vList5"/>
    <dgm:cxn modelId="{37F74AAA-7242-429B-8A78-528DF7AA90E9}" srcId="{0055EE5C-022F-4DCA-B008-26DEBF578B4C}" destId="{164197BB-8C7D-4A24-9099-D8D9E53318DE}" srcOrd="0" destOrd="0" parTransId="{B214F870-0080-4D2A-90F7-D39C96292520}" sibTransId="{B66CCD49-B2BD-4F02-B8A7-5E0B7CEF04EB}"/>
    <dgm:cxn modelId="{D4DA18CB-0378-CE4A-BC2E-6DC07D783286}" type="presOf" srcId="{164197BB-8C7D-4A24-9099-D8D9E53318DE}" destId="{C75648D0-462F-464B-8556-A20E64CA6068}" srcOrd="0" destOrd="0" presId="urn:microsoft.com/office/officeart/2005/8/layout/vList5"/>
    <dgm:cxn modelId="{B8826F63-35A5-4044-B53F-D5010E423430}" type="presParOf" srcId="{97BBF7CD-9EAF-4B13-9594-BAFD233A23F1}" destId="{51968340-5F58-40CC-B27D-EB1F061ACC8E}" srcOrd="0" destOrd="0" presId="urn:microsoft.com/office/officeart/2005/8/layout/vList5"/>
    <dgm:cxn modelId="{4AFC3405-FBA7-C94F-BEB6-FC40C05CC39B}" type="presParOf" srcId="{51968340-5F58-40CC-B27D-EB1F061ACC8E}" destId="{C75648D0-462F-464B-8556-A20E64CA6068}"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2AC808-3F45-4B43-8E36-44F3DC71F58D}"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2634797F-0358-4234-9482-109912295BC6}">
      <dgm:prSet custT="1"/>
      <dgm:spPr>
        <a:solidFill>
          <a:schemeClr val="accent6">
            <a:lumMod val="60000"/>
            <a:lumOff val="40000"/>
          </a:schemeClr>
        </a:solidFill>
      </dgm:spPr>
      <dgm:t>
        <a:bodyPr/>
        <a:lstStyle/>
        <a:p>
          <a:pPr rtl="0"/>
          <a:r>
            <a:rPr lang="en-US" sz="2400" dirty="0"/>
            <a:t>Efficacious in broad range of IPF patients </a:t>
          </a:r>
          <a:endParaRPr lang="en-IN" sz="2400" dirty="0"/>
        </a:p>
      </dgm:t>
    </dgm:pt>
    <dgm:pt modelId="{41852B1E-C34F-4D7C-B49C-9F9203380DE2}" type="parTrans" cxnId="{27DF28DD-04BE-4D05-BF6D-EB5CA0A30277}">
      <dgm:prSet/>
      <dgm:spPr/>
      <dgm:t>
        <a:bodyPr/>
        <a:lstStyle/>
        <a:p>
          <a:endParaRPr lang="en-IN"/>
        </a:p>
      </dgm:t>
    </dgm:pt>
    <dgm:pt modelId="{1DD7BB8C-A737-49AD-98B9-BC92749900AD}" type="sibTrans" cxnId="{27DF28DD-04BE-4D05-BF6D-EB5CA0A30277}">
      <dgm:prSet/>
      <dgm:spPr/>
      <dgm:t>
        <a:bodyPr/>
        <a:lstStyle/>
        <a:p>
          <a:endParaRPr lang="en-IN"/>
        </a:p>
      </dgm:t>
    </dgm:pt>
    <dgm:pt modelId="{A3C8105F-2358-471D-BF21-A5C943BC47BA}" type="pres">
      <dgm:prSet presAssocID="{702AC808-3F45-4B43-8E36-44F3DC71F58D}" presName="Name0" presStyleCnt="0">
        <dgm:presLayoutVars>
          <dgm:dir/>
          <dgm:animLvl val="lvl"/>
          <dgm:resizeHandles val="exact"/>
        </dgm:presLayoutVars>
      </dgm:prSet>
      <dgm:spPr/>
    </dgm:pt>
    <dgm:pt modelId="{F31B5814-DFCA-491C-B3D3-5C81C5F1D9EC}" type="pres">
      <dgm:prSet presAssocID="{2634797F-0358-4234-9482-109912295BC6}" presName="linNode" presStyleCnt="0"/>
      <dgm:spPr/>
    </dgm:pt>
    <dgm:pt modelId="{B6BB61B3-480A-4684-A354-C57C9553959F}" type="pres">
      <dgm:prSet presAssocID="{2634797F-0358-4234-9482-109912295BC6}" presName="parentText" presStyleLbl="node1" presStyleIdx="0" presStyleCnt="1" custScaleX="277778">
        <dgm:presLayoutVars>
          <dgm:chMax val="1"/>
          <dgm:bulletEnabled val="1"/>
        </dgm:presLayoutVars>
      </dgm:prSet>
      <dgm:spPr/>
    </dgm:pt>
  </dgm:ptLst>
  <dgm:cxnLst>
    <dgm:cxn modelId="{7614721D-F72B-094D-A0EA-E8DE5B99AFC6}" type="presOf" srcId="{702AC808-3F45-4B43-8E36-44F3DC71F58D}" destId="{A3C8105F-2358-471D-BF21-A5C943BC47BA}" srcOrd="0" destOrd="0" presId="urn:microsoft.com/office/officeart/2005/8/layout/vList5"/>
    <dgm:cxn modelId="{B1DB8498-7B96-244E-93FE-CAB4C322BD04}" type="presOf" srcId="{2634797F-0358-4234-9482-109912295BC6}" destId="{B6BB61B3-480A-4684-A354-C57C9553959F}" srcOrd="0" destOrd="0" presId="urn:microsoft.com/office/officeart/2005/8/layout/vList5"/>
    <dgm:cxn modelId="{27DF28DD-04BE-4D05-BF6D-EB5CA0A30277}" srcId="{702AC808-3F45-4B43-8E36-44F3DC71F58D}" destId="{2634797F-0358-4234-9482-109912295BC6}" srcOrd="0" destOrd="0" parTransId="{41852B1E-C34F-4D7C-B49C-9F9203380DE2}" sibTransId="{1DD7BB8C-A737-49AD-98B9-BC92749900AD}"/>
    <dgm:cxn modelId="{A147C0D3-E466-9A4D-BA5B-B00673D88AE4}" type="presParOf" srcId="{A3C8105F-2358-471D-BF21-A5C943BC47BA}" destId="{F31B5814-DFCA-491C-B3D3-5C81C5F1D9EC}" srcOrd="0" destOrd="0" presId="urn:microsoft.com/office/officeart/2005/8/layout/vList5"/>
    <dgm:cxn modelId="{B400126A-8E95-4241-A3AB-D4D00EFA4BCD}" type="presParOf" srcId="{F31B5814-DFCA-491C-B3D3-5C81C5F1D9EC}" destId="{B6BB61B3-480A-4684-A354-C57C9553959F}" srcOrd="0"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2AC808-3F45-4B43-8E36-44F3DC71F58D}"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2634797F-0358-4234-9482-109912295BC6}">
      <dgm:prSet custT="1"/>
      <dgm:spPr>
        <a:solidFill>
          <a:schemeClr val="accent2">
            <a:lumMod val="60000"/>
            <a:lumOff val="40000"/>
          </a:schemeClr>
        </a:solidFill>
      </dgm:spPr>
      <dgm:t>
        <a:bodyPr/>
        <a:lstStyle/>
        <a:p>
          <a:pPr rtl="0"/>
          <a:r>
            <a:rPr lang="en-US" sz="2400" dirty="0"/>
            <a:t>Efficacious in patients with strict inclusion criteria</a:t>
          </a:r>
          <a:endParaRPr lang="en-IN" sz="2400" dirty="0"/>
        </a:p>
      </dgm:t>
    </dgm:pt>
    <dgm:pt modelId="{41852B1E-C34F-4D7C-B49C-9F9203380DE2}" type="parTrans" cxnId="{27DF28DD-04BE-4D05-BF6D-EB5CA0A30277}">
      <dgm:prSet/>
      <dgm:spPr/>
      <dgm:t>
        <a:bodyPr/>
        <a:lstStyle/>
        <a:p>
          <a:endParaRPr lang="en-IN" sz="2000"/>
        </a:p>
      </dgm:t>
    </dgm:pt>
    <dgm:pt modelId="{1DD7BB8C-A737-49AD-98B9-BC92749900AD}" type="sibTrans" cxnId="{27DF28DD-04BE-4D05-BF6D-EB5CA0A30277}">
      <dgm:prSet/>
      <dgm:spPr/>
      <dgm:t>
        <a:bodyPr/>
        <a:lstStyle/>
        <a:p>
          <a:endParaRPr lang="en-IN" sz="2000"/>
        </a:p>
      </dgm:t>
    </dgm:pt>
    <dgm:pt modelId="{A3C8105F-2358-471D-BF21-A5C943BC47BA}" type="pres">
      <dgm:prSet presAssocID="{702AC808-3F45-4B43-8E36-44F3DC71F58D}" presName="Name0" presStyleCnt="0">
        <dgm:presLayoutVars>
          <dgm:dir/>
          <dgm:animLvl val="lvl"/>
          <dgm:resizeHandles val="exact"/>
        </dgm:presLayoutVars>
      </dgm:prSet>
      <dgm:spPr/>
    </dgm:pt>
    <dgm:pt modelId="{F31B5814-DFCA-491C-B3D3-5C81C5F1D9EC}" type="pres">
      <dgm:prSet presAssocID="{2634797F-0358-4234-9482-109912295BC6}" presName="linNode" presStyleCnt="0"/>
      <dgm:spPr/>
    </dgm:pt>
    <dgm:pt modelId="{B6BB61B3-480A-4684-A354-C57C9553959F}" type="pres">
      <dgm:prSet presAssocID="{2634797F-0358-4234-9482-109912295BC6}" presName="parentText" presStyleLbl="node1" presStyleIdx="0" presStyleCnt="1" custScaleX="277778" custLinFactNeighborY="-1442">
        <dgm:presLayoutVars>
          <dgm:chMax val="1"/>
          <dgm:bulletEnabled val="1"/>
        </dgm:presLayoutVars>
      </dgm:prSet>
      <dgm:spPr/>
    </dgm:pt>
  </dgm:ptLst>
  <dgm:cxnLst>
    <dgm:cxn modelId="{2CD5A70A-AC25-844A-9987-FEB6713D0BAC}" type="presOf" srcId="{2634797F-0358-4234-9482-109912295BC6}" destId="{B6BB61B3-480A-4684-A354-C57C9553959F}" srcOrd="0" destOrd="0" presId="urn:microsoft.com/office/officeart/2005/8/layout/vList5"/>
    <dgm:cxn modelId="{53270FD9-4AE2-4B46-87D5-3BEBBF50BC02}" type="presOf" srcId="{702AC808-3F45-4B43-8E36-44F3DC71F58D}" destId="{A3C8105F-2358-471D-BF21-A5C943BC47BA}" srcOrd="0" destOrd="0" presId="urn:microsoft.com/office/officeart/2005/8/layout/vList5"/>
    <dgm:cxn modelId="{27DF28DD-04BE-4D05-BF6D-EB5CA0A30277}" srcId="{702AC808-3F45-4B43-8E36-44F3DC71F58D}" destId="{2634797F-0358-4234-9482-109912295BC6}" srcOrd="0" destOrd="0" parTransId="{41852B1E-C34F-4D7C-B49C-9F9203380DE2}" sibTransId="{1DD7BB8C-A737-49AD-98B9-BC92749900AD}"/>
    <dgm:cxn modelId="{182F081F-B579-5A47-ABEF-DF60C8251255}" type="presParOf" srcId="{A3C8105F-2358-471D-BF21-A5C943BC47BA}" destId="{F31B5814-DFCA-491C-B3D3-5C81C5F1D9EC}" srcOrd="0" destOrd="0" presId="urn:microsoft.com/office/officeart/2005/8/layout/vList5"/>
    <dgm:cxn modelId="{01D721F7-8ACB-CE48-8554-22F331532B87}" type="presParOf" srcId="{F31B5814-DFCA-491C-B3D3-5C81C5F1D9EC}" destId="{B6BB61B3-480A-4684-A354-C57C9553959F}" srcOrd="0" destOrd="0" presId="urn:microsoft.com/office/officeart/2005/8/layout/vList5"/>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931809-03C7-475B-8622-D41B02B2CD7A}"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36D96BC2-3849-4319-BD65-B00905F4B900}">
      <dgm:prSet custT="1"/>
      <dgm:spPr>
        <a:solidFill>
          <a:schemeClr val="accent6">
            <a:lumMod val="60000"/>
            <a:lumOff val="40000"/>
          </a:schemeClr>
        </a:solidFill>
      </dgm:spPr>
      <dgm:t>
        <a:bodyPr/>
        <a:lstStyle/>
        <a:p>
          <a:pPr rtl="0"/>
          <a:r>
            <a:rPr lang="en-US" sz="2400" dirty="0"/>
            <a:t>Reduces the risk of acute exacerbations</a:t>
          </a:r>
          <a:endParaRPr lang="en-IN" sz="2400" dirty="0"/>
        </a:p>
      </dgm:t>
    </dgm:pt>
    <dgm:pt modelId="{A3197925-1494-4D69-BCF2-5AF4CC64D6DC}" type="parTrans" cxnId="{CCA53B45-581E-4785-80FD-3B15595AD55A}">
      <dgm:prSet/>
      <dgm:spPr/>
      <dgm:t>
        <a:bodyPr/>
        <a:lstStyle/>
        <a:p>
          <a:endParaRPr lang="en-IN" sz="3600"/>
        </a:p>
      </dgm:t>
    </dgm:pt>
    <dgm:pt modelId="{34CB1220-3351-4FAB-8B9D-9373D6C18EFA}" type="sibTrans" cxnId="{CCA53B45-581E-4785-80FD-3B15595AD55A}">
      <dgm:prSet/>
      <dgm:spPr/>
      <dgm:t>
        <a:bodyPr/>
        <a:lstStyle/>
        <a:p>
          <a:endParaRPr lang="en-IN" sz="3600"/>
        </a:p>
      </dgm:t>
    </dgm:pt>
    <dgm:pt modelId="{776BA0B3-8A8F-45C6-8C76-9608620222E2}" type="pres">
      <dgm:prSet presAssocID="{7F931809-03C7-475B-8622-D41B02B2CD7A}" presName="Name0" presStyleCnt="0">
        <dgm:presLayoutVars>
          <dgm:dir/>
          <dgm:animLvl val="lvl"/>
          <dgm:resizeHandles val="exact"/>
        </dgm:presLayoutVars>
      </dgm:prSet>
      <dgm:spPr/>
    </dgm:pt>
    <dgm:pt modelId="{D74DDFA6-370C-4F3F-A3F3-C2278C6D2EC9}" type="pres">
      <dgm:prSet presAssocID="{36D96BC2-3849-4319-BD65-B00905F4B900}" presName="linNode" presStyleCnt="0"/>
      <dgm:spPr/>
    </dgm:pt>
    <dgm:pt modelId="{5261624C-BED7-403A-80D0-92F228C05D37}" type="pres">
      <dgm:prSet presAssocID="{36D96BC2-3849-4319-BD65-B00905F4B900}" presName="parentText" presStyleLbl="node1" presStyleIdx="0" presStyleCnt="1" custScaleX="277778">
        <dgm:presLayoutVars>
          <dgm:chMax val="1"/>
          <dgm:bulletEnabled val="1"/>
        </dgm:presLayoutVars>
      </dgm:prSet>
      <dgm:spPr/>
    </dgm:pt>
  </dgm:ptLst>
  <dgm:cxnLst>
    <dgm:cxn modelId="{C4587B43-E0AC-2545-BC74-55FB6831A985}" type="presOf" srcId="{36D96BC2-3849-4319-BD65-B00905F4B900}" destId="{5261624C-BED7-403A-80D0-92F228C05D37}" srcOrd="0" destOrd="0" presId="urn:microsoft.com/office/officeart/2005/8/layout/vList5"/>
    <dgm:cxn modelId="{CCA53B45-581E-4785-80FD-3B15595AD55A}" srcId="{7F931809-03C7-475B-8622-D41B02B2CD7A}" destId="{36D96BC2-3849-4319-BD65-B00905F4B900}" srcOrd="0" destOrd="0" parTransId="{A3197925-1494-4D69-BCF2-5AF4CC64D6DC}" sibTransId="{34CB1220-3351-4FAB-8B9D-9373D6C18EFA}"/>
    <dgm:cxn modelId="{4885FA75-C82C-D245-A2E1-D3F6F56A8F36}" type="presOf" srcId="{7F931809-03C7-475B-8622-D41B02B2CD7A}" destId="{776BA0B3-8A8F-45C6-8C76-9608620222E2}" srcOrd="0" destOrd="0" presId="urn:microsoft.com/office/officeart/2005/8/layout/vList5"/>
    <dgm:cxn modelId="{0EA6EA02-5655-C042-B372-288447F680CD}" type="presParOf" srcId="{776BA0B3-8A8F-45C6-8C76-9608620222E2}" destId="{D74DDFA6-370C-4F3F-A3F3-C2278C6D2EC9}" srcOrd="0" destOrd="0" presId="urn:microsoft.com/office/officeart/2005/8/layout/vList5"/>
    <dgm:cxn modelId="{603AA469-AAAC-3648-8C96-D391CC447AC1}" type="presParOf" srcId="{D74DDFA6-370C-4F3F-A3F3-C2278C6D2EC9}" destId="{5261624C-BED7-403A-80D0-92F228C05D37}" srcOrd="0" destOrd="0" presId="urn:microsoft.com/office/officeart/2005/8/layout/vList5"/>
  </dgm:cxnLst>
  <dgm:bg>
    <a:solidFill>
      <a:schemeClr val="accent6">
        <a:lumMod val="60000"/>
        <a:lumOff val="40000"/>
      </a:schemeClr>
    </a:solid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CE36E0-6690-40F7-967E-99887F63D932}"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C369419B-5D88-427C-9BA6-953AC388471F}">
      <dgm:prSet custT="1"/>
      <dgm:spPr>
        <a:solidFill>
          <a:schemeClr val="accent2">
            <a:lumMod val="60000"/>
            <a:lumOff val="40000"/>
          </a:schemeClr>
        </a:solidFill>
      </dgm:spPr>
      <dgm:t>
        <a:bodyPr/>
        <a:lstStyle/>
        <a:p>
          <a:pPr rtl="0"/>
          <a:r>
            <a:rPr lang="en-IN" sz="2400" dirty="0"/>
            <a:t>Does not decrease the risk of acute exacerbations</a:t>
          </a:r>
        </a:p>
      </dgm:t>
    </dgm:pt>
    <dgm:pt modelId="{7172CA3F-D43D-4DE1-9AA0-AF98CD821006}" type="parTrans" cxnId="{8087397E-2414-44DB-AC02-BCDF3162D970}">
      <dgm:prSet/>
      <dgm:spPr/>
      <dgm:t>
        <a:bodyPr/>
        <a:lstStyle/>
        <a:p>
          <a:endParaRPr lang="en-IN" sz="2400"/>
        </a:p>
      </dgm:t>
    </dgm:pt>
    <dgm:pt modelId="{DD5EE1C0-34CE-4CAE-9CEA-04D3CA5F67C3}" type="sibTrans" cxnId="{8087397E-2414-44DB-AC02-BCDF3162D970}">
      <dgm:prSet/>
      <dgm:spPr/>
      <dgm:t>
        <a:bodyPr/>
        <a:lstStyle/>
        <a:p>
          <a:endParaRPr lang="en-IN" sz="2400"/>
        </a:p>
      </dgm:t>
    </dgm:pt>
    <dgm:pt modelId="{A2567B51-DF3E-47E3-9540-C3EE2DEF4411}" type="pres">
      <dgm:prSet presAssocID="{D3CE36E0-6690-40F7-967E-99887F63D932}" presName="Name0" presStyleCnt="0">
        <dgm:presLayoutVars>
          <dgm:dir/>
          <dgm:animLvl val="lvl"/>
          <dgm:resizeHandles val="exact"/>
        </dgm:presLayoutVars>
      </dgm:prSet>
      <dgm:spPr/>
    </dgm:pt>
    <dgm:pt modelId="{7975F09F-A727-4B81-85A8-15FE60BAE334}" type="pres">
      <dgm:prSet presAssocID="{C369419B-5D88-427C-9BA6-953AC388471F}" presName="linNode" presStyleCnt="0"/>
      <dgm:spPr/>
    </dgm:pt>
    <dgm:pt modelId="{C27A72D1-6E77-4162-8FDB-C6B8BCE578DA}" type="pres">
      <dgm:prSet presAssocID="{C369419B-5D88-427C-9BA6-953AC388471F}" presName="parentText" presStyleLbl="node1" presStyleIdx="0" presStyleCnt="1" custScaleX="277778" custScaleY="100098" custLinFactNeighborY="-1734">
        <dgm:presLayoutVars>
          <dgm:chMax val="1"/>
          <dgm:bulletEnabled val="1"/>
        </dgm:presLayoutVars>
      </dgm:prSet>
      <dgm:spPr/>
    </dgm:pt>
  </dgm:ptLst>
  <dgm:cxnLst>
    <dgm:cxn modelId="{8087397E-2414-44DB-AC02-BCDF3162D970}" srcId="{D3CE36E0-6690-40F7-967E-99887F63D932}" destId="{C369419B-5D88-427C-9BA6-953AC388471F}" srcOrd="0" destOrd="0" parTransId="{7172CA3F-D43D-4DE1-9AA0-AF98CD821006}" sibTransId="{DD5EE1C0-34CE-4CAE-9CEA-04D3CA5F67C3}"/>
    <dgm:cxn modelId="{654C1CCA-F5DC-7C4A-89B0-AEB6283F32C1}" type="presOf" srcId="{D3CE36E0-6690-40F7-967E-99887F63D932}" destId="{A2567B51-DF3E-47E3-9540-C3EE2DEF4411}" srcOrd="0" destOrd="0" presId="urn:microsoft.com/office/officeart/2005/8/layout/vList5"/>
    <dgm:cxn modelId="{9D2D5DF8-A723-B94E-89E1-FF44858CA831}" type="presOf" srcId="{C369419B-5D88-427C-9BA6-953AC388471F}" destId="{C27A72D1-6E77-4162-8FDB-C6B8BCE578DA}" srcOrd="0" destOrd="0" presId="urn:microsoft.com/office/officeart/2005/8/layout/vList5"/>
    <dgm:cxn modelId="{DC04919D-3378-9744-A96D-662988052265}" type="presParOf" srcId="{A2567B51-DF3E-47E3-9540-C3EE2DEF4411}" destId="{7975F09F-A727-4B81-85A8-15FE60BAE334}" srcOrd="0" destOrd="0" presId="urn:microsoft.com/office/officeart/2005/8/layout/vList5"/>
    <dgm:cxn modelId="{D7142885-9AAD-064D-8F97-8C46118A7675}" type="presParOf" srcId="{7975F09F-A727-4B81-85A8-15FE60BAE334}" destId="{C27A72D1-6E77-4162-8FDB-C6B8BCE578DA}" srcOrd="0" destOrd="0" presId="urn:microsoft.com/office/officeart/2005/8/layout/vList5"/>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86000C-B98C-4DA9-9D94-8DFFABD73CE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7E8DB411-71A2-41DF-B34B-93DC7F4B58CA}">
      <dgm:prSet custT="1"/>
      <dgm:spPr>
        <a:solidFill>
          <a:schemeClr val="accent6">
            <a:lumMod val="60000"/>
            <a:lumOff val="40000"/>
          </a:schemeClr>
        </a:solidFill>
      </dgm:spPr>
      <dgm:t>
        <a:bodyPr/>
        <a:lstStyle/>
        <a:p>
          <a:pPr rtl="0"/>
          <a:r>
            <a:rPr lang="en-IN" sz="2400" dirty="0"/>
            <a:t>One capsule twice a day</a:t>
          </a:r>
        </a:p>
      </dgm:t>
    </dgm:pt>
    <dgm:pt modelId="{B0C136AC-84A6-4D34-A801-FF6A5210732F}" type="parTrans" cxnId="{004001A6-D12E-4B89-B099-7A7AE5D298F3}">
      <dgm:prSet/>
      <dgm:spPr/>
      <dgm:t>
        <a:bodyPr/>
        <a:lstStyle/>
        <a:p>
          <a:endParaRPr lang="en-IN" sz="2400"/>
        </a:p>
      </dgm:t>
    </dgm:pt>
    <dgm:pt modelId="{D3EA93FC-E256-4BEF-9A50-00E9A610266F}" type="sibTrans" cxnId="{004001A6-D12E-4B89-B099-7A7AE5D298F3}">
      <dgm:prSet/>
      <dgm:spPr/>
      <dgm:t>
        <a:bodyPr/>
        <a:lstStyle/>
        <a:p>
          <a:endParaRPr lang="en-IN" sz="2400"/>
        </a:p>
      </dgm:t>
    </dgm:pt>
    <dgm:pt modelId="{8FB50630-B94F-4882-AF96-50E32E8E7130}" type="pres">
      <dgm:prSet presAssocID="{2A86000C-B98C-4DA9-9D94-8DFFABD73CE0}" presName="Name0" presStyleCnt="0">
        <dgm:presLayoutVars>
          <dgm:dir/>
          <dgm:animLvl val="lvl"/>
          <dgm:resizeHandles val="exact"/>
        </dgm:presLayoutVars>
      </dgm:prSet>
      <dgm:spPr/>
    </dgm:pt>
    <dgm:pt modelId="{45BA2070-4412-4290-B950-1E86693194AB}" type="pres">
      <dgm:prSet presAssocID="{7E8DB411-71A2-41DF-B34B-93DC7F4B58CA}" presName="linNode" presStyleCnt="0"/>
      <dgm:spPr/>
    </dgm:pt>
    <dgm:pt modelId="{4875A936-B32B-46B6-A47E-F2A139D11FDF}" type="pres">
      <dgm:prSet presAssocID="{7E8DB411-71A2-41DF-B34B-93DC7F4B58CA}" presName="parentText" presStyleLbl="node1" presStyleIdx="0" presStyleCnt="1" custScaleX="276519" custLinFactNeighborX="0" custLinFactNeighborY="-35335">
        <dgm:presLayoutVars>
          <dgm:chMax val="1"/>
          <dgm:bulletEnabled val="1"/>
        </dgm:presLayoutVars>
      </dgm:prSet>
      <dgm:spPr/>
    </dgm:pt>
  </dgm:ptLst>
  <dgm:cxnLst>
    <dgm:cxn modelId="{750B2B3E-5EA4-D74B-A2CC-3A4DEEA3989F}" type="presOf" srcId="{7E8DB411-71A2-41DF-B34B-93DC7F4B58CA}" destId="{4875A936-B32B-46B6-A47E-F2A139D11FDF}" srcOrd="0" destOrd="0" presId="urn:microsoft.com/office/officeart/2005/8/layout/vList5"/>
    <dgm:cxn modelId="{5893385A-1336-A64B-AEF7-BDA8BFABAA75}" type="presOf" srcId="{2A86000C-B98C-4DA9-9D94-8DFFABD73CE0}" destId="{8FB50630-B94F-4882-AF96-50E32E8E7130}" srcOrd="0" destOrd="0" presId="urn:microsoft.com/office/officeart/2005/8/layout/vList5"/>
    <dgm:cxn modelId="{004001A6-D12E-4B89-B099-7A7AE5D298F3}" srcId="{2A86000C-B98C-4DA9-9D94-8DFFABD73CE0}" destId="{7E8DB411-71A2-41DF-B34B-93DC7F4B58CA}" srcOrd="0" destOrd="0" parTransId="{B0C136AC-84A6-4D34-A801-FF6A5210732F}" sibTransId="{D3EA93FC-E256-4BEF-9A50-00E9A610266F}"/>
    <dgm:cxn modelId="{EB1A4AC2-9998-784C-ABD7-DD3A6C4B790D}" type="presParOf" srcId="{8FB50630-B94F-4882-AF96-50E32E8E7130}" destId="{45BA2070-4412-4290-B950-1E86693194AB}" srcOrd="0" destOrd="0" presId="urn:microsoft.com/office/officeart/2005/8/layout/vList5"/>
    <dgm:cxn modelId="{A60CA891-B982-E74A-A245-3A1A2A774F4A}" type="presParOf" srcId="{45BA2070-4412-4290-B950-1E86693194AB}" destId="{4875A936-B32B-46B6-A47E-F2A139D11FDF}" srcOrd="0" destOrd="0" presId="urn:microsoft.com/office/officeart/2005/8/layout/vList5"/>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86000C-B98C-4DA9-9D94-8DFFABD73CE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IN"/>
        </a:p>
      </dgm:t>
    </dgm:pt>
    <dgm:pt modelId="{7E8DB411-71A2-41DF-B34B-93DC7F4B58CA}">
      <dgm:prSet custT="1"/>
      <dgm:spPr>
        <a:solidFill>
          <a:schemeClr val="accent2">
            <a:lumMod val="60000"/>
            <a:lumOff val="40000"/>
          </a:schemeClr>
        </a:solidFill>
      </dgm:spPr>
      <dgm:t>
        <a:bodyPr/>
        <a:lstStyle/>
        <a:p>
          <a:pPr rtl="0"/>
          <a:r>
            <a:rPr lang="en-IN" sz="2400" dirty="0"/>
            <a:t>4 tablets 3 times a day</a:t>
          </a:r>
        </a:p>
      </dgm:t>
    </dgm:pt>
    <dgm:pt modelId="{B0C136AC-84A6-4D34-A801-FF6A5210732F}" type="parTrans" cxnId="{004001A6-D12E-4B89-B099-7A7AE5D298F3}">
      <dgm:prSet/>
      <dgm:spPr/>
      <dgm:t>
        <a:bodyPr/>
        <a:lstStyle/>
        <a:p>
          <a:endParaRPr lang="en-IN" sz="2400"/>
        </a:p>
      </dgm:t>
    </dgm:pt>
    <dgm:pt modelId="{D3EA93FC-E256-4BEF-9A50-00E9A610266F}" type="sibTrans" cxnId="{004001A6-D12E-4B89-B099-7A7AE5D298F3}">
      <dgm:prSet/>
      <dgm:spPr/>
      <dgm:t>
        <a:bodyPr/>
        <a:lstStyle/>
        <a:p>
          <a:endParaRPr lang="en-IN" sz="2400"/>
        </a:p>
      </dgm:t>
    </dgm:pt>
    <dgm:pt modelId="{8FB50630-B94F-4882-AF96-50E32E8E7130}" type="pres">
      <dgm:prSet presAssocID="{2A86000C-B98C-4DA9-9D94-8DFFABD73CE0}" presName="Name0" presStyleCnt="0">
        <dgm:presLayoutVars>
          <dgm:dir/>
          <dgm:animLvl val="lvl"/>
          <dgm:resizeHandles val="exact"/>
        </dgm:presLayoutVars>
      </dgm:prSet>
      <dgm:spPr/>
    </dgm:pt>
    <dgm:pt modelId="{45BA2070-4412-4290-B950-1E86693194AB}" type="pres">
      <dgm:prSet presAssocID="{7E8DB411-71A2-41DF-B34B-93DC7F4B58CA}" presName="linNode" presStyleCnt="0"/>
      <dgm:spPr/>
    </dgm:pt>
    <dgm:pt modelId="{4875A936-B32B-46B6-A47E-F2A139D11FDF}" type="pres">
      <dgm:prSet presAssocID="{7E8DB411-71A2-41DF-B34B-93DC7F4B58CA}" presName="parentText" presStyleLbl="node1" presStyleIdx="0" presStyleCnt="1" custScaleX="276519" custLinFactNeighborY="-2134">
        <dgm:presLayoutVars>
          <dgm:chMax val="1"/>
          <dgm:bulletEnabled val="1"/>
        </dgm:presLayoutVars>
      </dgm:prSet>
      <dgm:spPr/>
    </dgm:pt>
  </dgm:ptLst>
  <dgm:cxnLst>
    <dgm:cxn modelId="{5F92967B-CF6F-DC44-926F-E6AEFCC1D44F}" type="presOf" srcId="{7E8DB411-71A2-41DF-B34B-93DC7F4B58CA}" destId="{4875A936-B32B-46B6-A47E-F2A139D11FDF}" srcOrd="0" destOrd="0" presId="urn:microsoft.com/office/officeart/2005/8/layout/vList5"/>
    <dgm:cxn modelId="{A6B97699-80F3-5944-B313-72508163C150}" type="presOf" srcId="{2A86000C-B98C-4DA9-9D94-8DFFABD73CE0}" destId="{8FB50630-B94F-4882-AF96-50E32E8E7130}" srcOrd="0" destOrd="0" presId="urn:microsoft.com/office/officeart/2005/8/layout/vList5"/>
    <dgm:cxn modelId="{004001A6-D12E-4B89-B099-7A7AE5D298F3}" srcId="{2A86000C-B98C-4DA9-9D94-8DFFABD73CE0}" destId="{7E8DB411-71A2-41DF-B34B-93DC7F4B58CA}" srcOrd="0" destOrd="0" parTransId="{B0C136AC-84A6-4D34-A801-FF6A5210732F}" sibTransId="{D3EA93FC-E256-4BEF-9A50-00E9A610266F}"/>
    <dgm:cxn modelId="{FEA32656-18BA-6F4E-9B9D-4E1E4BCC1786}" type="presParOf" srcId="{8FB50630-B94F-4882-AF96-50E32E8E7130}" destId="{45BA2070-4412-4290-B950-1E86693194AB}" srcOrd="0" destOrd="0" presId="urn:microsoft.com/office/officeart/2005/8/layout/vList5"/>
    <dgm:cxn modelId="{DDE1249D-240C-A846-A422-9437B591FCC7}" type="presParOf" srcId="{45BA2070-4412-4290-B950-1E86693194AB}" destId="{4875A936-B32B-46B6-A47E-F2A139D11FDF}" srcOrd="0" destOrd="0" presId="urn:microsoft.com/office/officeart/2005/8/layout/vList5"/>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86000C-B98C-4DA9-9D94-8DFFABD73CE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7E8DB411-71A2-41DF-B34B-93DC7F4B58CA}">
      <dgm:prSet custT="1"/>
      <dgm:spPr>
        <a:solidFill>
          <a:srgbClr val="C00000"/>
        </a:solidFill>
      </dgm:spPr>
      <dgm:t>
        <a:bodyPr/>
        <a:lstStyle/>
        <a:p>
          <a:pPr rtl="0"/>
          <a:r>
            <a:rPr lang="en-IN" sz="2400" dirty="0"/>
            <a:t>Nintedanib</a:t>
          </a:r>
        </a:p>
      </dgm:t>
    </dgm:pt>
    <dgm:pt modelId="{B0C136AC-84A6-4D34-A801-FF6A5210732F}" type="parTrans" cxnId="{004001A6-D12E-4B89-B099-7A7AE5D298F3}">
      <dgm:prSet/>
      <dgm:spPr/>
      <dgm:t>
        <a:bodyPr/>
        <a:lstStyle/>
        <a:p>
          <a:endParaRPr lang="en-IN" sz="2400"/>
        </a:p>
      </dgm:t>
    </dgm:pt>
    <dgm:pt modelId="{D3EA93FC-E256-4BEF-9A50-00E9A610266F}" type="sibTrans" cxnId="{004001A6-D12E-4B89-B099-7A7AE5D298F3}">
      <dgm:prSet/>
      <dgm:spPr/>
      <dgm:t>
        <a:bodyPr/>
        <a:lstStyle/>
        <a:p>
          <a:endParaRPr lang="en-IN" sz="2400"/>
        </a:p>
      </dgm:t>
    </dgm:pt>
    <dgm:pt modelId="{8FB50630-B94F-4882-AF96-50E32E8E7130}" type="pres">
      <dgm:prSet presAssocID="{2A86000C-B98C-4DA9-9D94-8DFFABD73CE0}" presName="Name0" presStyleCnt="0">
        <dgm:presLayoutVars>
          <dgm:dir/>
          <dgm:animLvl val="lvl"/>
          <dgm:resizeHandles val="exact"/>
        </dgm:presLayoutVars>
      </dgm:prSet>
      <dgm:spPr/>
    </dgm:pt>
    <dgm:pt modelId="{45BA2070-4412-4290-B950-1E86693194AB}" type="pres">
      <dgm:prSet presAssocID="{7E8DB411-71A2-41DF-B34B-93DC7F4B58CA}" presName="linNode" presStyleCnt="0"/>
      <dgm:spPr/>
    </dgm:pt>
    <dgm:pt modelId="{4875A936-B32B-46B6-A47E-F2A139D11FDF}" type="pres">
      <dgm:prSet presAssocID="{7E8DB411-71A2-41DF-B34B-93DC7F4B58CA}" presName="parentText" presStyleLbl="node1" presStyleIdx="0" presStyleCnt="1" custScaleX="276519">
        <dgm:presLayoutVars>
          <dgm:chMax val="1"/>
          <dgm:bulletEnabled val="1"/>
        </dgm:presLayoutVars>
      </dgm:prSet>
      <dgm:spPr/>
    </dgm:pt>
  </dgm:ptLst>
  <dgm:cxnLst>
    <dgm:cxn modelId="{004001A6-D12E-4B89-B099-7A7AE5D298F3}" srcId="{2A86000C-B98C-4DA9-9D94-8DFFABD73CE0}" destId="{7E8DB411-71A2-41DF-B34B-93DC7F4B58CA}" srcOrd="0" destOrd="0" parTransId="{B0C136AC-84A6-4D34-A801-FF6A5210732F}" sibTransId="{D3EA93FC-E256-4BEF-9A50-00E9A610266F}"/>
    <dgm:cxn modelId="{76DC83A6-87B1-6742-8ABF-58E71E572F87}" type="presOf" srcId="{7E8DB411-71A2-41DF-B34B-93DC7F4B58CA}" destId="{4875A936-B32B-46B6-A47E-F2A139D11FDF}" srcOrd="0" destOrd="0" presId="urn:microsoft.com/office/officeart/2005/8/layout/vList5"/>
    <dgm:cxn modelId="{16F94FB4-8C92-3040-8285-2DF08D2B9CDC}" type="presOf" srcId="{2A86000C-B98C-4DA9-9D94-8DFFABD73CE0}" destId="{8FB50630-B94F-4882-AF96-50E32E8E7130}" srcOrd="0" destOrd="0" presId="urn:microsoft.com/office/officeart/2005/8/layout/vList5"/>
    <dgm:cxn modelId="{3C9EB015-119E-3248-B2A6-DBFD04201629}" type="presParOf" srcId="{8FB50630-B94F-4882-AF96-50E32E8E7130}" destId="{45BA2070-4412-4290-B950-1E86693194AB}" srcOrd="0" destOrd="0" presId="urn:microsoft.com/office/officeart/2005/8/layout/vList5"/>
    <dgm:cxn modelId="{062C3441-504F-324F-9317-C2EB6BD3F697}" type="presParOf" srcId="{45BA2070-4412-4290-B950-1E86693194AB}" destId="{4875A936-B32B-46B6-A47E-F2A139D11FDF}" srcOrd="0" destOrd="0" presId="urn:microsoft.com/office/officeart/2005/8/layout/vList5"/>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D7505-D701-41DA-91BD-62BB64AD0EC5}">
      <dsp:nvSpPr>
        <dsp:cNvPr id="0" name=""/>
        <dsp:cNvSpPr/>
      </dsp:nvSpPr>
      <dsp:spPr>
        <a:xfrm>
          <a:off x="1941" y="2"/>
          <a:ext cx="3975976" cy="7619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2/2 phase III trials positive</a:t>
          </a:r>
        </a:p>
      </dsp:txBody>
      <dsp:txXfrm>
        <a:off x="39138" y="37199"/>
        <a:ext cx="3901582" cy="6876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5A936-B32B-46B6-A47E-F2A139D11FDF}">
      <dsp:nvSpPr>
        <dsp:cNvPr id="0" name=""/>
        <dsp:cNvSpPr/>
      </dsp:nvSpPr>
      <dsp:spPr>
        <a:xfrm>
          <a:off x="13467" y="669"/>
          <a:ext cx="2958332" cy="68513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Pirfenidone</a:t>
          </a:r>
        </a:p>
      </dsp:txBody>
      <dsp:txXfrm>
        <a:off x="46912" y="34114"/>
        <a:ext cx="2891442" cy="6182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B61B3-480A-4684-A354-C57C9553959F}">
      <dsp:nvSpPr>
        <dsp:cNvPr id="0" name=""/>
        <dsp:cNvSpPr/>
      </dsp:nvSpPr>
      <dsp:spPr>
        <a:xfrm>
          <a:off x="0" y="0"/>
          <a:ext cx="3930953" cy="679667"/>
        </a:xfrm>
        <a:prstGeom prst="roundRect">
          <a:avLst/>
        </a:prstGeom>
        <a:solidFill>
          <a:srgbClr val="FF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Avoid in unstable CAD /AC</a:t>
          </a:r>
        </a:p>
      </dsp:txBody>
      <dsp:txXfrm>
        <a:off x="33179" y="33179"/>
        <a:ext cx="3864595" cy="613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648D0-462F-464B-8556-A20E64CA6068}">
      <dsp:nvSpPr>
        <dsp:cNvPr id="0" name=""/>
        <dsp:cNvSpPr/>
      </dsp:nvSpPr>
      <dsp:spPr>
        <a:xfrm>
          <a:off x="2133" y="0"/>
          <a:ext cx="4367707" cy="762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2/3 phase III trials positive</a:t>
          </a:r>
        </a:p>
      </dsp:txBody>
      <dsp:txXfrm>
        <a:off x="39331" y="37198"/>
        <a:ext cx="4293311" cy="687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B61B3-480A-4684-A354-C57C9553959F}">
      <dsp:nvSpPr>
        <dsp:cNvPr id="0" name=""/>
        <dsp:cNvSpPr/>
      </dsp:nvSpPr>
      <dsp:spPr>
        <a:xfrm>
          <a:off x="1941" y="0"/>
          <a:ext cx="3975978" cy="914400"/>
        </a:xfrm>
        <a:prstGeom prst="roundRect">
          <a:avLst/>
        </a:prstGeom>
        <a:solidFill>
          <a:schemeClr val="accent6">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t>Efficacious in broad range of IPF patients </a:t>
          </a:r>
          <a:endParaRPr lang="en-IN" sz="2400" kern="1200" dirty="0"/>
        </a:p>
      </dsp:txBody>
      <dsp:txXfrm>
        <a:off x="46578" y="44637"/>
        <a:ext cx="3886704" cy="8251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B61B3-480A-4684-A354-C57C9553959F}">
      <dsp:nvSpPr>
        <dsp:cNvPr id="0" name=""/>
        <dsp:cNvSpPr/>
      </dsp:nvSpPr>
      <dsp:spPr>
        <a:xfrm>
          <a:off x="2195" y="0"/>
          <a:ext cx="4496170" cy="990600"/>
        </a:xfrm>
        <a:prstGeom prst="roundRect">
          <a:avLst/>
        </a:prstGeom>
        <a:solidFill>
          <a:schemeClr val="accent2">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t>Efficacious in patients with strict inclusion criteria</a:t>
          </a:r>
          <a:endParaRPr lang="en-IN" sz="2400" kern="1200" dirty="0"/>
        </a:p>
      </dsp:txBody>
      <dsp:txXfrm>
        <a:off x="50552" y="48357"/>
        <a:ext cx="4399456" cy="893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1624C-BED7-403A-80D0-92F228C05D37}">
      <dsp:nvSpPr>
        <dsp:cNvPr id="0" name=""/>
        <dsp:cNvSpPr/>
      </dsp:nvSpPr>
      <dsp:spPr>
        <a:xfrm>
          <a:off x="1941" y="372"/>
          <a:ext cx="3975977" cy="761255"/>
        </a:xfrm>
        <a:prstGeom prst="roundRect">
          <a:avLst/>
        </a:prstGeom>
        <a:solidFill>
          <a:schemeClr val="accent6">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t>Reduces the risk of acute exacerbations</a:t>
          </a:r>
          <a:endParaRPr lang="en-IN" sz="2400" kern="1200" dirty="0"/>
        </a:p>
      </dsp:txBody>
      <dsp:txXfrm>
        <a:off x="39102" y="37533"/>
        <a:ext cx="3901655" cy="6869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A72D1-6E77-4162-8FDB-C6B8BCE578DA}">
      <dsp:nvSpPr>
        <dsp:cNvPr id="0" name=""/>
        <dsp:cNvSpPr/>
      </dsp:nvSpPr>
      <dsp:spPr>
        <a:xfrm>
          <a:off x="2158" y="0"/>
          <a:ext cx="4420045" cy="848484"/>
        </a:xfrm>
        <a:prstGeom prst="roundRect">
          <a:avLst/>
        </a:prstGeom>
        <a:solidFill>
          <a:schemeClr val="accent2">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Does not decrease the risk of acute exacerbations</a:t>
          </a:r>
        </a:p>
      </dsp:txBody>
      <dsp:txXfrm>
        <a:off x="43578" y="41420"/>
        <a:ext cx="4337205" cy="7656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5A936-B32B-46B6-A47E-F2A139D11FDF}">
      <dsp:nvSpPr>
        <dsp:cNvPr id="0" name=""/>
        <dsp:cNvSpPr/>
      </dsp:nvSpPr>
      <dsp:spPr>
        <a:xfrm>
          <a:off x="9017" y="0"/>
          <a:ext cx="3961824" cy="685130"/>
        </a:xfrm>
        <a:prstGeom prst="roundRect">
          <a:avLst/>
        </a:prstGeom>
        <a:solidFill>
          <a:schemeClr val="accent6">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One capsule twice a day</a:t>
          </a:r>
        </a:p>
      </dsp:txBody>
      <dsp:txXfrm>
        <a:off x="42462" y="33445"/>
        <a:ext cx="3894934" cy="6182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5A936-B32B-46B6-A47E-F2A139D11FDF}">
      <dsp:nvSpPr>
        <dsp:cNvPr id="0" name=""/>
        <dsp:cNvSpPr/>
      </dsp:nvSpPr>
      <dsp:spPr>
        <a:xfrm>
          <a:off x="10197" y="0"/>
          <a:ext cx="4480168" cy="685130"/>
        </a:xfrm>
        <a:prstGeom prst="roundRect">
          <a:avLst/>
        </a:prstGeom>
        <a:solidFill>
          <a:schemeClr val="accent2">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4 tablets 3 times a day</a:t>
          </a:r>
        </a:p>
      </dsp:txBody>
      <dsp:txXfrm>
        <a:off x="43642" y="33445"/>
        <a:ext cx="4413278" cy="618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5A936-B32B-46B6-A47E-F2A139D11FDF}">
      <dsp:nvSpPr>
        <dsp:cNvPr id="0" name=""/>
        <dsp:cNvSpPr/>
      </dsp:nvSpPr>
      <dsp:spPr>
        <a:xfrm>
          <a:off x="6733" y="334"/>
          <a:ext cx="2958332" cy="68513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IN" sz="2400" kern="1200" dirty="0"/>
            <a:t>Nintedanib</a:t>
          </a:r>
        </a:p>
      </dsp:txBody>
      <dsp:txXfrm>
        <a:off x="40178" y="33779"/>
        <a:ext cx="2891442" cy="6182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246F8-726A-45A1-97C2-5620D291ED68}" type="datetimeFigureOut">
              <a:rPr lang="en-IN" smtClean="0"/>
              <a:t>16/04/25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81EC2-51D1-4CAB-BE7C-8183F392251F}" type="slidenum">
              <a:rPr lang="en-IN" smtClean="0"/>
              <a:t>‹#›</a:t>
            </a:fld>
            <a:endParaRPr lang="en-IN"/>
          </a:p>
        </p:txBody>
      </p:sp>
    </p:spTree>
    <p:extLst>
      <p:ext uri="{BB962C8B-B14F-4D97-AF65-F5344CB8AC3E}">
        <p14:creationId xmlns:p14="http://schemas.microsoft.com/office/powerpoint/2010/main" val="59046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VEGF receptor inhibition has been associated with both thrombosis and </a:t>
            </a:r>
            <a:r>
              <a:rPr lang="en-US" sz="1200" kern="1200" dirty="0" err="1">
                <a:solidFill>
                  <a:schemeClr val="tx1"/>
                </a:solidFill>
                <a:effectLst/>
                <a:latin typeface="+mn-lt"/>
                <a:ea typeface="+mn-ea"/>
                <a:cs typeface="+mn-cs"/>
              </a:rPr>
              <a:t>haemorrhage</a:t>
            </a:r>
            <a:r>
              <a:rPr lang="en-US" sz="1200" kern="1200" dirty="0">
                <a:solidFill>
                  <a:schemeClr val="tx1"/>
                </a:solidFill>
                <a:effectLst/>
                <a:latin typeface="+mn-lt"/>
                <a:ea typeface="+mn-ea"/>
                <a:cs typeface="+mn-cs"/>
              </a:rPr>
              <a:t> [25], therefore patients with a recent history of unstable </a:t>
            </a:r>
            <a:r>
              <a:rPr lang="en-US" sz="1200" kern="1200" dirty="0" err="1">
                <a:solidFill>
                  <a:schemeClr val="tx1"/>
                </a:solidFill>
                <a:effectLst/>
                <a:latin typeface="+mn-lt"/>
                <a:ea typeface="+mn-ea"/>
                <a:cs typeface="+mn-cs"/>
              </a:rPr>
              <a:t>ischaemic</a:t>
            </a:r>
            <a:r>
              <a:rPr lang="en-US" sz="1200" kern="1200" dirty="0">
                <a:solidFill>
                  <a:schemeClr val="tx1"/>
                </a:solidFill>
                <a:effectLst/>
                <a:latin typeface="+mn-lt"/>
                <a:ea typeface="+mn-ea"/>
                <a:cs typeface="+mn-cs"/>
              </a:rPr>
              <a:t> heart disease or those receiving full-dose anticoagulation or high-dose </a:t>
            </a:r>
            <a:r>
              <a:rPr lang="en-US" sz="1200" kern="1200" dirty="0" err="1">
                <a:solidFill>
                  <a:schemeClr val="tx1"/>
                </a:solidFill>
                <a:effectLst/>
                <a:latin typeface="+mn-lt"/>
                <a:ea typeface="+mn-ea"/>
                <a:cs typeface="+mn-cs"/>
              </a:rPr>
              <a:t>antiplatelets</a:t>
            </a:r>
            <a:r>
              <a:rPr lang="en-US" sz="1200" kern="1200" dirty="0">
                <a:solidFill>
                  <a:schemeClr val="tx1"/>
                </a:solidFill>
                <a:effectLst/>
                <a:latin typeface="+mn-lt"/>
                <a:ea typeface="+mn-ea"/>
                <a:cs typeface="+mn-cs"/>
              </a:rPr>
              <a:t> were excluded.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Pirfenidone is contraindicated in patients with a </a:t>
            </a:r>
            <a:r>
              <a:rPr lang="en-US" sz="1200" kern="1200" dirty="0" err="1">
                <a:solidFill>
                  <a:schemeClr val="tx1"/>
                </a:solidFill>
                <a:effectLst/>
                <a:latin typeface="+mn-lt"/>
                <a:ea typeface="+mn-ea"/>
                <a:cs typeface="+mn-cs"/>
              </a:rPr>
              <a:t>crea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tinine</a:t>
            </a:r>
            <a:r>
              <a:rPr lang="en-US" sz="1200" kern="1200" dirty="0">
                <a:solidFill>
                  <a:schemeClr val="tx1"/>
                </a:solidFill>
                <a:effectLst/>
                <a:latin typeface="+mn-lt"/>
                <a:ea typeface="+mn-ea"/>
                <a:cs typeface="+mn-cs"/>
              </a:rPr>
              <a:t> clearance (</a:t>
            </a:r>
            <a:r>
              <a:rPr lang="en-US" sz="1200" kern="1200" dirty="0" err="1">
                <a:solidFill>
                  <a:schemeClr val="tx1"/>
                </a:solidFill>
                <a:effectLst/>
                <a:latin typeface="+mn-lt"/>
                <a:ea typeface="+mn-ea"/>
                <a:cs typeface="+mn-cs"/>
              </a:rPr>
              <a:t>CrCl</a:t>
            </a:r>
            <a:r>
              <a:rPr lang="en-US" sz="1200" kern="1200" dirty="0">
                <a:solidFill>
                  <a:schemeClr val="tx1"/>
                </a:solidFill>
                <a:effectLst/>
                <a:latin typeface="+mn-lt"/>
                <a:ea typeface="+mn-ea"/>
                <a:cs typeface="+mn-cs"/>
              </a:rPr>
              <a:t>) of\30 mL/min. It is </a:t>
            </a:r>
            <a:r>
              <a:rPr lang="en-US" sz="1200" kern="1200" dirty="0" err="1">
                <a:solidFill>
                  <a:schemeClr val="tx1"/>
                </a:solidFill>
                <a:effectLst/>
                <a:latin typeface="+mn-lt"/>
                <a:ea typeface="+mn-ea"/>
                <a:cs typeface="+mn-cs"/>
              </a:rPr>
              <a:t>metabolised</a:t>
            </a:r>
            <a:r>
              <a:rPr lang="en-US" sz="1200" kern="1200" dirty="0">
                <a:solidFill>
                  <a:schemeClr val="tx1"/>
                </a:solidFill>
                <a:effectLst/>
                <a:latin typeface="+mn-lt"/>
                <a:ea typeface="+mn-ea"/>
                <a:cs typeface="+mn-cs"/>
              </a:rPr>
              <a:t> by cytochrome P450 (CYP) 1A2 and interacts with drugs that use this pathway. Cigarette smoke can potentiate the meta- </a:t>
            </a:r>
            <a:r>
              <a:rPr lang="en-US" sz="1200" kern="1200" dirty="0" err="1">
                <a:solidFill>
                  <a:schemeClr val="tx1"/>
                </a:solidFill>
                <a:effectLst/>
                <a:latin typeface="+mn-lt"/>
                <a:ea typeface="+mn-ea"/>
                <a:cs typeface="+mn-cs"/>
              </a:rPr>
              <a:t>bolism</a:t>
            </a:r>
            <a:r>
              <a:rPr lang="en-US" sz="1200" kern="1200" dirty="0">
                <a:solidFill>
                  <a:schemeClr val="tx1"/>
                </a:solidFill>
                <a:effectLst/>
                <a:latin typeface="+mn-lt"/>
                <a:ea typeface="+mn-ea"/>
                <a:cs typeface="+mn-cs"/>
              </a:rPr>
              <a:t> of </a:t>
            </a:r>
            <a:r>
              <a:rPr lang="en-US" sz="1200" kern="1200" dirty="0" err="1">
                <a:solidFill>
                  <a:schemeClr val="tx1"/>
                </a:solidFill>
                <a:effectLst/>
                <a:latin typeface="+mn-lt"/>
                <a:ea typeface="+mn-ea"/>
                <a:cs typeface="+mn-cs"/>
              </a:rPr>
              <a:t>pirfenidone</a:t>
            </a:r>
            <a:r>
              <a:rPr lang="en-US" sz="1200" kern="1200" dirty="0">
                <a:solidFill>
                  <a:schemeClr val="tx1"/>
                </a:solidFill>
                <a:effectLst/>
                <a:latin typeface="+mn-lt"/>
                <a:ea typeface="+mn-ea"/>
                <a:cs typeface="+mn-cs"/>
              </a:rPr>
              <a:t> through CYP1A2, making it less effective; therefore, it is recommended that patients stop smoking prior to or on initiation of treatment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F02E662-9EA8-CD43-BCC3-9AE6F0C0EB22}" type="slidenum">
              <a:rPr lang="en-US" smtClean="0"/>
              <a:t>9</a:t>
            </a:fld>
            <a:endParaRPr lang="en-US"/>
          </a:p>
        </p:txBody>
      </p:sp>
    </p:spTree>
    <p:extLst>
      <p:ext uri="{BB962C8B-B14F-4D97-AF65-F5344CB8AC3E}">
        <p14:creationId xmlns:p14="http://schemas.microsoft.com/office/powerpoint/2010/main" val="367901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AB46B-D5D9-4064-91CD-B16CA6F1C2B3}" type="slidenum">
              <a:rPr lang="en-IN" smtClean="0"/>
              <a:pPr/>
              <a:t>12</a:t>
            </a:fld>
            <a:endParaRPr lang="en-IN"/>
          </a:p>
        </p:txBody>
      </p:sp>
    </p:spTree>
    <p:extLst>
      <p:ext uri="{BB962C8B-B14F-4D97-AF65-F5344CB8AC3E}">
        <p14:creationId xmlns:p14="http://schemas.microsoft.com/office/powerpoint/2010/main" val="99938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a total of 139 events,</a:t>
            </a:r>
            <a:r>
              <a:rPr lang="en-US" baseline="0" dirty="0"/>
              <a:t> of which 7% of patients in pirfenidone arm experienced at least one RRH vs 12% in placebo arm.</a:t>
            </a:r>
          </a:p>
          <a:p>
            <a:r>
              <a:rPr lang="en-US" baseline="0" dirty="0"/>
              <a:t>Total deaths due to RRH was 27% in pirfenidone arm vs 46% in placebo arm.</a:t>
            </a:r>
          </a:p>
          <a:p>
            <a:endParaRPr lang="en-US" baseline="0" dirty="0"/>
          </a:p>
          <a:p>
            <a:r>
              <a:rPr lang="en-US" baseline="0" dirty="0"/>
              <a:t>Thus pirfenidone treated patients were 48% less likely to experience respiratory Related Hospitalization at the end of 52 weeks.</a:t>
            </a:r>
            <a:endParaRPr lang="en-US" dirty="0"/>
          </a:p>
        </p:txBody>
      </p:sp>
      <p:sp>
        <p:nvSpPr>
          <p:cNvPr id="4" name="Slide Number Placeholder 3"/>
          <p:cNvSpPr>
            <a:spLocks noGrp="1"/>
          </p:cNvSpPr>
          <p:nvPr>
            <p:ph type="sldNum" sz="quarter" idx="10"/>
          </p:nvPr>
        </p:nvSpPr>
        <p:spPr/>
        <p:txBody>
          <a:bodyPr/>
          <a:lstStyle/>
          <a:p>
            <a:fld id="{258C6A03-DE9C-4F27-9442-A567FADAE4F2}" type="slidenum">
              <a:rPr lang="en-US" smtClean="0"/>
              <a:t>15</a:t>
            </a:fld>
            <a:endParaRPr lang="en-US"/>
          </a:p>
        </p:txBody>
      </p:sp>
    </p:spTree>
    <p:extLst>
      <p:ext uri="{BB962C8B-B14F-4D97-AF65-F5344CB8AC3E}">
        <p14:creationId xmlns:p14="http://schemas.microsoft.com/office/powerpoint/2010/main" val="131180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study, a total of 46 patients were treated with pirfenidone. Of 46, 30 IPF received pirfenidone for more than a year (Long-Term Group) while 16 patients received pirfenidone for less than a year (Short-Term Group).</a:t>
            </a:r>
          </a:p>
          <a:p>
            <a:r>
              <a:rPr lang="en-US" sz="1200" kern="1200" dirty="0">
                <a:solidFill>
                  <a:schemeClr val="tx1"/>
                </a:solidFill>
                <a:effectLst/>
                <a:latin typeface="+mn-lt"/>
                <a:ea typeface="+mn-ea"/>
                <a:cs typeface="+mn-cs"/>
              </a:rPr>
              <a:t>As shown in the graph, patients who continued and adhered to Long term treatment,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episode of AE occurred at 2.5 years (947 days); resulting in an improved survival observed in 86% in Long-term group compared to 18% in Short Term Group.</a:t>
            </a:r>
          </a:p>
          <a:p>
            <a:r>
              <a:rPr lang="en-US" sz="1200" b="1" kern="1200" dirty="0">
                <a:solidFill>
                  <a:schemeClr val="tx1"/>
                </a:solidFill>
                <a:effectLst/>
                <a:latin typeface="+mn-lt"/>
                <a:ea typeface="+mn-ea"/>
                <a:cs typeface="+mn-cs"/>
              </a:rPr>
              <a:t>Thus, long term treatment with 2403mg pirfenidone results in 2.5 years free of 1</a:t>
            </a:r>
            <a:r>
              <a:rPr lang="en-US" sz="1200" b="1" kern="1200" baseline="30000" dirty="0">
                <a:solidFill>
                  <a:schemeClr val="tx1"/>
                </a:solidFill>
                <a:effectLst/>
                <a:latin typeface="+mn-lt"/>
                <a:ea typeface="+mn-ea"/>
                <a:cs typeface="+mn-cs"/>
              </a:rPr>
              <a:t>st</a:t>
            </a:r>
            <a:r>
              <a:rPr lang="en-US" sz="1200" b="1" kern="1200" dirty="0">
                <a:solidFill>
                  <a:schemeClr val="tx1"/>
                </a:solidFill>
                <a:effectLst/>
                <a:latin typeface="+mn-lt"/>
                <a:ea typeface="+mn-ea"/>
                <a:cs typeface="+mn-cs"/>
              </a:rPr>
              <a:t> AE and improved survival.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9FA6D61-0075-47DB-97E9-918B889CC2CF}" type="slidenum">
              <a:rPr lang="en-US" smtClean="0"/>
              <a:t>16</a:t>
            </a:fld>
            <a:endParaRPr lang="en-US"/>
          </a:p>
        </p:txBody>
      </p:sp>
    </p:spTree>
    <p:extLst>
      <p:ext uri="{BB962C8B-B14F-4D97-AF65-F5344CB8AC3E}">
        <p14:creationId xmlns:p14="http://schemas.microsoft.com/office/powerpoint/2010/main" val="136789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 patient diagnosed with IPF, he/she may suffer from any of the below events at any given point of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Decline in FVC </a:t>
            </a:r>
            <a:r>
              <a:rPr lang="en-US" sz="1200" u="sng" kern="1200" dirty="0">
                <a:solidFill>
                  <a:schemeClr val="tx1"/>
                </a:solidFill>
                <a:effectLst/>
                <a:latin typeface="+mn-lt"/>
                <a:ea typeface="+mn-ea"/>
                <a:cs typeface="+mn-cs"/>
              </a:rPr>
              <a:t>&gt;</a:t>
            </a:r>
            <a:r>
              <a:rPr lang="en-US" sz="1200" kern="1200" dirty="0">
                <a:solidFill>
                  <a:schemeClr val="tx1"/>
                </a:solidFill>
                <a:effectLst/>
                <a:latin typeface="+mn-lt"/>
                <a:ea typeface="+mn-ea"/>
                <a:cs typeface="+mn-cs"/>
              </a:rPr>
              <a:t>10%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Decline in 6MWD</a:t>
            </a:r>
            <a:r>
              <a:rPr lang="en-US" sz="1200" u="sng" kern="1200" dirty="0">
                <a:solidFill>
                  <a:schemeClr val="tx1"/>
                </a:solidFill>
                <a:effectLst/>
                <a:latin typeface="+mn-lt"/>
                <a:ea typeface="+mn-ea"/>
                <a:cs typeface="+mn-cs"/>
              </a:rPr>
              <a:t>&gt;</a:t>
            </a:r>
            <a:r>
              <a:rPr lang="en-US" sz="1200" kern="1200" dirty="0">
                <a:solidFill>
                  <a:schemeClr val="tx1"/>
                </a:solidFill>
                <a:effectLst/>
                <a:latin typeface="+mn-lt"/>
                <a:ea typeface="+mn-ea"/>
                <a:cs typeface="+mn-cs"/>
              </a:rPr>
              <a:t>50m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Respiratory related hospitalization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Death</a:t>
            </a:r>
          </a:p>
          <a:p>
            <a:r>
              <a:rPr lang="en-US" sz="1200" kern="1200" dirty="0">
                <a:solidFill>
                  <a:schemeClr val="tx1"/>
                </a:solidFill>
                <a:effectLst/>
                <a:latin typeface="+mn-lt"/>
                <a:ea typeface="+mn-ea"/>
                <a:cs typeface="+mn-cs"/>
              </a:rPr>
              <a:t>Hence, all the above events are considered as indicators of disease progression resulting in early death. Some of the events can occur multiple times in the same patient over 12 months, however its incidence is unknown.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seen in the graph; patients treated with 2403mg of pirfenidone had 102 lesser events of decline in FVC</a:t>
            </a:r>
            <a:r>
              <a:rPr lang="en-US" sz="1200" u="sng" kern="1200" dirty="0">
                <a:solidFill>
                  <a:schemeClr val="tx1"/>
                </a:solidFill>
                <a:effectLst/>
                <a:latin typeface="+mn-lt"/>
                <a:ea typeface="+mn-ea"/>
                <a:cs typeface="+mn-cs"/>
              </a:rPr>
              <a:t>&gt;</a:t>
            </a:r>
            <a:r>
              <a:rPr lang="en-US" sz="1200" kern="1200" dirty="0">
                <a:solidFill>
                  <a:schemeClr val="tx1"/>
                </a:solidFill>
                <a:effectLst/>
                <a:latin typeface="+mn-lt"/>
                <a:ea typeface="+mn-ea"/>
                <a:cs typeface="+mn-cs"/>
              </a:rPr>
              <a:t>10%, 83 less events of decline in 6MWD </a:t>
            </a:r>
            <a:r>
              <a:rPr lang="en-US" sz="1200" u="sng" kern="1200" dirty="0">
                <a:solidFill>
                  <a:schemeClr val="tx1"/>
                </a:solidFill>
                <a:effectLst/>
                <a:latin typeface="+mn-lt"/>
                <a:ea typeface="+mn-ea"/>
                <a:cs typeface="+mn-cs"/>
              </a:rPr>
              <a:t>&gt;</a:t>
            </a:r>
            <a:r>
              <a:rPr lang="en-US" sz="1200" kern="1200" dirty="0">
                <a:solidFill>
                  <a:schemeClr val="tx1"/>
                </a:solidFill>
                <a:effectLst/>
                <a:latin typeface="+mn-lt"/>
                <a:ea typeface="+mn-ea"/>
                <a:cs typeface="+mn-cs"/>
              </a:rPr>
              <a:t>50m, 33 less events of respiratory related hospitalization and 20 lesser events of death compared to placebo.</a:t>
            </a:r>
          </a:p>
          <a:p>
            <a:r>
              <a:rPr lang="en-US" sz="1200" kern="1200" dirty="0">
                <a:solidFill>
                  <a:schemeClr val="tx1"/>
                </a:solidFill>
                <a:effectLst/>
                <a:latin typeface="+mn-lt"/>
                <a:ea typeface="+mn-ea"/>
                <a:cs typeface="+mn-cs"/>
              </a:rPr>
              <a:t>Fewer patients who received pirfenidone had more than one progression event compared with placebo (17.0% vs 30.1%; P &lt; .0001).</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study, thus concluded that continued treatment with 2403mg of pirfenidone can overall reduce the risk of disease progression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Dark shaded “caps” (&gt; 1 event) on each column depict the percentage of patients who had a second progression event of the same type.</a:t>
            </a:r>
          </a:p>
          <a:p>
            <a:endParaRPr lang="en-US" dirty="0"/>
          </a:p>
        </p:txBody>
      </p:sp>
      <p:sp>
        <p:nvSpPr>
          <p:cNvPr id="4" name="Slide Number Placeholder 3"/>
          <p:cNvSpPr>
            <a:spLocks noGrp="1"/>
          </p:cNvSpPr>
          <p:nvPr>
            <p:ph type="sldNum" sz="quarter" idx="10"/>
          </p:nvPr>
        </p:nvSpPr>
        <p:spPr/>
        <p:txBody>
          <a:bodyPr/>
          <a:lstStyle/>
          <a:p>
            <a:fld id="{49FA6D61-0075-47DB-97E9-918B889CC2CF}" type="slidenum">
              <a:rPr lang="en-US" smtClean="0"/>
              <a:t>21</a:t>
            </a:fld>
            <a:endParaRPr lang="en-US"/>
          </a:p>
        </p:txBody>
      </p:sp>
    </p:spTree>
    <p:extLst>
      <p:ext uri="{BB962C8B-B14F-4D97-AF65-F5344CB8AC3E}">
        <p14:creationId xmlns:p14="http://schemas.microsoft.com/office/powerpoint/2010/main" val="58827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RECAP study, the median time on treatment was 163.3 weeks. The mean daily dose of pirfenidone for all subjects during this time was 2070 mg/day, with the maximum possible daily dose being 2403 mg/day.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shown in the table the most frequent, treatment-emergent adverse events were similar to those recorded in CAPACITY and were rarely associated with treatment discontinuation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9FA6D61-0075-47DB-97E9-918B889CC2CF}" type="slidenum">
              <a:rPr lang="en-US" smtClean="0"/>
              <a:t>22</a:t>
            </a:fld>
            <a:endParaRPr lang="en-US"/>
          </a:p>
        </p:txBody>
      </p:sp>
    </p:spTree>
    <p:extLst>
      <p:ext uri="{BB962C8B-B14F-4D97-AF65-F5344CB8AC3E}">
        <p14:creationId xmlns:p14="http://schemas.microsoft.com/office/powerpoint/2010/main" val="418192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also unknown if a minimum dose may be needed to maintain the efficacy of pirfenidone through a modification period; further division into dose subgroups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&lt;80%or &lt;70%dose) was not possible in this analysis due to small sample sizes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higher proportion of men remained on &gt;90% dose intensity than did women. </a:t>
            </a:r>
            <a:endParaRPr lang="en-US" dirty="0"/>
          </a:p>
          <a:p>
            <a:endParaRPr lang="en-US" dirty="0"/>
          </a:p>
        </p:txBody>
      </p:sp>
      <p:sp>
        <p:nvSpPr>
          <p:cNvPr id="4" name="Slide Number Placeholder 3"/>
          <p:cNvSpPr>
            <a:spLocks noGrp="1"/>
          </p:cNvSpPr>
          <p:nvPr>
            <p:ph type="sldNum" sz="quarter" idx="10"/>
          </p:nvPr>
        </p:nvSpPr>
        <p:spPr/>
        <p:txBody>
          <a:bodyPr/>
          <a:lstStyle/>
          <a:p>
            <a:fld id="{DF02E662-9EA8-CD43-BCC3-9AE6F0C0EB22}" type="slidenum">
              <a:rPr lang="en-US" smtClean="0"/>
              <a:t>24</a:t>
            </a:fld>
            <a:endParaRPr lang="en-US"/>
          </a:p>
        </p:txBody>
      </p:sp>
    </p:spTree>
    <p:extLst>
      <p:ext uri="{BB962C8B-B14F-4D97-AF65-F5344CB8AC3E}">
        <p14:creationId xmlns:p14="http://schemas.microsoft.com/office/powerpoint/2010/main" val="130209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A370-1704-4BB8-90B1-D15C7B08A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6AD67F1-9050-4DF1-8D68-3F9C3657E7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5107046-D022-4364-8B6F-7EB79C6AFA12}"/>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5" name="Footer Placeholder 4">
            <a:extLst>
              <a:ext uri="{FF2B5EF4-FFF2-40B4-BE49-F238E27FC236}">
                <a16:creationId xmlns:a16="http://schemas.microsoft.com/office/drawing/2014/main" id="{F1949847-5C30-480E-AD8E-AC20ABEF25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BCF92E4-0ACE-453D-84EB-23EE4E182C6E}"/>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2264151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4543-2EF7-4DEB-82E8-B96F3EC5A0B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B706C1E-8041-49CE-9D5C-A5B985B9EB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59E7998-2668-4ADA-B7FF-9F7B9930C362}"/>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5" name="Footer Placeholder 4">
            <a:extLst>
              <a:ext uri="{FF2B5EF4-FFF2-40B4-BE49-F238E27FC236}">
                <a16:creationId xmlns:a16="http://schemas.microsoft.com/office/drawing/2014/main" id="{32314D27-465E-4F32-8B70-B7EBF51492A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A3F700-4411-47BD-BA1D-7F6AB9F36779}"/>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102224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C6D6CF-7D15-45AB-8E3E-260B877DCD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9886853-2D0B-4F94-90A8-DEAA8585FE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29CC7D-74CD-4DC5-9EA4-0EC03768D62F}"/>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5" name="Footer Placeholder 4">
            <a:extLst>
              <a:ext uri="{FF2B5EF4-FFF2-40B4-BE49-F238E27FC236}">
                <a16:creationId xmlns:a16="http://schemas.microsoft.com/office/drawing/2014/main" id="{C27C27C8-95D7-45FF-B79F-9444967C570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0970420-9D28-45C7-9CF4-051E236CDE24}"/>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248214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7722-2097-424B-9CE2-8FF07219D3F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B348EA4-1DFB-4295-8FD4-C906B28390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7A72D2E-BDAC-4FDE-A9EF-6F136705B451}"/>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5" name="Footer Placeholder 4">
            <a:extLst>
              <a:ext uri="{FF2B5EF4-FFF2-40B4-BE49-F238E27FC236}">
                <a16:creationId xmlns:a16="http://schemas.microsoft.com/office/drawing/2014/main" id="{8FB07154-4856-4563-9EE4-EE0D165DF7F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DB5BA35-51F2-42B8-BFB9-6091FAC1B70D}"/>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350009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20046-2500-4F4C-9EB3-EA8A5CBC70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0235272-BCB9-42B1-9147-59127840A1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8BC999-49B0-4013-8752-AF8B15ADBA37}"/>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5" name="Footer Placeholder 4">
            <a:extLst>
              <a:ext uri="{FF2B5EF4-FFF2-40B4-BE49-F238E27FC236}">
                <a16:creationId xmlns:a16="http://schemas.microsoft.com/office/drawing/2014/main" id="{DF228531-1F3B-48AF-A3AC-05D98776EEE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44B4B21-CB49-418F-A0FB-3C9363A8B3E3}"/>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285260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A894-3C0F-4AD8-8A4F-04704BA35B1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3DAC7A7-AE83-4894-9862-1396BFDFE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09B5E5E-1AFB-4A78-A2AE-3314EB66C3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EF8D3E7-525C-405A-85C1-1F848ACCDDE5}"/>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6" name="Footer Placeholder 5">
            <a:extLst>
              <a:ext uri="{FF2B5EF4-FFF2-40B4-BE49-F238E27FC236}">
                <a16:creationId xmlns:a16="http://schemas.microsoft.com/office/drawing/2014/main" id="{6C0B0960-69B2-45AF-849B-D8990F8B9A3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71949F3-CBA3-41DF-8422-E046DA003EF2}"/>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142637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F765-3181-4C3E-BB15-D1312B8D7AE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2A3F6DC-8AEE-48EC-8438-C824719709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3C35A9-0169-4660-AAC9-8EF9782BA3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4423991-B791-442A-AEFD-BDBA23DA5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1DC5A0-F1C4-45DF-93F1-1DDB9C794B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7682324-703F-4DDA-997F-A05A1237CDA2}"/>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8" name="Footer Placeholder 7">
            <a:extLst>
              <a:ext uri="{FF2B5EF4-FFF2-40B4-BE49-F238E27FC236}">
                <a16:creationId xmlns:a16="http://schemas.microsoft.com/office/drawing/2014/main" id="{FC24BA51-3C52-4479-9E6B-A917601E2CA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4FA2FA4-29FF-4DBF-9EBB-03EE5D102D9C}"/>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712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510B-691D-4800-8377-1D394DBC019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0F538F1-D48C-4134-AD6B-C7F5C08A58C9}"/>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4" name="Footer Placeholder 3">
            <a:extLst>
              <a:ext uri="{FF2B5EF4-FFF2-40B4-BE49-F238E27FC236}">
                <a16:creationId xmlns:a16="http://schemas.microsoft.com/office/drawing/2014/main" id="{6033802D-6B9A-4C61-A285-AF10F7EBD77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B63FBB6-84BB-46D5-9E7E-84E35E965B6C}"/>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185700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108928-6316-4ADA-9379-7D8F8BBCF56B}"/>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3" name="Footer Placeholder 2">
            <a:extLst>
              <a:ext uri="{FF2B5EF4-FFF2-40B4-BE49-F238E27FC236}">
                <a16:creationId xmlns:a16="http://schemas.microsoft.com/office/drawing/2014/main" id="{592A1B5D-AE2F-4A50-B3D8-0E0466466E9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B9BEB2B-6B7C-4BD7-B273-126830624275}"/>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205675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EE3B-6C52-4D6B-B8C1-2F3E5ADFAA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148C93-5D8A-45D4-B079-B0FA2F7FBC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E58F47D-8202-4842-84D3-2489EF398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2EC9B-1453-4891-9147-67CD7F667645}"/>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6" name="Footer Placeholder 5">
            <a:extLst>
              <a:ext uri="{FF2B5EF4-FFF2-40B4-BE49-F238E27FC236}">
                <a16:creationId xmlns:a16="http://schemas.microsoft.com/office/drawing/2014/main" id="{ACCF288A-65AF-49E3-93DD-7B53087B369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EB9B83F-9B9D-4F04-B41F-821E0C1E9F38}"/>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218662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5351-087F-4145-AE94-0CD1A3ADB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C5D5497-C49E-443F-980E-28AB1A5D9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AB3C963-1C77-4347-8926-90694DA72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4C71D-4103-4831-90B6-169813B57215}"/>
              </a:ext>
            </a:extLst>
          </p:cNvPr>
          <p:cNvSpPr>
            <a:spLocks noGrp="1"/>
          </p:cNvSpPr>
          <p:nvPr>
            <p:ph type="dt" sz="half" idx="10"/>
          </p:nvPr>
        </p:nvSpPr>
        <p:spPr/>
        <p:txBody>
          <a:bodyPr/>
          <a:lstStyle/>
          <a:p>
            <a:fld id="{E3CAA69B-F367-4090-BF48-AC8BC9ADDA86}" type="datetimeFigureOut">
              <a:rPr lang="en-IN" smtClean="0"/>
              <a:t>16/04/25</a:t>
            </a:fld>
            <a:endParaRPr lang="en-IN"/>
          </a:p>
        </p:txBody>
      </p:sp>
      <p:sp>
        <p:nvSpPr>
          <p:cNvPr id="6" name="Footer Placeholder 5">
            <a:extLst>
              <a:ext uri="{FF2B5EF4-FFF2-40B4-BE49-F238E27FC236}">
                <a16:creationId xmlns:a16="http://schemas.microsoft.com/office/drawing/2014/main" id="{BD9C3837-8DF5-417D-8F85-C9D40DAD3B3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6DC124-D3AD-4628-9EB4-68F80E0CD3F5}"/>
              </a:ext>
            </a:extLst>
          </p:cNvPr>
          <p:cNvSpPr>
            <a:spLocks noGrp="1"/>
          </p:cNvSpPr>
          <p:nvPr>
            <p:ph type="sldNum" sz="quarter" idx="12"/>
          </p:nvPr>
        </p:nvSpPr>
        <p:spPr/>
        <p:txBody>
          <a:bodyPr/>
          <a:lstStyle/>
          <a:p>
            <a:fld id="{0DCB605B-0651-4ADE-840B-F165A36A2D1D}" type="slidenum">
              <a:rPr lang="en-IN" smtClean="0"/>
              <a:t>‹#›</a:t>
            </a:fld>
            <a:endParaRPr lang="en-IN"/>
          </a:p>
        </p:txBody>
      </p:sp>
    </p:spTree>
    <p:extLst>
      <p:ext uri="{BB962C8B-B14F-4D97-AF65-F5344CB8AC3E}">
        <p14:creationId xmlns:p14="http://schemas.microsoft.com/office/powerpoint/2010/main" val="18741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05D03C-FD2C-4572-9085-6621B9DA7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1FAF175-1528-427E-B423-15090229F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6E934C-234E-4EE4-BDA8-55488A435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AA69B-F367-4090-BF48-AC8BC9ADDA86}" type="datetimeFigureOut">
              <a:rPr lang="en-IN" smtClean="0"/>
              <a:t>16/04/25</a:t>
            </a:fld>
            <a:endParaRPr lang="en-IN"/>
          </a:p>
        </p:txBody>
      </p:sp>
      <p:sp>
        <p:nvSpPr>
          <p:cNvPr id="5" name="Footer Placeholder 4">
            <a:extLst>
              <a:ext uri="{FF2B5EF4-FFF2-40B4-BE49-F238E27FC236}">
                <a16:creationId xmlns:a16="http://schemas.microsoft.com/office/drawing/2014/main" id="{1273A1B8-66A3-494A-A63C-CB770DFA03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93F59D6-C967-4935-A519-B86823BA00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B605B-0651-4ADE-840B-F165A36A2D1D}" type="slidenum">
              <a:rPr lang="en-IN" smtClean="0"/>
              <a:t>‹#›</a:t>
            </a:fld>
            <a:endParaRPr lang="en-IN"/>
          </a:p>
        </p:txBody>
      </p:sp>
    </p:spTree>
    <p:extLst>
      <p:ext uri="{BB962C8B-B14F-4D97-AF65-F5344CB8AC3E}">
        <p14:creationId xmlns:p14="http://schemas.microsoft.com/office/powerpoint/2010/main" val="360201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20.emf"/><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4.xml"/><Relationship Id="rId4" Type="http://schemas.openxmlformats.org/officeDocument/2006/relationships/image" Target="../media/image29.tiff"/></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1.tiff"/></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tiff"/><Relationship Id="rId3" Type="http://schemas.openxmlformats.org/officeDocument/2006/relationships/image" Target="../media/image3.tiff"/><Relationship Id="rId7" Type="http://schemas.openxmlformats.org/officeDocument/2006/relationships/image" Target="../media/image7.tiff"/><Relationship Id="rId12" Type="http://schemas.openxmlformats.org/officeDocument/2006/relationships/image" Target="../media/image12.tiff"/><Relationship Id="rId2" Type="http://schemas.openxmlformats.org/officeDocument/2006/relationships/image" Target="../media/image2.tiff"/><Relationship Id="rId16"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tiff"/><Relationship Id="rId15" Type="http://schemas.openxmlformats.org/officeDocument/2006/relationships/image" Target="../media/image15.tiff"/><Relationship Id="rId10" Type="http://schemas.openxmlformats.org/officeDocument/2006/relationships/image" Target="../media/image10.tiff"/><Relationship Id="rId4" Type="http://schemas.openxmlformats.org/officeDocument/2006/relationships/image" Target="../media/image4.tiff"/><Relationship Id="rId9" Type="http://schemas.openxmlformats.org/officeDocument/2006/relationships/image" Target="../media/image9.tiff"/><Relationship Id="rId14" Type="http://schemas.openxmlformats.org/officeDocument/2006/relationships/image" Target="../media/image14.tiff"/></Relationships>
</file>

<file path=ppt/slides/_rels/slide2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mdmag.com/specialty/pulmonolog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47" Type="http://schemas.microsoft.com/office/2007/relationships/diagramDrawing" Target="../diagrams/drawing9.xml"/><Relationship Id="rId50" Type="http://schemas.openxmlformats.org/officeDocument/2006/relationships/diagramQuickStyle" Target="../diagrams/quickStyle10.xml"/><Relationship Id="rId55" Type="http://schemas.openxmlformats.org/officeDocument/2006/relationships/diagramQuickStyle" Target="../diagrams/quickStyle11.xml"/><Relationship Id="rId7" Type="http://schemas.microsoft.com/office/2007/relationships/diagramDrawing" Target="../diagrams/drawing1.xml"/><Relationship Id="rId2" Type="http://schemas.openxmlformats.org/officeDocument/2006/relationships/notesSlide" Target="../notesSlides/notesSlide1.xml"/><Relationship Id="rId16" Type="http://schemas.openxmlformats.org/officeDocument/2006/relationships/diagramColors" Target="../diagrams/colors3.xml"/><Relationship Id="rId29" Type="http://schemas.openxmlformats.org/officeDocument/2006/relationships/diagramLayout" Target="../diagrams/layout6.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45" Type="http://schemas.openxmlformats.org/officeDocument/2006/relationships/diagramQuickStyle" Target="../diagrams/quickStyle9.xml"/><Relationship Id="rId53" Type="http://schemas.openxmlformats.org/officeDocument/2006/relationships/diagramData" Target="../diagrams/data11.xml"/><Relationship Id="rId5" Type="http://schemas.openxmlformats.org/officeDocument/2006/relationships/diagramQuickStyle" Target="../diagrams/quickStyle1.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diagramData" Target="../diagrams/data9.xml"/><Relationship Id="rId48" Type="http://schemas.openxmlformats.org/officeDocument/2006/relationships/diagramData" Target="../diagrams/data10.xml"/><Relationship Id="rId56" Type="http://schemas.openxmlformats.org/officeDocument/2006/relationships/diagramColors" Target="../diagrams/colors11.xml"/><Relationship Id="rId8" Type="http://schemas.openxmlformats.org/officeDocument/2006/relationships/diagramData" Target="../diagrams/data2.xml"/><Relationship Id="rId51" Type="http://schemas.openxmlformats.org/officeDocument/2006/relationships/diagramColors" Target="../diagrams/colors10.xml"/><Relationship Id="rId3" Type="http://schemas.openxmlformats.org/officeDocument/2006/relationships/diagramData" Target="../diagrams/data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 Id="rId46" Type="http://schemas.openxmlformats.org/officeDocument/2006/relationships/diagramColors" Target="../diagrams/colors9.xml"/><Relationship Id="rId20" Type="http://schemas.openxmlformats.org/officeDocument/2006/relationships/diagramQuickStyle" Target="../diagrams/quickStyle4.xml"/><Relationship Id="rId41" Type="http://schemas.openxmlformats.org/officeDocument/2006/relationships/diagramColors" Target="../diagrams/colors8.xml"/><Relationship Id="rId54" Type="http://schemas.openxmlformats.org/officeDocument/2006/relationships/diagramLayout" Target="../diagrams/layout11.xml"/><Relationship Id="rId1" Type="http://schemas.openxmlformats.org/officeDocument/2006/relationships/slideLayout" Target="../slideLayouts/slideLayout4.xml"/><Relationship Id="rId6" Type="http://schemas.openxmlformats.org/officeDocument/2006/relationships/diagramColors" Target="../diagrams/colors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49" Type="http://schemas.openxmlformats.org/officeDocument/2006/relationships/diagramLayout" Target="../diagrams/layout10.xml"/><Relationship Id="rId57" Type="http://schemas.microsoft.com/office/2007/relationships/diagramDrawing" Target="../diagrams/drawing11.xml"/><Relationship Id="rId10" Type="http://schemas.openxmlformats.org/officeDocument/2006/relationships/diagramQuickStyle" Target="../diagrams/quickStyle2.xml"/><Relationship Id="rId31" Type="http://schemas.openxmlformats.org/officeDocument/2006/relationships/diagramColors" Target="../diagrams/colors6.xml"/><Relationship Id="rId44" Type="http://schemas.openxmlformats.org/officeDocument/2006/relationships/diagramLayout" Target="../diagrams/layout9.xml"/><Relationship Id="rId52" Type="http://schemas.microsoft.com/office/2007/relationships/diagramDrawing" Target="../diagrams/drawin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94C-9665-4F2B-A7BF-E8AE107C118B}"/>
              </a:ext>
            </a:extLst>
          </p:cNvPr>
          <p:cNvSpPr>
            <a:spLocks noGrp="1"/>
          </p:cNvSpPr>
          <p:nvPr>
            <p:ph type="ctrTitle"/>
          </p:nvPr>
        </p:nvSpPr>
        <p:spPr>
          <a:xfrm>
            <a:off x="1524000" y="1970088"/>
            <a:ext cx="9144000" cy="1620605"/>
          </a:xfrm>
        </p:spPr>
        <p:txBody>
          <a:bodyPr>
            <a:normAutofit fontScale="90000"/>
          </a:bodyPr>
          <a:lstStyle/>
          <a:p>
            <a:r>
              <a:rPr lang="en-IN" b="1" dirty="0">
                <a:solidFill>
                  <a:srgbClr val="C00000"/>
                </a:solidFill>
              </a:rPr>
              <a:t>Medical Management of IPF in Present Times    </a:t>
            </a:r>
          </a:p>
        </p:txBody>
      </p:sp>
      <p:sp>
        <p:nvSpPr>
          <p:cNvPr id="5" name="Subtitle 2">
            <a:extLst>
              <a:ext uri="{FF2B5EF4-FFF2-40B4-BE49-F238E27FC236}">
                <a16:creationId xmlns:a16="http://schemas.microsoft.com/office/drawing/2014/main" id="{DF9EB885-E8AC-7749-9A83-769BB98732A3}"/>
              </a:ext>
            </a:extLst>
          </p:cNvPr>
          <p:cNvSpPr txBox="1">
            <a:spLocks/>
          </p:cNvSpPr>
          <p:nvPr/>
        </p:nvSpPr>
        <p:spPr>
          <a:xfrm>
            <a:off x="3059122" y="3918137"/>
            <a:ext cx="6317435" cy="2521349"/>
          </a:xfrm>
          <a:prstGeom prst="rect">
            <a:avLst/>
          </a:prstGeom>
          <a:noFill/>
        </p:spPr>
        <p:txBody>
          <a:bodyPr vert="horz" lIns="91440" tIns="45720" rIns="91440" bIns="45720" rtlCol="0">
            <a:noAutofit/>
          </a:bodyPr>
          <a:lstStyle/>
          <a:p>
            <a:pPr marL="0" marR="0" lvl="0" indent="0" algn="ctr" defTabSz="914400" rtl="0" eaLnBrk="1" fontAlgn="auto" latinLnBrk="0" hangingPunct="1">
              <a:lnSpc>
                <a:spcPts val="2060"/>
              </a:lnSpc>
              <a:spcBef>
                <a:spcPts val="2000"/>
              </a:spcBef>
              <a:spcAft>
                <a:spcPts val="0"/>
              </a:spcAft>
              <a:buClrTx/>
              <a:buSzTx/>
              <a:buFont typeface="Wingdings 2" pitchFamily="18" charset="2"/>
              <a:buNone/>
              <a:tabLst/>
              <a:defRPr/>
            </a:pPr>
            <a:r>
              <a:rPr kumimoji="0" lang="en-US" sz="3200" b="0" i="0" u="none" strike="noStrike" kern="1200" cap="none" spc="0" normalizeH="0" baseline="0" noProof="0" dirty="0">
                <a:ln>
                  <a:noFill/>
                </a:ln>
                <a:effectLst/>
                <a:uLnTx/>
                <a:uFillTx/>
              </a:rPr>
              <a:t>Dr Deepak Talwar</a:t>
            </a:r>
          </a:p>
          <a:p>
            <a:pPr lvl="0" algn="ctr">
              <a:lnSpc>
                <a:spcPts val="2060"/>
              </a:lnSpc>
              <a:spcBef>
                <a:spcPts val="2000"/>
              </a:spcBef>
              <a:defRPr/>
            </a:pPr>
            <a:r>
              <a:rPr lang="en-US" sz="2000" dirty="0"/>
              <a:t>Director &amp; Chair  </a:t>
            </a:r>
          </a:p>
          <a:p>
            <a:pPr lvl="0" algn="ctr">
              <a:lnSpc>
                <a:spcPts val="2060"/>
              </a:lnSpc>
              <a:spcBef>
                <a:spcPts val="2000"/>
              </a:spcBef>
              <a:defRPr/>
            </a:pPr>
            <a:r>
              <a:rPr lang="en-US" sz="2000" dirty="0"/>
              <a:t>Pulmonary, Sleep  &amp; Critical Care</a:t>
            </a:r>
          </a:p>
          <a:p>
            <a:pPr lvl="0" algn="ctr">
              <a:lnSpc>
                <a:spcPts val="2060"/>
              </a:lnSpc>
              <a:spcBef>
                <a:spcPts val="2000"/>
              </a:spcBef>
              <a:defRPr/>
            </a:pPr>
            <a:r>
              <a:rPr lang="en-US" sz="2000" dirty="0"/>
              <a:t>Metro Centre for Respiratory Diseases</a:t>
            </a:r>
          </a:p>
          <a:p>
            <a:pPr lvl="0" algn="ctr">
              <a:lnSpc>
                <a:spcPts val="2060"/>
              </a:lnSpc>
              <a:spcBef>
                <a:spcPts val="2000"/>
              </a:spcBef>
              <a:defRPr/>
            </a:pPr>
            <a:r>
              <a:rPr lang="en-US" sz="2000" dirty="0"/>
              <a:t>Metro Hospitals &amp; Heart Institutes, </a:t>
            </a:r>
            <a:r>
              <a:rPr kumimoji="0" lang="en-US" sz="2000" b="0" i="0" u="none" strike="noStrike" kern="1200" cap="none" spc="0" normalizeH="0" baseline="0" noProof="0" dirty="0">
                <a:ln>
                  <a:noFill/>
                </a:ln>
                <a:effectLst/>
                <a:uLnTx/>
                <a:uFillTx/>
              </a:rPr>
              <a:t> NCR</a:t>
            </a:r>
            <a:r>
              <a:rPr kumimoji="0" lang="en-US" sz="2000" b="0" i="0" u="none" strike="noStrike" kern="1200" cap="none" spc="0" normalizeH="0" noProof="0" dirty="0">
                <a:ln>
                  <a:noFill/>
                </a:ln>
                <a:effectLst/>
                <a:uLnTx/>
                <a:uFillTx/>
              </a:rPr>
              <a:t> </a:t>
            </a:r>
            <a:r>
              <a:rPr kumimoji="0" lang="en-US" sz="2000" b="0" i="0" u="none" strike="noStrike" kern="1200" cap="none" spc="0" normalizeH="0" baseline="0" noProof="0" dirty="0">
                <a:ln>
                  <a:noFill/>
                </a:ln>
                <a:effectLst/>
                <a:uLnTx/>
                <a:uFillTx/>
              </a:rPr>
              <a:t> India</a:t>
            </a:r>
          </a:p>
          <a:p>
            <a:pPr marL="0" marR="0" lvl="0" indent="0" algn="ctr" defTabSz="914400" rtl="0" eaLnBrk="1" fontAlgn="auto" latinLnBrk="0" hangingPunct="1">
              <a:lnSpc>
                <a:spcPts val="2060"/>
              </a:lnSpc>
              <a:spcBef>
                <a:spcPts val="2000"/>
              </a:spcBef>
              <a:spcAft>
                <a:spcPts val="0"/>
              </a:spcAft>
              <a:buClrTx/>
              <a:buSzTx/>
              <a:buFont typeface="Wingdings 2" pitchFamily="18" charset="2"/>
              <a:buNone/>
              <a:tabLst/>
              <a:defRPr/>
            </a:pPr>
            <a:endParaRPr kumimoji="0" lang="en-US" b="0" i="0" u="none" strike="noStrike" kern="1200" cap="none" spc="0" normalizeH="0" baseline="0" noProof="0" dirty="0">
              <a:ln>
                <a:noFill/>
              </a:ln>
              <a:effectLst/>
              <a:uLnTx/>
              <a:uFillTx/>
              <a:latin typeface="+mn-lt"/>
              <a:ea typeface="+mn-ea"/>
              <a:cs typeface="+mn-cs"/>
            </a:endParaRPr>
          </a:p>
        </p:txBody>
      </p:sp>
      <p:pic>
        <p:nvPicPr>
          <p:cNvPr id="6" name="Picture 5">
            <a:extLst>
              <a:ext uri="{FF2B5EF4-FFF2-40B4-BE49-F238E27FC236}">
                <a16:creationId xmlns:a16="http://schemas.microsoft.com/office/drawing/2014/main" id="{28DFEC7F-1A9F-9042-81F7-590F2C473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97" y="4913370"/>
            <a:ext cx="1414203" cy="1175762"/>
          </a:xfrm>
          <a:prstGeom prst="rect">
            <a:avLst/>
          </a:prstGeom>
        </p:spPr>
      </p:pic>
      <p:sp>
        <p:nvSpPr>
          <p:cNvPr id="7" name="TextBox 6">
            <a:extLst>
              <a:ext uri="{FF2B5EF4-FFF2-40B4-BE49-F238E27FC236}">
                <a16:creationId xmlns:a16="http://schemas.microsoft.com/office/drawing/2014/main" id="{C4B9114E-ADC5-C044-BA15-D4E0B9E87EF0}"/>
              </a:ext>
            </a:extLst>
          </p:cNvPr>
          <p:cNvSpPr txBox="1"/>
          <p:nvPr/>
        </p:nvSpPr>
        <p:spPr>
          <a:xfrm>
            <a:off x="3318679" y="418514"/>
            <a:ext cx="5798319" cy="461665"/>
          </a:xfrm>
          <a:prstGeom prst="rect">
            <a:avLst/>
          </a:prstGeom>
          <a:noFill/>
        </p:spPr>
        <p:txBody>
          <a:bodyPr wrap="none" rtlCol="0">
            <a:spAutoFit/>
          </a:bodyPr>
          <a:lstStyle/>
          <a:p>
            <a:r>
              <a:rPr lang="en-US" sz="2400" dirty="0"/>
              <a:t>15 June 2020 Webinar on NEW Normal in IPF</a:t>
            </a:r>
          </a:p>
        </p:txBody>
      </p:sp>
    </p:spTree>
    <p:extLst>
      <p:ext uri="{BB962C8B-B14F-4D97-AF65-F5344CB8AC3E}">
        <p14:creationId xmlns:p14="http://schemas.microsoft.com/office/powerpoint/2010/main" val="425215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176" y="261892"/>
            <a:ext cx="11115674" cy="1485900"/>
          </a:xfrm>
        </p:spPr>
        <p:txBody>
          <a:bodyPr/>
          <a:lstStyle/>
          <a:p>
            <a:r>
              <a:rPr lang="en-US" dirty="0">
                <a:solidFill>
                  <a:srgbClr val="C00000"/>
                </a:solidFill>
                <a:latin typeface="+mn-lt"/>
              </a:rPr>
              <a:t>Real World Experience with Antifibrotics in IPF</a:t>
            </a:r>
          </a:p>
        </p:txBody>
      </p:sp>
      <p:sp>
        <p:nvSpPr>
          <p:cNvPr id="5" name="Text Placeholder 4"/>
          <p:cNvSpPr>
            <a:spLocks noGrp="1"/>
          </p:cNvSpPr>
          <p:nvPr>
            <p:ph type="body" idx="1"/>
          </p:nvPr>
        </p:nvSpPr>
        <p:spPr>
          <a:xfrm>
            <a:off x="1371600" y="1688317"/>
            <a:ext cx="4443984" cy="823912"/>
          </a:xfrm>
        </p:spPr>
        <p:txBody>
          <a:bodyPr/>
          <a:lstStyle/>
          <a:p>
            <a:r>
              <a:rPr lang="en-US" dirty="0"/>
              <a:t>Pirfenidone</a:t>
            </a:r>
          </a:p>
        </p:txBody>
      </p:sp>
      <p:sp>
        <p:nvSpPr>
          <p:cNvPr id="6" name="Content Placeholder 5"/>
          <p:cNvSpPr>
            <a:spLocks noGrp="1"/>
          </p:cNvSpPr>
          <p:nvPr>
            <p:ph sz="half" idx="2"/>
          </p:nvPr>
        </p:nvSpPr>
        <p:spPr>
          <a:xfrm>
            <a:off x="633140" y="3388401"/>
            <a:ext cx="5745023" cy="2910506"/>
          </a:xfrm>
        </p:spPr>
        <p:txBody>
          <a:bodyPr>
            <a:noAutofit/>
          </a:bodyPr>
          <a:lstStyle/>
          <a:p>
            <a:pPr>
              <a:lnSpc>
                <a:spcPts val="1800"/>
              </a:lnSpc>
            </a:pPr>
            <a:r>
              <a:rPr lang="en-US" sz="2400" dirty="0"/>
              <a:t>Acceptable long-term safety and efficacy</a:t>
            </a:r>
          </a:p>
          <a:p>
            <a:pPr>
              <a:lnSpc>
                <a:spcPts val="1800"/>
              </a:lnSpc>
            </a:pPr>
            <a:r>
              <a:rPr lang="en-US" sz="2400" dirty="0"/>
              <a:t>@&gt; 3 years of treatment. </a:t>
            </a:r>
          </a:p>
          <a:p>
            <a:pPr>
              <a:lnSpc>
                <a:spcPts val="1800"/>
              </a:lnSpc>
            </a:pPr>
            <a:r>
              <a:rPr lang="en-US" sz="2400" dirty="0">
                <a:solidFill>
                  <a:srgbClr val="C00000"/>
                </a:solidFill>
              </a:rPr>
              <a:t>AE led to discontinuation in 22.5% </a:t>
            </a:r>
          </a:p>
          <a:p>
            <a:pPr>
              <a:lnSpc>
                <a:spcPts val="1800"/>
              </a:lnSpc>
            </a:pPr>
            <a:r>
              <a:rPr lang="en-US" sz="2400" dirty="0">
                <a:solidFill>
                  <a:srgbClr val="C00000"/>
                </a:solidFill>
              </a:rPr>
              <a:t>Skin-related adverse events (25%) </a:t>
            </a:r>
          </a:p>
          <a:p>
            <a:pPr>
              <a:lnSpc>
                <a:spcPts val="1800"/>
              </a:lnSpc>
            </a:pPr>
            <a:r>
              <a:rPr lang="en-US" sz="2400" dirty="0"/>
              <a:t>Liver toxicity in 5%</a:t>
            </a:r>
          </a:p>
          <a:p>
            <a:pPr>
              <a:lnSpc>
                <a:spcPts val="1800"/>
              </a:lnSpc>
            </a:pPr>
            <a:r>
              <a:rPr lang="en-US" sz="2400" dirty="0"/>
              <a:t>FVC improved in 20%, stable in 65% @ 2 years</a:t>
            </a:r>
          </a:p>
          <a:p>
            <a:pPr>
              <a:lnSpc>
                <a:spcPts val="1800"/>
              </a:lnSpc>
            </a:pPr>
            <a:r>
              <a:rPr lang="en-US" sz="2400" dirty="0"/>
              <a:t>Mortality at 3 years 32.5%</a:t>
            </a:r>
          </a:p>
        </p:txBody>
      </p:sp>
      <p:sp>
        <p:nvSpPr>
          <p:cNvPr id="7" name="Text Placeholder 6"/>
          <p:cNvSpPr>
            <a:spLocks noGrp="1"/>
          </p:cNvSpPr>
          <p:nvPr>
            <p:ph type="body" sz="quarter" idx="3"/>
          </p:nvPr>
        </p:nvSpPr>
        <p:spPr>
          <a:xfrm>
            <a:off x="6525014" y="1688317"/>
            <a:ext cx="4443984" cy="823912"/>
          </a:xfrm>
        </p:spPr>
        <p:txBody>
          <a:bodyPr/>
          <a:lstStyle/>
          <a:p>
            <a:r>
              <a:rPr lang="en-US" dirty="0"/>
              <a:t>Nintedanib</a:t>
            </a:r>
          </a:p>
        </p:txBody>
      </p:sp>
      <p:sp>
        <p:nvSpPr>
          <p:cNvPr id="8" name="Content Placeholder 7"/>
          <p:cNvSpPr>
            <a:spLocks noGrp="1"/>
          </p:cNvSpPr>
          <p:nvPr>
            <p:ph sz="quarter" idx="4"/>
          </p:nvPr>
        </p:nvSpPr>
        <p:spPr>
          <a:xfrm>
            <a:off x="6525013" y="3305207"/>
            <a:ext cx="4947850" cy="3114445"/>
          </a:xfrm>
        </p:spPr>
        <p:txBody>
          <a:bodyPr>
            <a:normAutofit fontScale="92500" lnSpcReduction="10000"/>
          </a:bodyPr>
          <a:lstStyle/>
          <a:p>
            <a:pPr>
              <a:lnSpc>
                <a:spcPct val="100000"/>
              </a:lnSpc>
              <a:spcBef>
                <a:spcPts val="0"/>
              </a:spcBef>
              <a:spcAft>
                <a:spcPts val="0"/>
              </a:spcAft>
            </a:pPr>
            <a:r>
              <a:rPr lang="en-US" dirty="0"/>
              <a:t>Safety and efficacy @ 1 year </a:t>
            </a:r>
            <a:r>
              <a:rPr lang="en-US" dirty="0">
                <a:solidFill>
                  <a:srgbClr val="C00000"/>
                </a:solidFill>
              </a:rPr>
              <a:t>21% discontinued due to severe AE</a:t>
            </a:r>
          </a:p>
          <a:p>
            <a:pPr>
              <a:lnSpc>
                <a:spcPct val="100000"/>
              </a:lnSpc>
              <a:spcBef>
                <a:spcPts val="0"/>
              </a:spcBef>
              <a:spcAft>
                <a:spcPts val="0"/>
              </a:spcAft>
            </a:pPr>
            <a:r>
              <a:rPr lang="en-US" dirty="0"/>
              <a:t>18% mortality</a:t>
            </a:r>
          </a:p>
          <a:p>
            <a:pPr>
              <a:lnSpc>
                <a:spcPct val="100000"/>
              </a:lnSpc>
              <a:spcBef>
                <a:spcPts val="0"/>
              </a:spcBef>
              <a:spcAft>
                <a:spcPts val="0"/>
              </a:spcAft>
            </a:pPr>
            <a:r>
              <a:rPr lang="en-US" dirty="0"/>
              <a:t>20% had pre-existing CAD</a:t>
            </a:r>
          </a:p>
          <a:p>
            <a:pPr>
              <a:lnSpc>
                <a:spcPct val="100000"/>
              </a:lnSpc>
              <a:spcBef>
                <a:spcPts val="0"/>
              </a:spcBef>
              <a:spcAft>
                <a:spcPts val="0"/>
              </a:spcAft>
            </a:pPr>
            <a:r>
              <a:rPr lang="en-US" dirty="0"/>
              <a:t>2 % had MI</a:t>
            </a:r>
          </a:p>
          <a:p>
            <a:pPr>
              <a:lnSpc>
                <a:spcPct val="100000"/>
              </a:lnSpc>
              <a:spcBef>
                <a:spcPts val="0"/>
              </a:spcBef>
              <a:spcAft>
                <a:spcPts val="0"/>
              </a:spcAft>
            </a:pPr>
            <a:r>
              <a:rPr lang="en-US" dirty="0">
                <a:solidFill>
                  <a:srgbClr val="C00000"/>
                </a:solidFill>
              </a:rPr>
              <a:t>Efficacy irrespective of IPF severity : mild to severe ( FVC &gt;80% &lt; 50%</a:t>
            </a:r>
          </a:p>
        </p:txBody>
      </p:sp>
      <p:pic>
        <p:nvPicPr>
          <p:cNvPr id="9" name="Picture 8"/>
          <p:cNvPicPr>
            <a:picLocks noChangeAspect="1"/>
          </p:cNvPicPr>
          <p:nvPr/>
        </p:nvPicPr>
        <p:blipFill>
          <a:blip r:embed="rId2"/>
          <a:stretch>
            <a:fillRect/>
          </a:stretch>
        </p:blipFill>
        <p:spPr>
          <a:xfrm>
            <a:off x="6359406" y="2512229"/>
            <a:ext cx="4775200" cy="736600"/>
          </a:xfrm>
          <a:prstGeom prst="rect">
            <a:avLst/>
          </a:prstGeom>
        </p:spPr>
      </p:pic>
      <p:pic>
        <p:nvPicPr>
          <p:cNvPr id="11" name="Picture 10"/>
          <p:cNvPicPr>
            <a:picLocks noChangeAspect="1"/>
          </p:cNvPicPr>
          <p:nvPr/>
        </p:nvPicPr>
        <p:blipFill>
          <a:blip r:embed="rId3"/>
          <a:stretch>
            <a:fillRect/>
          </a:stretch>
        </p:blipFill>
        <p:spPr>
          <a:xfrm>
            <a:off x="10972113" y="1568085"/>
            <a:ext cx="1041400" cy="1435100"/>
          </a:xfrm>
          <a:prstGeom prst="rect">
            <a:avLst/>
          </a:prstGeom>
        </p:spPr>
      </p:pic>
      <p:pic>
        <p:nvPicPr>
          <p:cNvPr id="12" name="Picture 11"/>
          <p:cNvPicPr>
            <a:picLocks noChangeAspect="1"/>
          </p:cNvPicPr>
          <p:nvPr/>
        </p:nvPicPr>
        <p:blipFill>
          <a:blip r:embed="rId4"/>
          <a:stretch>
            <a:fillRect/>
          </a:stretch>
        </p:blipFill>
        <p:spPr>
          <a:xfrm>
            <a:off x="7202605" y="6391755"/>
            <a:ext cx="4072858" cy="280887"/>
          </a:xfrm>
          <a:prstGeom prst="rect">
            <a:avLst/>
          </a:prstGeom>
        </p:spPr>
      </p:pic>
      <p:sp>
        <p:nvSpPr>
          <p:cNvPr id="13" name="TextBox 12"/>
          <p:cNvSpPr txBox="1"/>
          <p:nvPr/>
        </p:nvSpPr>
        <p:spPr>
          <a:xfrm>
            <a:off x="11136395" y="6414898"/>
            <a:ext cx="599972" cy="307777"/>
          </a:xfrm>
          <a:prstGeom prst="rect">
            <a:avLst/>
          </a:prstGeom>
          <a:noFill/>
        </p:spPr>
        <p:txBody>
          <a:bodyPr wrap="none" rtlCol="0">
            <a:spAutoFit/>
          </a:bodyPr>
          <a:lstStyle/>
          <a:p>
            <a:r>
              <a:rPr lang="en-US" sz="1400" b="1" dirty="0"/>
              <a:t>2018</a:t>
            </a:r>
          </a:p>
        </p:txBody>
      </p:sp>
      <p:pic>
        <p:nvPicPr>
          <p:cNvPr id="14" name="Picture 13"/>
          <p:cNvPicPr>
            <a:picLocks noChangeAspect="1"/>
          </p:cNvPicPr>
          <p:nvPr/>
        </p:nvPicPr>
        <p:blipFill>
          <a:blip r:embed="rId5"/>
          <a:stretch>
            <a:fillRect/>
          </a:stretch>
        </p:blipFill>
        <p:spPr>
          <a:xfrm>
            <a:off x="1428752" y="2561589"/>
            <a:ext cx="3914775" cy="743618"/>
          </a:xfrm>
          <a:prstGeom prst="rect">
            <a:avLst/>
          </a:prstGeom>
        </p:spPr>
      </p:pic>
      <p:pic>
        <p:nvPicPr>
          <p:cNvPr id="15" name="Picture 14"/>
          <p:cNvPicPr>
            <a:picLocks noChangeAspect="1"/>
          </p:cNvPicPr>
          <p:nvPr/>
        </p:nvPicPr>
        <p:blipFill>
          <a:blip r:embed="rId6"/>
          <a:stretch>
            <a:fillRect/>
          </a:stretch>
        </p:blipFill>
        <p:spPr>
          <a:xfrm>
            <a:off x="3950242" y="1934061"/>
            <a:ext cx="1244600" cy="444500"/>
          </a:xfrm>
          <a:prstGeom prst="rect">
            <a:avLst/>
          </a:prstGeom>
        </p:spPr>
      </p:pic>
      <p:pic>
        <p:nvPicPr>
          <p:cNvPr id="16" name="Picture 15"/>
          <p:cNvPicPr>
            <a:picLocks noChangeAspect="1"/>
          </p:cNvPicPr>
          <p:nvPr/>
        </p:nvPicPr>
        <p:blipFill>
          <a:blip r:embed="rId7"/>
          <a:stretch>
            <a:fillRect/>
          </a:stretch>
        </p:blipFill>
        <p:spPr>
          <a:xfrm>
            <a:off x="3950242" y="6419652"/>
            <a:ext cx="1909764" cy="309158"/>
          </a:xfrm>
          <a:prstGeom prst="rect">
            <a:avLst/>
          </a:prstGeom>
        </p:spPr>
      </p:pic>
      <p:pic>
        <p:nvPicPr>
          <p:cNvPr id="17" name="Picture 16"/>
          <p:cNvPicPr>
            <a:picLocks noChangeAspect="1"/>
          </p:cNvPicPr>
          <p:nvPr/>
        </p:nvPicPr>
        <p:blipFill>
          <a:blip r:embed="rId8"/>
          <a:stretch>
            <a:fillRect/>
          </a:stretch>
        </p:blipFill>
        <p:spPr>
          <a:xfrm>
            <a:off x="450253" y="6396677"/>
            <a:ext cx="3010946" cy="280088"/>
          </a:xfrm>
          <a:prstGeom prst="rect">
            <a:avLst/>
          </a:prstGeom>
        </p:spPr>
      </p:pic>
      <p:sp>
        <p:nvSpPr>
          <p:cNvPr id="3" name="Rectangle 2"/>
          <p:cNvSpPr/>
          <p:nvPr/>
        </p:nvSpPr>
        <p:spPr>
          <a:xfrm>
            <a:off x="1564602" y="1495798"/>
            <a:ext cx="9167647" cy="369332"/>
          </a:xfrm>
          <a:prstGeom prst="rect">
            <a:avLst/>
          </a:prstGeom>
          <a:solidFill>
            <a:srgbClr val="0070C0"/>
          </a:solidFill>
        </p:spPr>
        <p:txBody>
          <a:bodyPr wrap="square">
            <a:spAutoFit/>
          </a:bodyPr>
          <a:lstStyle/>
          <a:p>
            <a:r>
              <a:rPr lang="en-US" dirty="0">
                <a:solidFill>
                  <a:schemeClr val="bg1"/>
                </a:solidFill>
                <a:latin typeface="TimesNewRomanPS" charset="0"/>
              </a:rPr>
              <a:t>Patients with total drug exposure as high as 9.9 years still appeared to tolerate </a:t>
            </a:r>
            <a:r>
              <a:rPr lang="en-US">
                <a:solidFill>
                  <a:schemeClr val="bg1"/>
                </a:solidFill>
                <a:latin typeface="TimesNewRomanPS" charset="0"/>
              </a:rPr>
              <a:t>pirfenidone therapy</a:t>
            </a:r>
            <a:endParaRPr lang="en-US" dirty="0">
              <a:solidFill>
                <a:schemeClr val="bg1"/>
              </a:solidFill>
            </a:endParaRPr>
          </a:p>
        </p:txBody>
      </p:sp>
      <p:sp>
        <p:nvSpPr>
          <p:cNvPr id="4" name="Rectangle 3">
            <a:extLst>
              <a:ext uri="{FF2B5EF4-FFF2-40B4-BE49-F238E27FC236}">
                <a16:creationId xmlns:a16="http://schemas.microsoft.com/office/drawing/2014/main" id="{E4C596A7-F011-974B-9B46-1215CC03305B}"/>
              </a:ext>
            </a:extLst>
          </p:cNvPr>
          <p:cNvSpPr/>
          <p:nvPr/>
        </p:nvSpPr>
        <p:spPr>
          <a:xfrm>
            <a:off x="4048163" y="6115313"/>
            <a:ext cx="2800703" cy="646331"/>
          </a:xfrm>
          <a:prstGeom prst="rect">
            <a:avLst/>
          </a:prstGeom>
          <a:solidFill>
            <a:srgbClr val="C00000"/>
          </a:solidFill>
        </p:spPr>
        <p:txBody>
          <a:bodyPr wrap="none">
            <a:spAutoFit/>
          </a:bodyPr>
          <a:lstStyle/>
          <a:p>
            <a:r>
              <a:rPr lang="en-US" sz="3600" i="1" dirty="0">
                <a:solidFill>
                  <a:schemeClr val="bg1"/>
                </a:solidFill>
              </a:rPr>
              <a:t>Jury’s Still Out</a:t>
            </a:r>
          </a:p>
        </p:txBody>
      </p:sp>
      <p:sp>
        <p:nvSpPr>
          <p:cNvPr id="10" name="TextBox 9">
            <a:extLst>
              <a:ext uri="{FF2B5EF4-FFF2-40B4-BE49-F238E27FC236}">
                <a16:creationId xmlns:a16="http://schemas.microsoft.com/office/drawing/2014/main" id="{4A90C8DE-4C69-0348-967F-93C51F74BBAD}"/>
              </a:ext>
            </a:extLst>
          </p:cNvPr>
          <p:cNvSpPr txBox="1"/>
          <p:nvPr/>
        </p:nvSpPr>
        <p:spPr>
          <a:xfrm>
            <a:off x="5434706" y="2004702"/>
            <a:ext cx="806631" cy="461665"/>
          </a:xfrm>
          <a:prstGeom prst="rect">
            <a:avLst/>
          </a:prstGeom>
          <a:noFill/>
        </p:spPr>
        <p:txBody>
          <a:bodyPr wrap="none" rtlCol="0">
            <a:spAutoFit/>
          </a:bodyPr>
          <a:lstStyle/>
          <a:p>
            <a:r>
              <a:rPr lang="en-US" sz="2400" dirty="0">
                <a:solidFill>
                  <a:srgbClr val="C00000"/>
                </a:solidFill>
              </a:rPr>
              <a:t>2018</a:t>
            </a:r>
          </a:p>
        </p:txBody>
      </p:sp>
    </p:spTree>
    <p:extLst>
      <p:ext uri="{BB962C8B-B14F-4D97-AF65-F5344CB8AC3E}">
        <p14:creationId xmlns:p14="http://schemas.microsoft.com/office/powerpoint/2010/main" val="45898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8464-62B6-CC45-A362-1A7996C90236}"/>
              </a:ext>
            </a:extLst>
          </p:cNvPr>
          <p:cNvSpPr>
            <a:spLocks noGrp="1"/>
          </p:cNvSpPr>
          <p:nvPr>
            <p:ph type="title"/>
          </p:nvPr>
        </p:nvSpPr>
        <p:spPr/>
        <p:txBody>
          <a:bodyPr/>
          <a:lstStyle/>
          <a:p>
            <a:pPr algn="ctr"/>
            <a:r>
              <a:rPr lang="en-US" dirty="0">
                <a:solidFill>
                  <a:srgbClr val="C00000"/>
                </a:solidFill>
                <a:latin typeface="+mn-lt"/>
              </a:rPr>
              <a:t>IPF in 2020 is Different ! </a:t>
            </a:r>
          </a:p>
        </p:txBody>
      </p:sp>
      <p:pic>
        <p:nvPicPr>
          <p:cNvPr id="5" name="Content Placeholder 4">
            <a:extLst>
              <a:ext uri="{FF2B5EF4-FFF2-40B4-BE49-F238E27FC236}">
                <a16:creationId xmlns:a16="http://schemas.microsoft.com/office/drawing/2014/main" id="{13248F37-20A7-444B-A881-2E32F65219FB}"/>
              </a:ext>
            </a:extLst>
          </p:cNvPr>
          <p:cNvPicPr>
            <a:picLocks noGrp="1" noChangeAspect="1"/>
          </p:cNvPicPr>
          <p:nvPr>
            <p:ph sz="half" idx="1"/>
          </p:nvPr>
        </p:nvPicPr>
        <p:blipFill>
          <a:blip r:embed="rId2"/>
          <a:stretch>
            <a:fillRect/>
          </a:stretch>
        </p:blipFill>
        <p:spPr>
          <a:xfrm>
            <a:off x="542290" y="1690688"/>
            <a:ext cx="4557932" cy="4475061"/>
          </a:xfrm>
          <a:prstGeom prst="rect">
            <a:avLst/>
          </a:prstGeom>
        </p:spPr>
      </p:pic>
      <p:sp>
        <p:nvSpPr>
          <p:cNvPr id="4" name="Content Placeholder 3">
            <a:extLst>
              <a:ext uri="{FF2B5EF4-FFF2-40B4-BE49-F238E27FC236}">
                <a16:creationId xmlns:a16="http://schemas.microsoft.com/office/drawing/2014/main" id="{A9B4EB74-4EC8-C84B-AAF3-51B240349826}"/>
              </a:ext>
            </a:extLst>
          </p:cNvPr>
          <p:cNvSpPr>
            <a:spLocks noGrp="1"/>
          </p:cNvSpPr>
          <p:nvPr>
            <p:ph sz="half" idx="2"/>
          </p:nvPr>
        </p:nvSpPr>
        <p:spPr>
          <a:xfrm>
            <a:off x="5704351" y="4430157"/>
            <a:ext cx="6302327" cy="2098522"/>
          </a:xfrm>
          <a:ln>
            <a:solidFill>
              <a:schemeClr val="accent1"/>
            </a:solidFill>
          </a:ln>
        </p:spPr>
        <p:txBody>
          <a:bodyPr>
            <a:normAutofit fontScale="92500"/>
          </a:bodyPr>
          <a:lstStyle/>
          <a:p>
            <a:r>
              <a:rPr lang="en-IN" dirty="0"/>
              <a:t>The cumulative all-cause mortality @ 3 years:</a:t>
            </a:r>
          </a:p>
          <a:p>
            <a:pPr lvl="1"/>
            <a:r>
              <a:rPr lang="en-IN" dirty="0"/>
              <a:t> 50.23% (95% CI=[48.34%-52.09%]) in untreated</a:t>
            </a:r>
          </a:p>
          <a:p>
            <a:pPr lvl="1"/>
            <a:r>
              <a:rPr lang="en-IN" dirty="0">
                <a:solidFill>
                  <a:srgbClr val="C00000"/>
                </a:solidFill>
              </a:rPr>
              <a:t>25.5% (95% CI=[19.6%-31.7%]) in Pirfenidone</a:t>
            </a:r>
          </a:p>
          <a:p>
            <a:pPr lvl="1"/>
            <a:r>
              <a:rPr lang="en-IN" dirty="0"/>
              <a:t>31.1% (95% CI=[21.2%-41.6%] in Nintedanib</a:t>
            </a:r>
            <a:endParaRPr lang="en-US" dirty="0"/>
          </a:p>
        </p:txBody>
      </p:sp>
      <p:pic>
        <p:nvPicPr>
          <p:cNvPr id="7" name="Picture 6">
            <a:extLst>
              <a:ext uri="{FF2B5EF4-FFF2-40B4-BE49-F238E27FC236}">
                <a16:creationId xmlns:a16="http://schemas.microsoft.com/office/drawing/2014/main" id="{FCD77F55-AB49-FD47-9291-20DA5F55D9C0}"/>
              </a:ext>
            </a:extLst>
          </p:cNvPr>
          <p:cNvPicPr>
            <a:picLocks noChangeAspect="1"/>
          </p:cNvPicPr>
          <p:nvPr/>
        </p:nvPicPr>
        <p:blipFill>
          <a:blip r:embed="rId3"/>
          <a:stretch>
            <a:fillRect/>
          </a:stretch>
        </p:blipFill>
        <p:spPr>
          <a:xfrm>
            <a:off x="6042466" y="1690688"/>
            <a:ext cx="5626099" cy="2098522"/>
          </a:xfrm>
          <a:prstGeom prst="rect">
            <a:avLst/>
          </a:prstGeom>
        </p:spPr>
      </p:pic>
      <p:sp>
        <p:nvSpPr>
          <p:cNvPr id="8" name="Rectangle 7">
            <a:extLst>
              <a:ext uri="{FF2B5EF4-FFF2-40B4-BE49-F238E27FC236}">
                <a16:creationId xmlns:a16="http://schemas.microsoft.com/office/drawing/2014/main" id="{0D888749-65C8-5F48-AE8C-E73B5DEC5855}"/>
              </a:ext>
            </a:extLst>
          </p:cNvPr>
          <p:cNvSpPr/>
          <p:nvPr/>
        </p:nvSpPr>
        <p:spPr>
          <a:xfrm>
            <a:off x="5863786" y="3840355"/>
            <a:ext cx="6096000" cy="477054"/>
          </a:xfrm>
          <a:prstGeom prst="rect">
            <a:avLst/>
          </a:prstGeom>
        </p:spPr>
        <p:txBody>
          <a:bodyPr>
            <a:spAutoFit/>
          </a:bodyPr>
          <a:lstStyle/>
          <a:p>
            <a:r>
              <a:rPr lang="en-IN" sz="1400" b="1" dirty="0">
                <a:solidFill>
                  <a:srgbClr val="000000"/>
                </a:solidFill>
                <a:latin typeface="Open Sans"/>
              </a:rPr>
              <a:t>V. Cottin</a:t>
            </a:r>
            <a:r>
              <a:rPr lang="en-IN" sz="1400" baseline="30000" dirty="0">
                <a:solidFill>
                  <a:srgbClr val="000000"/>
                </a:solidFill>
                <a:latin typeface="Open Sans"/>
              </a:rPr>
              <a:t>1</a:t>
            </a:r>
            <a:r>
              <a:rPr lang="en-IN" sz="1400" dirty="0">
                <a:solidFill>
                  <a:srgbClr val="000000"/>
                </a:solidFill>
                <a:latin typeface="Open Sans"/>
              </a:rPr>
              <a:t>, </a:t>
            </a:r>
            <a:r>
              <a:rPr lang="en-IN" sz="1050" dirty="0">
                <a:solidFill>
                  <a:srgbClr val="000000"/>
                </a:solidFill>
                <a:latin typeface="Open Sans"/>
              </a:rPr>
              <a:t>P. Spagnolo</a:t>
            </a:r>
            <a:r>
              <a:rPr lang="en-IN" sz="1050" baseline="30000" dirty="0">
                <a:solidFill>
                  <a:srgbClr val="000000"/>
                </a:solidFill>
                <a:latin typeface="Open Sans"/>
              </a:rPr>
              <a:t>2</a:t>
            </a:r>
            <a:r>
              <a:rPr lang="en-IN" sz="1050" dirty="0">
                <a:solidFill>
                  <a:srgbClr val="000000"/>
                </a:solidFill>
                <a:latin typeface="Open Sans"/>
              </a:rPr>
              <a:t>, P. Bonniaud</a:t>
            </a:r>
            <a:r>
              <a:rPr lang="en-IN" sz="1050" baseline="30000" dirty="0">
                <a:solidFill>
                  <a:srgbClr val="000000"/>
                </a:solidFill>
                <a:latin typeface="Open Sans"/>
              </a:rPr>
              <a:t>3</a:t>
            </a:r>
            <a:r>
              <a:rPr lang="en-IN" sz="1050" dirty="0">
                <a:solidFill>
                  <a:srgbClr val="000000"/>
                </a:solidFill>
                <a:latin typeface="Open Sans"/>
              </a:rPr>
              <a:t>, M. Nolin</a:t>
            </a:r>
            <a:r>
              <a:rPr lang="en-IN" sz="1050" baseline="30000" dirty="0">
                <a:solidFill>
                  <a:srgbClr val="000000"/>
                </a:solidFill>
                <a:latin typeface="Open Sans"/>
              </a:rPr>
              <a:t>4</a:t>
            </a:r>
            <a:r>
              <a:rPr lang="en-IN" sz="1050" dirty="0">
                <a:solidFill>
                  <a:srgbClr val="000000"/>
                </a:solidFill>
                <a:latin typeface="Open Sans"/>
              </a:rPr>
              <a:t>, F. Dalon</a:t>
            </a:r>
            <a:r>
              <a:rPr lang="en-IN" sz="1050" baseline="30000" dirty="0">
                <a:solidFill>
                  <a:srgbClr val="000000"/>
                </a:solidFill>
                <a:latin typeface="Open Sans"/>
              </a:rPr>
              <a:t>4</a:t>
            </a:r>
            <a:r>
              <a:rPr lang="en-IN" sz="1050" dirty="0">
                <a:solidFill>
                  <a:srgbClr val="000000"/>
                </a:solidFill>
                <a:latin typeface="Open Sans"/>
              </a:rPr>
              <a:t>, K. Kirchgässler</a:t>
            </a:r>
            <a:r>
              <a:rPr lang="en-IN" sz="1050" baseline="30000" dirty="0">
                <a:solidFill>
                  <a:srgbClr val="000000"/>
                </a:solidFill>
                <a:latin typeface="Open Sans"/>
              </a:rPr>
              <a:t>5</a:t>
            </a:r>
            <a:r>
              <a:rPr lang="en-IN" sz="1050" dirty="0">
                <a:solidFill>
                  <a:srgbClr val="000000"/>
                </a:solidFill>
                <a:latin typeface="Open Sans"/>
              </a:rPr>
              <a:t>, J. Chia</a:t>
            </a:r>
            <a:r>
              <a:rPr lang="en-IN" sz="1050" baseline="30000" dirty="0">
                <a:solidFill>
                  <a:srgbClr val="000000"/>
                </a:solidFill>
                <a:latin typeface="Open Sans"/>
              </a:rPr>
              <a:t>6</a:t>
            </a:r>
            <a:r>
              <a:rPr lang="en-IN" sz="1050" dirty="0">
                <a:solidFill>
                  <a:srgbClr val="000000"/>
                </a:solidFill>
                <a:latin typeface="Open Sans"/>
              </a:rPr>
              <a:t>, T. V. Kamath</a:t>
            </a:r>
            <a:r>
              <a:rPr lang="en-IN" sz="1050" baseline="30000" dirty="0">
                <a:solidFill>
                  <a:srgbClr val="000000"/>
                </a:solidFill>
                <a:latin typeface="Open Sans"/>
              </a:rPr>
              <a:t>6</a:t>
            </a:r>
            <a:r>
              <a:rPr lang="en-IN" sz="1050" dirty="0">
                <a:solidFill>
                  <a:srgbClr val="000000"/>
                </a:solidFill>
                <a:latin typeface="Open Sans"/>
              </a:rPr>
              <a:t>, E. Van Ganse</a:t>
            </a:r>
            <a:r>
              <a:rPr lang="en-IN" sz="1050" baseline="30000" dirty="0">
                <a:solidFill>
                  <a:srgbClr val="000000"/>
                </a:solidFill>
                <a:latin typeface="Open Sans"/>
              </a:rPr>
              <a:t>7</a:t>
            </a:r>
            <a:r>
              <a:rPr lang="en-IN" sz="1050" dirty="0">
                <a:solidFill>
                  <a:srgbClr val="000000"/>
                </a:solidFill>
                <a:latin typeface="Open Sans"/>
              </a:rPr>
              <a:t>, M. Belhassen</a:t>
            </a:r>
            <a:r>
              <a:rPr lang="en-IN" sz="1050" baseline="30000" dirty="0">
                <a:solidFill>
                  <a:srgbClr val="000000"/>
                </a:solidFill>
                <a:latin typeface="Open Sans"/>
              </a:rPr>
              <a:t>4</a:t>
            </a:r>
            <a:r>
              <a:rPr lang="en-IN" sz="1050" dirty="0">
                <a:solidFill>
                  <a:srgbClr val="000000"/>
                </a:solidFill>
                <a:latin typeface="Open Sans"/>
              </a:rPr>
              <a:t>; </a:t>
            </a:r>
            <a:endParaRPr lang="en-US" sz="1400" dirty="0"/>
          </a:p>
        </p:txBody>
      </p:sp>
      <p:pic>
        <p:nvPicPr>
          <p:cNvPr id="10" name="Picture 9">
            <a:extLst>
              <a:ext uri="{FF2B5EF4-FFF2-40B4-BE49-F238E27FC236}">
                <a16:creationId xmlns:a16="http://schemas.microsoft.com/office/drawing/2014/main" id="{27F2DFF7-CB08-5F44-A105-CB828C3E25B0}"/>
              </a:ext>
            </a:extLst>
          </p:cNvPr>
          <p:cNvPicPr>
            <a:picLocks noChangeAspect="1"/>
          </p:cNvPicPr>
          <p:nvPr/>
        </p:nvPicPr>
        <p:blipFill>
          <a:blip r:embed="rId4"/>
          <a:stretch>
            <a:fillRect/>
          </a:stretch>
        </p:blipFill>
        <p:spPr>
          <a:xfrm>
            <a:off x="10429436" y="3016251"/>
            <a:ext cx="635000" cy="635000"/>
          </a:xfrm>
          <a:prstGeom prst="rect">
            <a:avLst/>
          </a:prstGeom>
        </p:spPr>
      </p:pic>
    </p:spTree>
    <p:extLst>
      <p:ext uri="{BB962C8B-B14F-4D97-AF65-F5344CB8AC3E}">
        <p14:creationId xmlns:p14="http://schemas.microsoft.com/office/powerpoint/2010/main" val="3428570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603" y="304827"/>
            <a:ext cx="11128513" cy="1325563"/>
          </a:xfrm>
        </p:spPr>
        <p:txBody>
          <a:bodyPr>
            <a:normAutofit/>
          </a:bodyPr>
          <a:lstStyle/>
          <a:p>
            <a:pPr algn="ctr"/>
            <a:r>
              <a:rPr lang="en-US" dirty="0">
                <a:solidFill>
                  <a:srgbClr val="C00000"/>
                </a:solidFill>
                <a:latin typeface="+mn-lt"/>
              </a:rPr>
              <a:t>IPF : Pirfenidone </a:t>
            </a:r>
            <a:endParaRPr lang="en-IN" dirty="0">
              <a:solidFill>
                <a:srgbClr val="C00000"/>
              </a:solidFill>
              <a:latin typeface="+mn-lt"/>
            </a:endParaRPr>
          </a:p>
        </p:txBody>
      </p:sp>
      <p:sp>
        <p:nvSpPr>
          <p:cNvPr id="3" name="Content Placeholder 2"/>
          <p:cNvSpPr>
            <a:spLocks noGrp="1"/>
          </p:cNvSpPr>
          <p:nvPr>
            <p:ph sz="half" idx="1"/>
          </p:nvPr>
        </p:nvSpPr>
        <p:spPr>
          <a:xfrm>
            <a:off x="6325567" y="5189221"/>
            <a:ext cx="5357549" cy="1463040"/>
          </a:xfrm>
          <a:ln>
            <a:solidFill>
              <a:schemeClr val="tx1"/>
            </a:solidFill>
          </a:ln>
        </p:spPr>
        <p:txBody>
          <a:bodyPr>
            <a:normAutofit/>
          </a:bodyPr>
          <a:lstStyle/>
          <a:p>
            <a:r>
              <a:rPr lang="en-IN" dirty="0">
                <a:solidFill>
                  <a:srgbClr val="C00000"/>
                </a:solidFill>
                <a:cs typeface="Arial" pitchFamily="34" charset="0"/>
              </a:rPr>
              <a:t>Slows the decline in lung function </a:t>
            </a:r>
          </a:p>
          <a:p>
            <a:r>
              <a:rPr lang="en-IN" dirty="0">
                <a:solidFill>
                  <a:srgbClr val="C00000"/>
                </a:solidFill>
                <a:cs typeface="Arial" pitchFamily="34" charset="0"/>
              </a:rPr>
              <a:t>30% improvement in progression-free survival</a:t>
            </a:r>
            <a:endParaRPr lang="en-IN" sz="3200" dirty="0">
              <a:solidFill>
                <a:srgbClr val="C00000"/>
              </a:solidFill>
              <a:latin typeface="Arial" pitchFamily="34" charset="0"/>
              <a:cs typeface="Arial" pitchFamily="34" charset="0"/>
            </a:endParaRPr>
          </a:p>
        </p:txBody>
      </p:sp>
      <p:sp>
        <p:nvSpPr>
          <p:cNvPr id="5" name="Content Placeholder 4">
            <a:extLst>
              <a:ext uri="{FF2B5EF4-FFF2-40B4-BE49-F238E27FC236}">
                <a16:creationId xmlns:a16="http://schemas.microsoft.com/office/drawing/2014/main" id="{8CFD978C-770F-4635-8FB4-562467E7D69D}"/>
              </a:ext>
            </a:extLst>
          </p:cNvPr>
          <p:cNvSpPr>
            <a:spLocks noGrp="1"/>
          </p:cNvSpPr>
          <p:nvPr>
            <p:ph sz="half" idx="2"/>
          </p:nvPr>
        </p:nvSpPr>
        <p:spPr>
          <a:xfrm>
            <a:off x="914400" y="1943448"/>
            <a:ext cx="4776085" cy="3557020"/>
          </a:xfrm>
          <a:ln>
            <a:solidFill>
              <a:schemeClr val="tx1"/>
            </a:solidFill>
          </a:ln>
        </p:spPr>
        <p:txBody>
          <a:bodyPr>
            <a:normAutofit/>
          </a:bodyPr>
          <a:lstStyle/>
          <a:p>
            <a:r>
              <a:rPr lang="en-US" dirty="0">
                <a:latin typeface="Calibri" pitchFamily="34" charset="0"/>
                <a:cs typeface="Calibri" pitchFamily="34" charset="0"/>
              </a:rPr>
              <a:t>IPF is the result of ‘</a:t>
            </a:r>
            <a:r>
              <a:rPr lang="en-US" i="1" dirty="0">
                <a:solidFill>
                  <a:srgbClr val="C00000"/>
                </a:solidFill>
                <a:latin typeface="Calibri" pitchFamily="34" charset="0"/>
                <a:cs typeface="Calibri" pitchFamily="34" charset="0"/>
              </a:rPr>
              <a:t>fibroblast dysfunction’ </a:t>
            </a:r>
            <a:r>
              <a:rPr lang="en-US" dirty="0">
                <a:latin typeface="Calibri" pitchFamily="34" charset="0"/>
                <a:cs typeface="Calibri" pitchFamily="34" charset="0"/>
              </a:rPr>
              <a:t>rather than dysregulated inflammation</a:t>
            </a:r>
            <a:endParaRPr lang="en-US" baseline="30000" dirty="0">
              <a:latin typeface="Calibri" pitchFamily="34" charset="0"/>
              <a:cs typeface="Calibri" pitchFamily="34" charset="0"/>
            </a:endParaRPr>
          </a:p>
          <a:p>
            <a:r>
              <a:rPr lang="en-US" dirty="0">
                <a:latin typeface="Calibri" pitchFamily="34" charset="0"/>
                <a:cs typeface="Calibri" pitchFamily="34" charset="0"/>
              </a:rPr>
              <a:t>Anti-inflammatory therapy does not improve disease outcome (</a:t>
            </a:r>
            <a:r>
              <a:rPr lang="en-US" dirty="0">
                <a:solidFill>
                  <a:srgbClr val="C00000"/>
                </a:solidFill>
                <a:latin typeface="Calibri" pitchFamily="34" charset="0"/>
                <a:cs typeface="Calibri" pitchFamily="34" charset="0"/>
              </a:rPr>
              <a:t>PANTHER Trial</a:t>
            </a:r>
            <a:r>
              <a:rPr lang="en-US" dirty="0">
                <a:latin typeface="Calibri" pitchFamily="34" charset="0"/>
                <a:cs typeface="Calibri" pitchFamily="34" charset="0"/>
              </a:rPr>
              <a:t>)</a:t>
            </a:r>
          </a:p>
          <a:p>
            <a:r>
              <a:rPr lang="en-US" dirty="0"/>
              <a:t>Pirfenidone inhibits </a:t>
            </a:r>
            <a:r>
              <a:rPr lang="en-US" dirty="0">
                <a:solidFill>
                  <a:srgbClr val="C00000"/>
                </a:solidFill>
              </a:rPr>
              <a:t>TGF-β </a:t>
            </a:r>
            <a:r>
              <a:rPr lang="en-US" dirty="0"/>
              <a:t>stimulated collagen synthesis</a:t>
            </a:r>
            <a:endParaRPr lang="en-US" dirty="0">
              <a:latin typeface="Calibri" pitchFamily="34" charset="0"/>
              <a:cs typeface="Calibri" pitchFamily="34" charset="0"/>
            </a:endParaRPr>
          </a:p>
          <a:p>
            <a:endParaRPr lang="en-US" dirty="0"/>
          </a:p>
        </p:txBody>
      </p:sp>
      <p:sp>
        <p:nvSpPr>
          <p:cNvPr id="4" name="Rectangle 1"/>
          <p:cNvSpPr>
            <a:spLocks noChangeArrowheads="1"/>
          </p:cNvSpPr>
          <p:nvPr/>
        </p:nvSpPr>
        <p:spPr bwMode="auto">
          <a:xfrm>
            <a:off x="914400" y="5797701"/>
            <a:ext cx="40386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800" dirty="0">
                <a:latin typeface="Arial" pitchFamily="34" charset="0"/>
                <a:ea typeface="Times New Roman" pitchFamily="18" charset="0"/>
                <a:cs typeface="Arial" pitchFamily="34" charset="0"/>
              </a:rPr>
              <a:t>1.ID Drugs 2004; 7: 166-172</a:t>
            </a:r>
            <a:endParaRPr lang="en-US" sz="800" dirty="0">
              <a:latin typeface="Arial" pitchFamily="34" charset="0"/>
              <a:cs typeface="Arial" pitchFamily="34" charset="0"/>
            </a:endParaRPr>
          </a:p>
          <a:p>
            <a:pPr eaLnBrk="0" fontAlgn="base" hangingPunct="0">
              <a:spcBef>
                <a:spcPct val="0"/>
              </a:spcBef>
              <a:spcAft>
                <a:spcPct val="0"/>
              </a:spcAft>
            </a:pPr>
            <a:r>
              <a:rPr lang="en-US" sz="800" dirty="0">
                <a:latin typeface="Arial" pitchFamily="34" charset="0"/>
                <a:ea typeface="Times New Roman" pitchFamily="18" charset="0"/>
                <a:cs typeface="Arial" pitchFamily="34" charset="0"/>
              </a:rPr>
              <a:t>2.Cochrane Database of Systematic Reviews 2010, Issue 9. Art. No.: CD003134</a:t>
            </a:r>
            <a:endParaRPr lang="en-US" sz="800" dirty="0">
              <a:latin typeface="Arial" pitchFamily="34" charset="0"/>
              <a:cs typeface="Arial" pitchFamily="34" charset="0"/>
            </a:endParaRPr>
          </a:p>
          <a:p>
            <a:pPr eaLnBrk="0" fontAlgn="base" hangingPunct="0">
              <a:spcBef>
                <a:spcPct val="0"/>
              </a:spcBef>
              <a:spcAft>
                <a:spcPct val="0"/>
              </a:spcAft>
            </a:pPr>
            <a:r>
              <a:rPr lang="en-US" sz="800" dirty="0">
                <a:latin typeface="Arial" pitchFamily="34" charset="0"/>
                <a:ea typeface="Times New Roman" pitchFamily="18" charset="0"/>
                <a:cs typeface="Arial" pitchFamily="34" charset="0"/>
              </a:rPr>
              <a:t>3.A 389, ERS 2010, Barcelona</a:t>
            </a:r>
            <a:endParaRPr lang="en-US" sz="800" dirty="0">
              <a:latin typeface="Arial" pitchFamily="34" charset="0"/>
              <a:cs typeface="Arial" pitchFamily="34" charset="0"/>
            </a:endParaRPr>
          </a:p>
          <a:p>
            <a:pPr eaLnBrk="0" fontAlgn="base" hangingPunct="0">
              <a:spcBef>
                <a:spcPct val="0"/>
              </a:spcBef>
              <a:spcAft>
                <a:spcPct val="0"/>
              </a:spcAft>
            </a:pPr>
            <a:r>
              <a:rPr lang="en-US" sz="800" dirty="0">
                <a:latin typeface="Arial" pitchFamily="34" charset="0"/>
                <a:ea typeface="Times New Roman" pitchFamily="18" charset="0"/>
                <a:cs typeface="Arial" pitchFamily="34" charset="0"/>
              </a:rPr>
              <a:t>4.Am J Respir </a:t>
            </a:r>
            <a:r>
              <a:rPr lang="en-US" sz="800" dirty="0" err="1">
                <a:latin typeface="Arial" pitchFamily="34" charset="0"/>
                <a:ea typeface="Times New Roman" pitchFamily="18" charset="0"/>
                <a:cs typeface="Arial" pitchFamily="34" charset="0"/>
              </a:rPr>
              <a:t>Crit</a:t>
            </a:r>
            <a:r>
              <a:rPr lang="en-US" sz="800" dirty="0">
                <a:latin typeface="Arial" pitchFamily="34" charset="0"/>
                <a:ea typeface="Times New Roman" pitchFamily="18" charset="0"/>
                <a:cs typeface="Arial" pitchFamily="34" charset="0"/>
              </a:rPr>
              <a:t> Care Med 1999; 159: 1061-69</a:t>
            </a:r>
            <a:endParaRPr lang="en-US" sz="800" dirty="0">
              <a:latin typeface="Arial" pitchFamily="34" charset="0"/>
              <a:cs typeface="Arial" pitchFamily="34" charset="0"/>
            </a:endParaRPr>
          </a:p>
        </p:txBody>
      </p:sp>
      <p:pic>
        <p:nvPicPr>
          <p:cNvPr id="6" name="Picture 5">
            <a:extLst>
              <a:ext uri="{FF2B5EF4-FFF2-40B4-BE49-F238E27FC236}">
                <a16:creationId xmlns:a16="http://schemas.microsoft.com/office/drawing/2014/main" id="{372CE685-10E9-1647-9240-93598A1E3CC5}"/>
              </a:ext>
            </a:extLst>
          </p:cNvPr>
          <p:cNvPicPr>
            <a:picLocks noChangeAspect="1"/>
          </p:cNvPicPr>
          <p:nvPr/>
        </p:nvPicPr>
        <p:blipFill>
          <a:blip r:embed="rId3"/>
          <a:stretch>
            <a:fillRect/>
          </a:stretch>
        </p:blipFill>
        <p:spPr>
          <a:xfrm>
            <a:off x="6498717" y="1308296"/>
            <a:ext cx="4597831" cy="3703808"/>
          </a:xfrm>
          <a:prstGeom prst="rect">
            <a:avLst/>
          </a:prstGeom>
        </p:spPr>
      </p:pic>
      <p:pic>
        <p:nvPicPr>
          <p:cNvPr id="7" name="Picture 6">
            <a:extLst>
              <a:ext uri="{FF2B5EF4-FFF2-40B4-BE49-F238E27FC236}">
                <a16:creationId xmlns:a16="http://schemas.microsoft.com/office/drawing/2014/main" id="{341D4376-5C35-B741-9C5F-A35213BD2EFE}"/>
              </a:ext>
            </a:extLst>
          </p:cNvPr>
          <p:cNvPicPr>
            <a:picLocks noChangeAspect="1"/>
          </p:cNvPicPr>
          <p:nvPr/>
        </p:nvPicPr>
        <p:blipFill>
          <a:blip r:embed="rId4"/>
          <a:stretch>
            <a:fillRect/>
          </a:stretch>
        </p:blipFill>
        <p:spPr>
          <a:xfrm>
            <a:off x="4750503" y="5813526"/>
            <a:ext cx="1461935" cy="584774"/>
          </a:xfrm>
          <a:prstGeom prst="rect">
            <a:avLst/>
          </a:prstGeom>
        </p:spPr>
      </p:pic>
      <p:sp>
        <p:nvSpPr>
          <p:cNvPr id="8" name="TextBox 7">
            <a:extLst>
              <a:ext uri="{FF2B5EF4-FFF2-40B4-BE49-F238E27FC236}">
                <a16:creationId xmlns:a16="http://schemas.microsoft.com/office/drawing/2014/main" id="{35582604-4F22-4540-9014-F3B75D3D1139}"/>
              </a:ext>
            </a:extLst>
          </p:cNvPr>
          <p:cNvSpPr txBox="1"/>
          <p:nvPr/>
        </p:nvSpPr>
        <p:spPr>
          <a:xfrm>
            <a:off x="4775599" y="5921247"/>
            <a:ext cx="470000" cy="307777"/>
          </a:xfrm>
          <a:prstGeom prst="rect">
            <a:avLst/>
          </a:prstGeom>
          <a:noFill/>
        </p:spPr>
        <p:txBody>
          <a:bodyPr wrap="none" rtlCol="0">
            <a:spAutoFit/>
          </a:bodyPr>
          <a:lstStyle/>
          <a:p>
            <a:r>
              <a:rPr lang="en-US" sz="1400" dirty="0"/>
              <a:t>PFD</a:t>
            </a:r>
          </a:p>
        </p:txBody>
      </p:sp>
      <p:sp>
        <p:nvSpPr>
          <p:cNvPr id="9" name="TextBox 8">
            <a:extLst>
              <a:ext uri="{FF2B5EF4-FFF2-40B4-BE49-F238E27FC236}">
                <a16:creationId xmlns:a16="http://schemas.microsoft.com/office/drawing/2014/main" id="{8160F619-9005-6442-8F3F-9FEB16B46712}"/>
              </a:ext>
            </a:extLst>
          </p:cNvPr>
          <p:cNvSpPr txBox="1"/>
          <p:nvPr/>
        </p:nvSpPr>
        <p:spPr>
          <a:xfrm>
            <a:off x="5695424" y="5920741"/>
            <a:ext cx="441146" cy="338554"/>
          </a:xfrm>
          <a:prstGeom prst="rect">
            <a:avLst/>
          </a:prstGeom>
          <a:noFill/>
        </p:spPr>
        <p:txBody>
          <a:bodyPr wrap="none" rtlCol="0">
            <a:spAutoFit/>
          </a:bodyPr>
          <a:lstStyle/>
          <a:p>
            <a:r>
              <a:rPr lang="en-US" sz="1600" dirty="0"/>
              <a:t>X 3</a:t>
            </a:r>
          </a:p>
        </p:txBody>
      </p:sp>
    </p:spTree>
    <p:extLst>
      <p:ext uri="{BB962C8B-B14F-4D97-AF65-F5344CB8AC3E}">
        <p14:creationId xmlns:p14="http://schemas.microsoft.com/office/powerpoint/2010/main" val="16513998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2027" y="1833693"/>
            <a:ext cx="5859638" cy="4566211"/>
          </a:xfrm>
          <a:prstGeom prst="rect">
            <a:avLst/>
          </a:prstGeom>
        </p:spPr>
      </p:pic>
      <p:sp>
        <p:nvSpPr>
          <p:cNvPr id="7" name="Rectangle 6"/>
          <p:cNvSpPr/>
          <p:nvPr/>
        </p:nvSpPr>
        <p:spPr>
          <a:xfrm>
            <a:off x="126609" y="237525"/>
            <a:ext cx="11820706" cy="1323439"/>
          </a:xfrm>
          <a:prstGeom prst="rect">
            <a:avLst/>
          </a:prstGeom>
        </p:spPr>
        <p:txBody>
          <a:bodyPr wrap="square">
            <a:spAutoFit/>
          </a:bodyPr>
          <a:lstStyle/>
          <a:p>
            <a:pPr algn="ctr"/>
            <a:r>
              <a:rPr lang="en-US" sz="4400" dirty="0">
                <a:solidFill>
                  <a:srgbClr val="C00000"/>
                </a:solidFill>
              </a:rPr>
              <a:t>Slower Decline in FVC : </a:t>
            </a:r>
          </a:p>
          <a:p>
            <a:pPr algn="ctr"/>
            <a:r>
              <a:rPr lang="en-US" sz="3600" dirty="0">
                <a:solidFill>
                  <a:srgbClr val="C00000"/>
                </a:solidFill>
              </a:rPr>
              <a:t>High-dose (2403 mg/d) vs  Low Dose (1197mg/d) Pirfenidone</a:t>
            </a:r>
            <a:endParaRPr lang="en-US" sz="4400" dirty="0">
              <a:solidFill>
                <a:srgbClr val="C00000"/>
              </a:solidFill>
              <a:latin typeface="+mj-lt"/>
              <a:ea typeface="+mj-ea"/>
              <a:cs typeface="+mj-cs"/>
            </a:endParaRPr>
          </a:p>
        </p:txBody>
      </p:sp>
      <p:sp>
        <p:nvSpPr>
          <p:cNvPr id="8" name="Rectangle 7"/>
          <p:cNvSpPr/>
          <p:nvPr/>
        </p:nvSpPr>
        <p:spPr>
          <a:xfrm>
            <a:off x="269741" y="6481975"/>
            <a:ext cx="2939779" cy="276999"/>
          </a:xfrm>
          <a:prstGeom prst="rect">
            <a:avLst/>
          </a:prstGeom>
        </p:spPr>
        <p:txBody>
          <a:bodyPr wrap="none">
            <a:spAutoFit/>
          </a:bodyPr>
          <a:lstStyle/>
          <a:p>
            <a:r>
              <a:rPr lang="en-US" sz="1200" b="1" dirty="0"/>
              <a:t>CAPACITY trials; Lancet 2011; 377: 1760–69</a:t>
            </a:r>
            <a:endParaRPr lang="en-US" sz="1200" dirty="0"/>
          </a:p>
        </p:txBody>
      </p:sp>
      <p:sp>
        <p:nvSpPr>
          <p:cNvPr id="2" name="Rectangle 1"/>
          <p:cNvSpPr/>
          <p:nvPr/>
        </p:nvSpPr>
        <p:spPr>
          <a:xfrm>
            <a:off x="7039164" y="2274640"/>
            <a:ext cx="4758142" cy="3508653"/>
          </a:xfrm>
          <a:prstGeom prst="rect">
            <a:avLst/>
          </a:prstGeom>
          <a:solidFill>
            <a:schemeClr val="accent1">
              <a:lumMod val="40000"/>
              <a:lumOff val="60000"/>
            </a:schemeClr>
          </a:solidFill>
        </p:spPr>
        <p:txBody>
          <a:bodyPr wrap="square">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Preclinical and clinical studies on pirfenidone have indicated that pirfenidone </a:t>
            </a: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acts in a dose-dependent manner</a:t>
            </a:r>
            <a:r>
              <a:rPr lang="en-US" sz="2400" dirty="0">
                <a:latin typeface="Calibri" panose="020F0502020204030204" pitchFamily="34" charset="0"/>
                <a:ea typeface="Calibri" panose="020F0502020204030204" pitchFamily="34" charset="0"/>
                <a:cs typeface="Calibri" panose="020F0502020204030204" pitchFamily="34" charset="0"/>
              </a:rPr>
              <a:t>; hence IPF patients should be maintained on high dose (ie 1800-2400mg/d) pirfenidone </a:t>
            </a:r>
          </a:p>
          <a:p>
            <a:pPr algn="ctr"/>
            <a:endParaRPr lang="en-US" dirty="0"/>
          </a:p>
          <a:p>
            <a:pPr algn="ctr"/>
            <a:r>
              <a:rPr lang="en-US" dirty="0"/>
              <a:t>      BMJ Open </a:t>
            </a:r>
            <a:r>
              <a:rPr lang="en-US" dirty="0" err="1"/>
              <a:t>Resp</a:t>
            </a:r>
            <a:r>
              <a:rPr lang="en-US" dirty="0"/>
              <a:t> Res 2018;5: e000323. doi:10.1136/ bmjresp-2018-000323 </a:t>
            </a:r>
          </a:p>
        </p:txBody>
      </p:sp>
    </p:spTree>
    <p:extLst>
      <p:ext uri="{BB962C8B-B14F-4D97-AF65-F5344CB8AC3E}">
        <p14:creationId xmlns:p14="http://schemas.microsoft.com/office/powerpoint/2010/main" val="4256557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1" y="394199"/>
            <a:ext cx="12006469" cy="1684069"/>
          </a:xfrm>
        </p:spPr>
        <p:txBody>
          <a:bodyPr>
            <a:noAutofit/>
          </a:bodyPr>
          <a:lstStyle/>
          <a:p>
            <a:pPr algn="ctr"/>
            <a:br>
              <a:rPr lang="en-US" dirty="0">
                <a:solidFill>
                  <a:srgbClr val="C00000"/>
                </a:solidFill>
                <a:latin typeface="+mn-lt"/>
              </a:rPr>
            </a:br>
            <a:r>
              <a:rPr lang="en-US" dirty="0">
                <a:solidFill>
                  <a:srgbClr val="C00000"/>
                </a:solidFill>
                <a:latin typeface="+mn-lt"/>
              </a:rPr>
              <a:t>Better Progression-free Survival with high-dose Pirfenidone</a:t>
            </a:r>
            <a:br>
              <a:rPr lang="en-US" dirty="0">
                <a:solidFill>
                  <a:srgbClr val="C00000"/>
                </a:solidFill>
                <a:latin typeface="+mn-lt"/>
              </a:rPr>
            </a:br>
            <a:endParaRPr lang="en-US" dirty="0">
              <a:solidFill>
                <a:srgbClr val="C00000"/>
              </a:solidFill>
              <a:latin typeface="+mn-lt"/>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r="34775" b="32663"/>
          <a:stretch/>
        </p:blipFill>
        <p:spPr bwMode="auto">
          <a:xfrm>
            <a:off x="735416" y="2113835"/>
            <a:ext cx="5161177" cy="3366051"/>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85531" y="5515453"/>
            <a:ext cx="7417454"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Multicenter, double-blind, placebo-controlled, randomized phase III clinical trial </a:t>
            </a:r>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N= </a:t>
            </a:r>
            <a:r>
              <a:rPr lang="en-US" dirty="0"/>
              <a:t>275; </a:t>
            </a:r>
            <a:r>
              <a:rPr lang="en-US" dirty="0">
                <a:latin typeface="Calibri" panose="020F0502020204030204" pitchFamily="34" charset="0"/>
                <a:cs typeface="Times New Roman" panose="02020603050405020304" pitchFamily="18" charset="0"/>
              </a:rPr>
              <a:t>Total Study Duration : 52 weeks</a:t>
            </a:r>
            <a:endParaRPr lang="en-US" dirty="0"/>
          </a:p>
        </p:txBody>
      </p:sp>
      <p:sp>
        <p:nvSpPr>
          <p:cNvPr id="6" name="Rectangle 5"/>
          <p:cNvSpPr/>
          <p:nvPr/>
        </p:nvSpPr>
        <p:spPr>
          <a:xfrm>
            <a:off x="3434583" y="5293791"/>
            <a:ext cx="1233030" cy="369332"/>
          </a:xfrm>
          <a:prstGeom prst="rect">
            <a:avLst/>
          </a:prstGeom>
        </p:spPr>
        <p:txBody>
          <a:bodyPr wrap="none">
            <a:spAutoFit/>
          </a:bodyPr>
          <a:lstStyle/>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p=0.0416</a:t>
            </a:r>
            <a:endParaRPr lang="en-US" dirty="0">
              <a:solidFill>
                <a:schemeClr val="bg1"/>
              </a:solidFill>
            </a:endParaRPr>
          </a:p>
        </p:txBody>
      </p:sp>
      <p:sp>
        <p:nvSpPr>
          <p:cNvPr id="10" name="Rectangle 9"/>
          <p:cNvSpPr/>
          <p:nvPr/>
        </p:nvSpPr>
        <p:spPr>
          <a:xfrm>
            <a:off x="9070081" y="6310137"/>
            <a:ext cx="2789161" cy="355803"/>
          </a:xfrm>
          <a:prstGeom prst="rect">
            <a:avLst/>
          </a:prstGeom>
        </p:spPr>
        <p:txBody>
          <a:bodyPr wrap="none">
            <a:spAutoFit/>
          </a:bodyPr>
          <a:lstStyle/>
          <a:p>
            <a:pPr marR="0" lvl="0" algn="just">
              <a:lnSpc>
                <a:spcPct val="107000"/>
              </a:lnSpc>
              <a:spcBef>
                <a:spcPts val="0"/>
              </a:spcBef>
              <a:spcAft>
                <a:spcPts val="800"/>
              </a:spcAft>
            </a:pPr>
            <a:r>
              <a:rPr lang="en-US" sz="1600" dirty="0" err="1">
                <a:latin typeface="Calibri" panose="020F0502020204030204" pitchFamily="34" charset="0"/>
                <a:ea typeface="Calibri" panose="020F0502020204030204" pitchFamily="34" charset="0"/>
                <a:cs typeface="Calibri" panose="020F0502020204030204" pitchFamily="34" charset="0"/>
              </a:rPr>
              <a:t>Eur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Respir</a:t>
            </a:r>
            <a:r>
              <a:rPr lang="en-US" sz="1600" dirty="0">
                <a:latin typeface="Calibri" panose="020F0502020204030204" pitchFamily="34" charset="0"/>
                <a:ea typeface="Calibri" panose="020F0502020204030204" pitchFamily="34" charset="0"/>
                <a:cs typeface="Calibri" panose="020F0502020204030204" pitchFamily="34" charset="0"/>
              </a:rPr>
              <a:t> J 2010; 35: 821–829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6008200" y="2175026"/>
            <a:ext cx="5851042" cy="3366051"/>
          </a:xfrm>
          <a:prstGeom prst="rect">
            <a:avLst/>
          </a:prstGeom>
        </p:spPr>
      </p:pic>
      <p:sp>
        <p:nvSpPr>
          <p:cNvPr id="12" name="TextBox 11"/>
          <p:cNvSpPr txBox="1"/>
          <p:nvPr/>
        </p:nvSpPr>
        <p:spPr>
          <a:xfrm>
            <a:off x="7633230" y="5515453"/>
            <a:ext cx="3935895" cy="646331"/>
          </a:xfrm>
          <a:prstGeom prst="rect">
            <a:avLst/>
          </a:prstGeom>
          <a:noFill/>
        </p:spPr>
        <p:txBody>
          <a:bodyPr wrap="square" rtlCol="0">
            <a:spAutoFit/>
          </a:bodyPr>
          <a:lstStyle/>
          <a:p>
            <a:r>
              <a:rPr lang="en-US" dirty="0"/>
              <a:t>Solid circle: Pirfenidone (1800mg/d)</a:t>
            </a:r>
          </a:p>
          <a:p>
            <a:r>
              <a:rPr lang="en-US" dirty="0"/>
              <a:t>Blank circle: Placebo</a:t>
            </a:r>
          </a:p>
        </p:txBody>
      </p:sp>
    </p:spTree>
    <p:extLst>
      <p:ext uri="{BB962C8B-B14F-4D97-AF65-F5344CB8AC3E}">
        <p14:creationId xmlns:p14="http://schemas.microsoft.com/office/powerpoint/2010/main" val="944456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6CC3C1A-9002-4124-AD10-56541362FE5F}"/>
              </a:ext>
            </a:extLst>
          </p:cNvPr>
          <p:cNvGraphicFramePr>
            <a:graphicFrameLocks/>
          </p:cNvGraphicFramePr>
          <p:nvPr/>
        </p:nvGraphicFramePr>
        <p:xfrm>
          <a:off x="6737818" y="2744517"/>
          <a:ext cx="5001781" cy="335040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stretch>
            <a:fillRect/>
          </a:stretch>
        </p:blipFill>
        <p:spPr>
          <a:xfrm>
            <a:off x="655094" y="2901863"/>
            <a:ext cx="4846262" cy="3048562"/>
          </a:xfrm>
          <a:prstGeom prst="rect">
            <a:avLst/>
          </a:prstGeom>
        </p:spPr>
      </p:pic>
      <p:sp>
        <p:nvSpPr>
          <p:cNvPr id="6" name="Title 1"/>
          <p:cNvSpPr>
            <a:spLocks noGrp="1"/>
          </p:cNvSpPr>
          <p:nvPr>
            <p:ph type="title"/>
          </p:nvPr>
        </p:nvSpPr>
        <p:spPr>
          <a:xfrm>
            <a:off x="198783" y="175401"/>
            <a:ext cx="11993217" cy="1325563"/>
          </a:xfrm>
        </p:spPr>
        <p:txBody>
          <a:bodyPr>
            <a:normAutofit/>
          </a:bodyPr>
          <a:lstStyle/>
          <a:p>
            <a:pPr algn="ctr"/>
            <a:r>
              <a:rPr lang="en-US" dirty="0">
                <a:solidFill>
                  <a:srgbClr val="C00000"/>
                </a:solidFill>
                <a:latin typeface="+mn-lt"/>
              </a:rPr>
              <a:t>High dose Pirfenidone Reduces the Risk of Respiratory Related Hospitalization (RRH)</a:t>
            </a:r>
          </a:p>
        </p:txBody>
      </p:sp>
      <p:sp>
        <p:nvSpPr>
          <p:cNvPr id="7" name="Rectangle 6"/>
          <p:cNvSpPr/>
          <p:nvPr/>
        </p:nvSpPr>
        <p:spPr>
          <a:xfrm>
            <a:off x="9238709" y="6513203"/>
            <a:ext cx="2893741" cy="246221"/>
          </a:xfrm>
          <a:prstGeom prst="rect">
            <a:avLst/>
          </a:prstGeom>
        </p:spPr>
        <p:txBody>
          <a:bodyPr wrap="none">
            <a:spAutoFit/>
          </a:bodyPr>
          <a:lstStyle/>
          <a:p>
            <a:r>
              <a:rPr lang="en-US" sz="1000" dirty="0">
                <a:latin typeface="AdvHelN-L"/>
              </a:rPr>
              <a:t>2. Am J Respir Crit Care Med 196 (6):  756–761</a:t>
            </a:r>
            <a:endParaRPr lang="en-US" sz="2400" dirty="0"/>
          </a:p>
        </p:txBody>
      </p:sp>
      <p:sp>
        <p:nvSpPr>
          <p:cNvPr id="2" name="TextBox 1"/>
          <p:cNvSpPr txBox="1"/>
          <p:nvPr/>
        </p:nvSpPr>
        <p:spPr>
          <a:xfrm>
            <a:off x="299090" y="6094925"/>
            <a:ext cx="6438728" cy="646331"/>
          </a:xfrm>
          <a:prstGeom prst="rect">
            <a:avLst/>
          </a:prstGeom>
          <a:noFill/>
        </p:spPr>
        <p:txBody>
          <a:bodyPr wrap="square" rtlCol="0">
            <a:spAutoFit/>
          </a:bodyPr>
          <a:lstStyle/>
          <a:p>
            <a:r>
              <a:rPr lang="en-US" dirty="0"/>
              <a:t>N= 1274 IPF patients </a:t>
            </a:r>
            <a:r>
              <a:rPr lang="en-US" i="1" dirty="0"/>
              <a:t>(623 pirfenidone 2403 mg vs 624 placebo)</a:t>
            </a:r>
          </a:p>
          <a:p>
            <a:r>
              <a:rPr lang="en-US" dirty="0"/>
              <a:t>Duration of Study: 52 weeks</a:t>
            </a:r>
          </a:p>
        </p:txBody>
      </p:sp>
      <p:sp>
        <p:nvSpPr>
          <p:cNvPr id="4" name="TextBox 3"/>
          <p:cNvSpPr txBox="1"/>
          <p:nvPr/>
        </p:nvSpPr>
        <p:spPr>
          <a:xfrm>
            <a:off x="2481927" y="1688409"/>
            <a:ext cx="7426928" cy="461665"/>
          </a:xfrm>
          <a:prstGeom prst="rect">
            <a:avLst/>
          </a:prstGeom>
          <a:noFill/>
        </p:spPr>
        <p:txBody>
          <a:bodyPr wrap="square" rtlCol="0">
            <a:spAutoFit/>
          </a:bodyPr>
          <a:lstStyle/>
          <a:p>
            <a:r>
              <a:rPr lang="en-US" sz="2400" dirty="0">
                <a:solidFill>
                  <a:srgbClr val="C00000"/>
                </a:solidFill>
              </a:rPr>
              <a:t>77% of hospitalizations in IPF patients are due to RRH</a:t>
            </a:r>
            <a:r>
              <a:rPr lang="en-US" sz="2400" baseline="30000" dirty="0">
                <a:solidFill>
                  <a:srgbClr val="C00000"/>
                </a:solidFill>
              </a:rPr>
              <a:t>1</a:t>
            </a:r>
            <a:endParaRPr lang="en-US" sz="2400" dirty="0">
              <a:solidFill>
                <a:srgbClr val="C00000"/>
              </a:solidFill>
            </a:endParaRPr>
          </a:p>
        </p:txBody>
      </p:sp>
      <p:sp>
        <p:nvSpPr>
          <p:cNvPr id="9" name="Rectangle 8"/>
          <p:cNvSpPr/>
          <p:nvPr/>
        </p:nvSpPr>
        <p:spPr>
          <a:xfrm>
            <a:off x="371490" y="2282852"/>
            <a:ext cx="5413470" cy="461665"/>
          </a:xfrm>
          <a:prstGeom prst="rect">
            <a:avLst/>
          </a:prstGeom>
        </p:spPr>
        <p:txBody>
          <a:bodyPr wrap="none">
            <a:spAutoFit/>
          </a:bodyPr>
          <a:lstStyle/>
          <a:p>
            <a:r>
              <a:rPr lang="en-US" sz="2400" b="1" dirty="0"/>
              <a:t>Significant risk reduction in RRH by 48%</a:t>
            </a:r>
            <a:r>
              <a:rPr lang="en-US" sz="2400" b="1" baseline="30000" dirty="0"/>
              <a:t>2</a:t>
            </a:r>
            <a:r>
              <a:rPr lang="en-US" sz="2400" b="1" dirty="0"/>
              <a:t> </a:t>
            </a:r>
            <a:endParaRPr lang="en-US" sz="2400" dirty="0"/>
          </a:p>
        </p:txBody>
      </p:sp>
      <p:sp>
        <p:nvSpPr>
          <p:cNvPr id="11" name="Rectangle 10"/>
          <p:cNvSpPr/>
          <p:nvPr/>
        </p:nvSpPr>
        <p:spPr>
          <a:xfrm>
            <a:off x="7060900" y="2247673"/>
            <a:ext cx="4355616" cy="461665"/>
          </a:xfrm>
          <a:prstGeom prst="rect">
            <a:avLst/>
          </a:prstGeom>
        </p:spPr>
        <p:txBody>
          <a:bodyPr wrap="none">
            <a:spAutoFit/>
          </a:bodyPr>
          <a:lstStyle/>
          <a:p>
            <a:r>
              <a:rPr lang="en-US" sz="2400" b="1" dirty="0"/>
              <a:t>Fewer deaths in those with RRH</a:t>
            </a:r>
            <a:r>
              <a:rPr lang="en-US" sz="2400" b="1" baseline="30000" dirty="0"/>
              <a:t>2</a:t>
            </a:r>
            <a:endParaRPr lang="en-US" sz="2400" dirty="0"/>
          </a:p>
        </p:txBody>
      </p:sp>
      <p:sp>
        <p:nvSpPr>
          <p:cNvPr id="12" name="Rectangle 11"/>
          <p:cNvSpPr/>
          <p:nvPr/>
        </p:nvSpPr>
        <p:spPr>
          <a:xfrm>
            <a:off x="10013110" y="6294979"/>
            <a:ext cx="2023311" cy="246221"/>
          </a:xfrm>
          <a:prstGeom prst="rect">
            <a:avLst/>
          </a:prstGeom>
        </p:spPr>
        <p:txBody>
          <a:bodyPr wrap="none">
            <a:spAutoFit/>
          </a:bodyPr>
          <a:lstStyle/>
          <a:p>
            <a:r>
              <a:rPr lang="en-US" sz="1000" dirty="0">
                <a:latin typeface="AdvHelN-L"/>
              </a:rPr>
              <a:t>1. Chest 2015; 147(1): 173 - 179</a:t>
            </a:r>
          </a:p>
        </p:txBody>
      </p:sp>
      <p:sp>
        <p:nvSpPr>
          <p:cNvPr id="8" name="TextBox 7">
            <a:extLst>
              <a:ext uri="{FF2B5EF4-FFF2-40B4-BE49-F238E27FC236}">
                <a16:creationId xmlns:a16="http://schemas.microsoft.com/office/drawing/2014/main" id="{626D8703-2DAD-C448-A78F-77BF3094BD88}"/>
              </a:ext>
            </a:extLst>
          </p:cNvPr>
          <p:cNvSpPr txBox="1"/>
          <p:nvPr/>
        </p:nvSpPr>
        <p:spPr>
          <a:xfrm>
            <a:off x="8651631" y="3123028"/>
            <a:ext cx="720069" cy="461665"/>
          </a:xfrm>
          <a:prstGeom prst="rect">
            <a:avLst/>
          </a:prstGeom>
          <a:noFill/>
        </p:spPr>
        <p:txBody>
          <a:bodyPr wrap="none" rtlCol="0">
            <a:spAutoFit/>
          </a:bodyPr>
          <a:lstStyle/>
          <a:p>
            <a:r>
              <a:rPr lang="en-US" sz="2400" dirty="0">
                <a:solidFill>
                  <a:srgbClr val="C00000"/>
                </a:solidFill>
              </a:rPr>
              <a:t>40%</a:t>
            </a:r>
          </a:p>
        </p:txBody>
      </p:sp>
      <p:sp>
        <p:nvSpPr>
          <p:cNvPr id="13" name="TextBox 12">
            <a:extLst>
              <a:ext uri="{FF2B5EF4-FFF2-40B4-BE49-F238E27FC236}">
                <a16:creationId xmlns:a16="http://schemas.microsoft.com/office/drawing/2014/main" id="{DE981D5C-33E4-8A45-BDA6-2EE9700478C4}"/>
              </a:ext>
            </a:extLst>
          </p:cNvPr>
          <p:cNvSpPr txBox="1"/>
          <p:nvPr/>
        </p:nvSpPr>
        <p:spPr>
          <a:xfrm>
            <a:off x="3086567" y="4195311"/>
            <a:ext cx="715260" cy="461665"/>
          </a:xfrm>
          <a:prstGeom prst="rect">
            <a:avLst/>
          </a:prstGeom>
          <a:noFill/>
        </p:spPr>
        <p:txBody>
          <a:bodyPr wrap="none" rtlCol="0">
            <a:spAutoFit/>
          </a:bodyPr>
          <a:lstStyle/>
          <a:p>
            <a:r>
              <a:rPr lang="en-US" sz="2400" dirty="0">
                <a:solidFill>
                  <a:srgbClr val="C00000"/>
                </a:solidFill>
              </a:rPr>
              <a:t>50%</a:t>
            </a:r>
          </a:p>
        </p:txBody>
      </p:sp>
      <p:cxnSp>
        <p:nvCxnSpPr>
          <p:cNvPr id="14" name="Straight Arrow Connector 13">
            <a:extLst>
              <a:ext uri="{FF2B5EF4-FFF2-40B4-BE49-F238E27FC236}">
                <a16:creationId xmlns:a16="http://schemas.microsoft.com/office/drawing/2014/main" id="{6C4AE643-DD31-164A-A998-468C000EAA68}"/>
              </a:ext>
            </a:extLst>
          </p:cNvPr>
          <p:cNvCxnSpPr>
            <a:cxnSpLocks/>
          </p:cNvCxnSpPr>
          <p:nvPr/>
        </p:nvCxnSpPr>
        <p:spPr>
          <a:xfrm>
            <a:off x="3078225" y="4188888"/>
            <a:ext cx="0" cy="468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58FF3C-578E-BC40-878C-54A943658907}"/>
              </a:ext>
            </a:extLst>
          </p:cNvPr>
          <p:cNvCxnSpPr>
            <a:cxnSpLocks/>
          </p:cNvCxnSpPr>
          <p:nvPr/>
        </p:nvCxnSpPr>
        <p:spPr>
          <a:xfrm>
            <a:off x="8576349" y="3123028"/>
            <a:ext cx="0" cy="468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49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14399" y="6448287"/>
            <a:ext cx="2807179" cy="307777"/>
          </a:xfrm>
          <a:prstGeom prst="rect">
            <a:avLst/>
          </a:prstGeom>
        </p:spPr>
        <p:txBody>
          <a:bodyPr wrap="none">
            <a:spAutoFit/>
          </a:bodyPr>
          <a:lstStyle/>
          <a:p>
            <a:r>
              <a:rPr lang="sv-SE" sz="1400" b="1" dirty="0">
                <a:latin typeface="TimesLTStd-Bold"/>
              </a:rPr>
              <a:t>Intern Med 2018; 57: 2813-2818</a:t>
            </a:r>
            <a:endParaRPr lang="en-US" sz="1400" dirty="0"/>
          </a:p>
        </p:txBody>
      </p:sp>
      <p:sp>
        <p:nvSpPr>
          <p:cNvPr id="2" name="Rectangle 1"/>
          <p:cNvSpPr/>
          <p:nvPr/>
        </p:nvSpPr>
        <p:spPr>
          <a:xfrm>
            <a:off x="212033" y="218158"/>
            <a:ext cx="11595654" cy="1446550"/>
          </a:xfrm>
          <a:prstGeom prst="rect">
            <a:avLst/>
          </a:prstGeom>
        </p:spPr>
        <p:txBody>
          <a:bodyPr wrap="square">
            <a:spAutoFit/>
          </a:bodyPr>
          <a:lstStyle/>
          <a:p>
            <a:pPr algn="ctr"/>
            <a:r>
              <a:rPr lang="en-US" sz="4400" dirty="0">
                <a:solidFill>
                  <a:srgbClr val="C00000"/>
                </a:solidFill>
                <a:ea typeface="+mj-ea"/>
                <a:cs typeface="+mj-cs"/>
              </a:rPr>
              <a:t>Long term Pirfenidone : 2.5 years free of the 1</a:t>
            </a:r>
            <a:r>
              <a:rPr lang="en-US" sz="4400" baseline="30000" dirty="0">
                <a:solidFill>
                  <a:srgbClr val="C00000"/>
                </a:solidFill>
                <a:ea typeface="+mj-ea"/>
                <a:cs typeface="+mj-cs"/>
              </a:rPr>
              <a:t>st</a:t>
            </a:r>
            <a:r>
              <a:rPr lang="en-US" sz="4400" dirty="0">
                <a:solidFill>
                  <a:srgbClr val="C00000"/>
                </a:solidFill>
                <a:ea typeface="+mj-ea"/>
                <a:cs typeface="+mj-cs"/>
              </a:rPr>
              <a:t> Acute Exacerbation and Improved Survival Rate</a:t>
            </a:r>
          </a:p>
        </p:txBody>
      </p:sp>
      <p:graphicFrame>
        <p:nvGraphicFramePr>
          <p:cNvPr id="6" name="Chart 5">
            <a:extLst>
              <a:ext uri="{FF2B5EF4-FFF2-40B4-BE49-F238E27FC236}">
                <a16:creationId xmlns:a16="http://schemas.microsoft.com/office/drawing/2014/main" id="{810E30A9-B5EE-465D-BCC7-DE1D16BA0D0F}"/>
              </a:ext>
            </a:extLst>
          </p:cNvPr>
          <p:cNvGraphicFramePr>
            <a:graphicFrameLocks/>
          </p:cNvGraphicFramePr>
          <p:nvPr/>
        </p:nvGraphicFramePr>
        <p:xfrm>
          <a:off x="735494" y="1578597"/>
          <a:ext cx="6089375" cy="352507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12033" y="5103674"/>
            <a:ext cx="9342783" cy="1754326"/>
          </a:xfrm>
          <a:prstGeom prst="rect">
            <a:avLst/>
          </a:prstGeom>
        </p:spPr>
        <p:txBody>
          <a:bodyPr wrap="square">
            <a:spAutoFit/>
          </a:bodyPr>
          <a:lstStyle/>
          <a:p>
            <a:r>
              <a:rPr lang="en-US" dirty="0"/>
              <a:t>46 patients with IPF who received PFD </a:t>
            </a:r>
          </a:p>
          <a:p>
            <a:r>
              <a:rPr lang="en-US" dirty="0"/>
              <a:t>   Group Long term : PFD for over 1 year (n=30)</a:t>
            </a:r>
          </a:p>
          <a:p>
            <a:r>
              <a:rPr lang="en-US" dirty="0"/>
              <a:t>   Group Short term : PFD for less than 1 year (n =16)</a:t>
            </a:r>
          </a:p>
          <a:p>
            <a:endParaRPr lang="en-US" dirty="0"/>
          </a:p>
          <a:p>
            <a:r>
              <a:rPr lang="en-US" dirty="0"/>
              <a:t>Median age : 70.5 years</a:t>
            </a:r>
          </a:p>
          <a:p>
            <a:r>
              <a:rPr lang="en-US" dirty="0"/>
              <a:t>Median baseline % predicted forced vital capacity (%FVC): 70.0%</a:t>
            </a:r>
          </a:p>
        </p:txBody>
      </p:sp>
      <p:graphicFrame>
        <p:nvGraphicFramePr>
          <p:cNvPr id="7" name="Chart 6">
            <a:extLst>
              <a:ext uri="{FF2B5EF4-FFF2-40B4-BE49-F238E27FC236}">
                <a16:creationId xmlns:a16="http://schemas.microsoft.com/office/drawing/2014/main" id="{F9BA42FD-5737-46DA-A567-766B2F9AC096}"/>
              </a:ext>
            </a:extLst>
          </p:cNvPr>
          <p:cNvGraphicFramePr>
            <a:graphicFrameLocks/>
          </p:cNvGraphicFramePr>
          <p:nvPr/>
        </p:nvGraphicFramePr>
        <p:xfrm>
          <a:off x="6730653" y="1708322"/>
          <a:ext cx="5648325"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71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694" y="2195704"/>
            <a:ext cx="10223376" cy="3980945"/>
          </a:xfrm>
          <a:prstGeom prst="rect">
            <a:avLst/>
          </a:prstGeom>
        </p:spPr>
      </p:pic>
      <p:sp>
        <p:nvSpPr>
          <p:cNvPr id="3" name="Title 1"/>
          <p:cNvSpPr txBox="1">
            <a:spLocks/>
          </p:cNvSpPr>
          <p:nvPr/>
        </p:nvSpPr>
        <p:spPr>
          <a:xfrm>
            <a:off x="543578" y="6017451"/>
            <a:ext cx="113788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C00000"/>
                </a:solidFill>
              </a:rPr>
              <a:t>Fewer patients with advanced disease receiving  pirfenidone reported </a:t>
            </a:r>
            <a:r>
              <a:rPr lang="en-US" sz="2400" b="1" u="sng" dirty="0">
                <a:solidFill>
                  <a:srgbClr val="C00000"/>
                </a:solidFill>
              </a:rPr>
              <a:t>&gt;</a:t>
            </a:r>
            <a:r>
              <a:rPr lang="en-US" sz="2400" b="1" dirty="0">
                <a:solidFill>
                  <a:srgbClr val="C00000"/>
                </a:solidFill>
              </a:rPr>
              <a:t>10% decline in FVC or death compared to placebo</a:t>
            </a:r>
          </a:p>
        </p:txBody>
      </p:sp>
      <p:pic>
        <p:nvPicPr>
          <p:cNvPr id="6" name="Picture 5"/>
          <p:cNvPicPr>
            <a:picLocks noChangeAspect="1"/>
          </p:cNvPicPr>
          <p:nvPr/>
        </p:nvPicPr>
        <p:blipFill>
          <a:blip r:embed="rId3"/>
          <a:stretch>
            <a:fillRect/>
          </a:stretch>
        </p:blipFill>
        <p:spPr>
          <a:xfrm>
            <a:off x="1147017" y="1400619"/>
            <a:ext cx="5233394" cy="1039302"/>
          </a:xfrm>
          <a:prstGeom prst="rect">
            <a:avLst/>
          </a:prstGeom>
        </p:spPr>
      </p:pic>
      <p:sp>
        <p:nvSpPr>
          <p:cNvPr id="5" name="Star: 5 Points 4"/>
          <p:cNvSpPr/>
          <p:nvPr/>
        </p:nvSpPr>
        <p:spPr>
          <a:xfrm>
            <a:off x="6672732" y="1514151"/>
            <a:ext cx="3481018" cy="2157577"/>
          </a:xfrm>
          <a:prstGeom prst="star5">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72% </a:t>
            </a:r>
            <a:r>
              <a:rPr lang="en-US" sz="1600" b="1" dirty="0">
                <a:solidFill>
                  <a:srgbClr val="C00000"/>
                </a:solidFill>
              </a:rPr>
              <a:t>reduced risk for all cause mortality</a:t>
            </a:r>
          </a:p>
        </p:txBody>
      </p:sp>
      <p:sp>
        <p:nvSpPr>
          <p:cNvPr id="7" name="Rectangle 6"/>
          <p:cNvSpPr/>
          <p:nvPr/>
        </p:nvSpPr>
        <p:spPr>
          <a:xfrm>
            <a:off x="9363664" y="6553274"/>
            <a:ext cx="2651752" cy="276999"/>
          </a:xfrm>
          <a:prstGeom prst="rect">
            <a:avLst/>
          </a:prstGeom>
        </p:spPr>
        <p:txBody>
          <a:bodyPr wrap="none">
            <a:spAutoFit/>
          </a:bodyPr>
          <a:lstStyle/>
          <a:p>
            <a:r>
              <a:rPr lang="en-US" sz="1200" dirty="0">
                <a:latin typeface="Calibri" panose="020F0502020204030204" pitchFamily="34" charset="0"/>
              </a:rPr>
              <a:t>Respiratory Medicine 153 (2019) 44–51</a:t>
            </a:r>
            <a:endParaRPr lang="en-US" sz="3600" dirty="0">
              <a:latin typeface="Calibri" panose="020F0502020204030204" pitchFamily="34" charset="0"/>
            </a:endParaRPr>
          </a:p>
        </p:txBody>
      </p:sp>
      <p:sp>
        <p:nvSpPr>
          <p:cNvPr id="2" name="Title 1">
            <a:extLst>
              <a:ext uri="{FF2B5EF4-FFF2-40B4-BE49-F238E27FC236}">
                <a16:creationId xmlns:a16="http://schemas.microsoft.com/office/drawing/2014/main" id="{A7290056-FF0C-8945-94E9-634696AA2669}"/>
              </a:ext>
            </a:extLst>
          </p:cNvPr>
          <p:cNvSpPr>
            <a:spLocks noGrp="1"/>
          </p:cNvSpPr>
          <p:nvPr>
            <p:ph type="title"/>
          </p:nvPr>
        </p:nvSpPr>
        <p:spPr/>
        <p:txBody>
          <a:bodyPr/>
          <a:lstStyle/>
          <a:p>
            <a:r>
              <a:rPr lang="en-US" dirty="0">
                <a:solidFill>
                  <a:srgbClr val="C00000"/>
                </a:solidFill>
                <a:latin typeface="+mn-lt"/>
              </a:rPr>
              <a:t>Pirfenidone in Severe IPF : It Still Works !</a:t>
            </a:r>
          </a:p>
        </p:txBody>
      </p:sp>
    </p:spTree>
    <p:extLst>
      <p:ext uri="{BB962C8B-B14F-4D97-AF65-F5344CB8AC3E}">
        <p14:creationId xmlns:p14="http://schemas.microsoft.com/office/powerpoint/2010/main" val="11816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34" y="358730"/>
            <a:ext cx="11009243" cy="1325563"/>
          </a:xfrm>
        </p:spPr>
        <p:txBody>
          <a:bodyPr>
            <a:normAutofit/>
          </a:bodyPr>
          <a:lstStyle/>
          <a:p>
            <a:pPr algn="ctr"/>
            <a:r>
              <a:rPr lang="en-US" dirty="0">
                <a:solidFill>
                  <a:srgbClr val="C00000"/>
                </a:solidFill>
                <a:latin typeface="+mn-lt"/>
              </a:rPr>
              <a:t>Pirfenidone : Symptomatic Relief in Cough in IPF</a:t>
            </a:r>
          </a:p>
        </p:txBody>
      </p:sp>
      <p:sp>
        <p:nvSpPr>
          <p:cNvPr id="3" name="Content Placeholder 2"/>
          <p:cNvSpPr>
            <a:spLocks noGrp="1"/>
          </p:cNvSpPr>
          <p:nvPr>
            <p:ph idx="1"/>
          </p:nvPr>
        </p:nvSpPr>
        <p:spPr>
          <a:xfrm>
            <a:off x="838200" y="1936085"/>
            <a:ext cx="10515600" cy="3152750"/>
          </a:xfrm>
        </p:spPr>
        <p:txBody>
          <a:bodyPr/>
          <a:lstStyle/>
          <a:p>
            <a:pPr marL="0" indent="0">
              <a:buNone/>
            </a:pPr>
            <a:r>
              <a:rPr lang="en-US" dirty="0"/>
              <a:t>After 12 weeks of pirfenidone treatment, objective 24-h cough decreased by </a:t>
            </a:r>
            <a:r>
              <a:rPr lang="en-US" dirty="0">
                <a:solidFill>
                  <a:srgbClr val="C00000"/>
                </a:solidFill>
              </a:rPr>
              <a:t>34%</a:t>
            </a:r>
          </a:p>
        </p:txBody>
      </p:sp>
      <p:sp>
        <p:nvSpPr>
          <p:cNvPr id="4" name="Rectangle 3"/>
          <p:cNvSpPr/>
          <p:nvPr/>
        </p:nvSpPr>
        <p:spPr>
          <a:xfrm>
            <a:off x="291549" y="5556233"/>
            <a:ext cx="11900451" cy="646331"/>
          </a:xfrm>
          <a:prstGeom prst="rect">
            <a:avLst/>
          </a:prstGeom>
        </p:spPr>
        <p:txBody>
          <a:bodyPr wrap="square">
            <a:spAutoFit/>
          </a:bodyPr>
          <a:lstStyle/>
          <a:p>
            <a:r>
              <a:rPr lang="en-US" sz="1600" dirty="0">
                <a:solidFill>
                  <a:srgbClr val="000000"/>
                </a:solidFill>
                <a:latin typeface="Times New Roman" panose="02020603050405020304" pitchFamily="18" charset="0"/>
              </a:rPr>
              <a:t>43</a:t>
            </a:r>
            <a:r>
              <a:rPr lang="en-US" sz="2000" dirty="0"/>
              <a:t> </a:t>
            </a:r>
            <a:r>
              <a:rPr lang="en-US" sz="1600" dirty="0">
                <a:solidFill>
                  <a:srgbClr val="000000"/>
                </a:solidFill>
                <a:latin typeface="Times New Roman" panose="02020603050405020304" pitchFamily="18" charset="0"/>
              </a:rPr>
              <a:t>treatment-naïve IPF patients aged 40–85 years, who had daily IPF-related cough for ≥8 weeks with a cough score of ≥40 mm on a 0–100 mm visual analogue scale (VAS). FVC  ≥50% and TLCOc) ≥30%</a:t>
            </a:r>
          </a:p>
        </p:txBody>
      </p:sp>
      <p:pic>
        <p:nvPicPr>
          <p:cNvPr id="5" name="Picture 4"/>
          <p:cNvPicPr>
            <a:picLocks noChangeAspect="1"/>
          </p:cNvPicPr>
          <p:nvPr/>
        </p:nvPicPr>
        <p:blipFill>
          <a:blip r:embed="rId2"/>
          <a:stretch>
            <a:fillRect/>
          </a:stretch>
        </p:blipFill>
        <p:spPr>
          <a:xfrm>
            <a:off x="1244815" y="3301606"/>
            <a:ext cx="8993571" cy="1535437"/>
          </a:xfrm>
          <a:prstGeom prst="rect">
            <a:avLst/>
          </a:prstGeom>
        </p:spPr>
      </p:pic>
      <p:sp>
        <p:nvSpPr>
          <p:cNvPr id="6" name="Rectangle 5"/>
          <p:cNvSpPr/>
          <p:nvPr/>
        </p:nvSpPr>
        <p:spPr>
          <a:xfrm>
            <a:off x="9898736" y="6522721"/>
            <a:ext cx="2173993" cy="261610"/>
          </a:xfrm>
          <a:prstGeom prst="rect">
            <a:avLst/>
          </a:prstGeom>
        </p:spPr>
        <p:txBody>
          <a:bodyPr wrap="none">
            <a:spAutoFit/>
          </a:bodyPr>
          <a:lstStyle/>
          <a:p>
            <a:r>
              <a:rPr lang="fr-FR" sz="1100" dirty="0" err="1">
                <a:solidFill>
                  <a:srgbClr val="231F20"/>
                </a:solidFill>
                <a:latin typeface="AdvOT7d6df7ab.I"/>
              </a:rPr>
              <a:t>Eur</a:t>
            </a:r>
            <a:r>
              <a:rPr lang="fr-FR" sz="1100" dirty="0">
                <a:solidFill>
                  <a:srgbClr val="231F20"/>
                </a:solidFill>
                <a:latin typeface="AdvOT7d6df7ab.I"/>
              </a:rPr>
              <a:t> Respir J </a:t>
            </a:r>
            <a:r>
              <a:rPr lang="fr-FR" sz="1100" dirty="0">
                <a:solidFill>
                  <a:srgbClr val="231F20"/>
                </a:solidFill>
                <a:latin typeface="AdvOT1ef757c0"/>
              </a:rPr>
              <a:t>2017; 50: 1701157</a:t>
            </a:r>
            <a:endParaRPr lang="en-US" sz="1100" dirty="0"/>
          </a:p>
        </p:txBody>
      </p:sp>
    </p:spTree>
    <p:extLst>
      <p:ext uri="{BB962C8B-B14F-4D97-AF65-F5344CB8AC3E}">
        <p14:creationId xmlns:p14="http://schemas.microsoft.com/office/powerpoint/2010/main" val="101771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2B9D-66F8-49D1-92DD-9EB167D28139}"/>
              </a:ext>
            </a:extLst>
          </p:cNvPr>
          <p:cNvSpPr>
            <a:spLocks noGrp="1"/>
          </p:cNvSpPr>
          <p:nvPr>
            <p:ph type="title"/>
          </p:nvPr>
        </p:nvSpPr>
        <p:spPr>
          <a:xfrm>
            <a:off x="838200" y="91319"/>
            <a:ext cx="10515600" cy="1610872"/>
          </a:xfrm>
        </p:spPr>
        <p:txBody>
          <a:bodyPr>
            <a:noAutofit/>
          </a:bodyPr>
          <a:lstStyle/>
          <a:p>
            <a:pPr algn="ctr"/>
            <a:r>
              <a:rPr lang="en-US" dirty="0">
                <a:solidFill>
                  <a:srgbClr val="C00000"/>
                </a:solidFill>
                <a:latin typeface="+mn-lt"/>
              </a:rPr>
              <a:t>High Dose Pirfenidone: </a:t>
            </a:r>
            <a:r>
              <a:rPr lang="en-US" sz="3600" dirty="0">
                <a:solidFill>
                  <a:srgbClr val="C00000"/>
                </a:solidFill>
                <a:latin typeface="+mn-lt"/>
              </a:rPr>
              <a:t>Significantly reduces the worsening of patient-reported breathlessness *</a:t>
            </a:r>
            <a:endParaRPr lang="en-IN" dirty="0">
              <a:solidFill>
                <a:srgbClr val="C00000"/>
              </a:solidFill>
              <a:latin typeface="+mn-lt"/>
            </a:endParaRPr>
          </a:p>
        </p:txBody>
      </p:sp>
      <p:sp>
        <p:nvSpPr>
          <p:cNvPr id="5" name="Rectangle 4">
            <a:extLst>
              <a:ext uri="{FF2B5EF4-FFF2-40B4-BE49-F238E27FC236}">
                <a16:creationId xmlns:a16="http://schemas.microsoft.com/office/drawing/2014/main" id="{274E68C4-682D-4B61-BDA4-92EDF5CD00C7}"/>
              </a:ext>
            </a:extLst>
          </p:cNvPr>
          <p:cNvSpPr/>
          <p:nvPr/>
        </p:nvSpPr>
        <p:spPr>
          <a:xfrm>
            <a:off x="330669" y="6170707"/>
            <a:ext cx="11206811" cy="307777"/>
          </a:xfrm>
          <a:prstGeom prst="rect">
            <a:avLst/>
          </a:prstGeom>
        </p:spPr>
        <p:txBody>
          <a:bodyPr wrap="square">
            <a:spAutoFit/>
          </a:bodyPr>
          <a:lstStyle/>
          <a:p>
            <a:r>
              <a:rPr lang="en-US" sz="1400" dirty="0"/>
              <a:t> * measured by change in the UCSD SOBQ score (University of California, San Diego Shortness of Breath Questionnaire) from the baseline to month 12 </a:t>
            </a:r>
            <a:endParaRPr lang="en-IN" sz="1400" dirty="0"/>
          </a:p>
        </p:txBody>
      </p:sp>
      <p:sp>
        <p:nvSpPr>
          <p:cNvPr id="9" name="Rectangle 8">
            <a:extLst>
              <a:ext uri="{FF2B5EF4-FFF2-40B4-BE49-F238E27FC236}">
                <a16:creationId xmlns:a16="http://schemas.microsoft.com/office/drawing/2014/main" id="{3E4B65A0-A298-4200-B6C3-3971E6CF7162}"/>
              </a:ext>
            </a:extLst>
          </p:cNvPr>
          <p:cNvSpPr/>
          <p:nvPr/>
        </p:nvSpPr>
        <p:spPr>
          <a:xfrm>
            <a:off x="8330411" y="6478484"/>
            <a:ext cx="3170227" cy="369332"/>
          </a:xfrm>
          <a:prstGeom prst="rect">
            <a:avLst/>
          </a:prstGeom>
        </p:spPr>
        <p:txBody>
          <a:bodyPr wrap="none">
            <a:spAutoFit/>
          </a:bodyPr>
          <a:lstStyle/>
          <a:p>
            <a:r>
              <a:rPr lang="fr-FR" i="1" dirty="0"/>
              <a:t> </a:t>
            </a:r>
            <a:r>
              <a:rPr lang="fr-FR" i="1" dirty="0" err="1"/>
              <a:t>Eur</a:t>
            </a:r>
            <a:r>
              <a:rPr lang="fr-FR" i="1" dirty="0"/>
              <a:t> </a:t>
            </a:r>
            <a:r>
              <a:rPr lang="fr-FR" i="1" dirty="0" err="1"/>
              <a:t>Respir</a:t>
            </a:r>
            <a:r>
              <a:rPr lang="fr-FR" i="1" dirty="0"/>
              <a:t> J 2019; 54: 1900399 </a:t>
            </a:r>
            <a:endParaRPr lang="en-IN" i="1" dirty="0"/>
          </a:p>
        </p:txBody>
      </p:sp>
      <p:pic>
        <p:nvPicPr>
          <p:cNvPr id="3" name="Picture 2">
            <a:extLst>
              <a:ext uri="{FF2B5EF4-FFF2-40B4-BE49-F238E27FC236}">
                <a16:creationId xmlns:a16="http://schemas.microsoft.com/office/drawing/2014/main" id="{BA59E4CF-B3C8-4F82-A8CA-607C52F47316}"/>
              </a:ext>
            </a:extLst>
          </p:cNvPr>
          <p:cNvPicPr>
            <a:picLocks noChangeAspect="1"/>
          </p:cNvPicPr>
          <p:nvPr/>
        </p:nvPicPr>
        <p:blipFill>
          <a:blip r:embed="rId2"/>
          <a:stretch>
            <a:fillRect/>
          </a:stretch>
        </p:blipFill>
        <p:spPr>
          <a:xfrm>
            <a:off x="1247775" y="1416882"/>
            <a:ext cx="9017453" cy="4384493"/>
          </a:xfrm>
          <a:prstGeom prst="rect">
            <a:avLst/>
          </a:prstGeom>
        </p:spPr>
      </p:pic>
      <p:sp>
        <p:nvSpPr>
          <p:cNvPr id="4" name="TextBox 3">
            <a:extLst>
              <a:ext uri="{FF2B5EF4-FFF2-40B4-BE49-F238E27FC236}">
                <a16:creationId xmlns:a16="http://schemas.microsoft.com/office/drawing/2014/main" id="{378996A8-D3A5-A942-AD63-90CDF92984DD}"/>
              </a:ext>
            </a:extLst>
          </p:cNvPr>
          <p:cNvSpPr txBox="1"/>
          <p:nvPr/>
        </p:nvSpPr>
        <p:spPr>
          <a:xfrm>
            <a:off x="4234375" y="5514535"/>
            <a:ext cx="3117200" cy="461665"/>
          </a:xfrm>
          <a:prstGeom prst="rect">
            <a:avLst/>
          </a:prstGeom>
          <a:noFill/>
        </p:spPr>
        <p:txBody>
          <a:bodyPr wrap="none" rtlCol="0">
            <a:spAutoFit/>
          </a:bodyPr>
          <a:lstStyle/>
          <a:p>
            <a:r>
              <a:rPr lang="en-US" sz="2400" dirty="0">
                <a:solidFill>
                  <a:srgbClr val="C00000"/>
                </a:solidFill>
              </a:rPr>
              <a:t>IPF of various severities</a:t>
            </a:r>
          </a:p>
        </p:txBody>
      </p:sp>
    </p:spTree>
    <p:extLst>
      <p:ext uri="{BB962C8B-B14F-4D97-AF65-F5344CB8AC3E}">
        <p14:creationId xmlns:p14="http://schemas.microsoft.com/office/powerpoint/2010/main" val="2525205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17" y="179677"/>
            <a:ext cx="10909286" cy="1485900"/>
          </a:xfrm>
        </p:spPr>
        <p:txBody>
          <a:bodyPr/>
          <a:lstStyle/>
          <a:p>
            <a:r>
              <a:rPr lang="en-US" dirty="0">
                <a:solidFill>
                  <a:srgbClr val="C00000"/>
                </a:solidFill>
              </a:rPr>
              <a:t>Various Touch Points in IPF </a:t>
            </a:r>
            <a:r>
              <a:rPr lang="mr-IN" dirty="0">
                <a:solidFill>
                  <a:srgbClr val="C00000"/>
                </a:solidFill>
              </a:rPr>
              <a:t>…</a:t>
            </a:r>
            <a:r>
              <a:rPr lang="en-US" dirty="0">
                <a:solidFill>
                  <a:srgbClr val="C00000"/>
                </a:solidFill>
              </a:rPr>
              <a:t> In Present Times</a:t>
            </a:r>
          </a:p>
        </p:txBody>
      </p:sp>
      <p:pic>
        <p:nvPicPr>
          <p:cNvPr id="5" name="Picture 4"/>
          <p:cNvPicPr>
            <a:picLocks noChangeAspect="1"/>
          </p:cNvPicPr>
          <p:nvPr/>
        </p:nvPicPr>
        <p:blipFill>
          <a:blip r:embed="rId2"/>
          <a:stretch>
            <a:fillRect/>
          </a:stretch>
        </p:blipFill>
        <p:spPr>
          <a:xfrm>
            <a:off x="1411615" y="1645008"/>
            <a:ext cx="10514774" cy="5487312"/>
          </a:xfrm>
          <a:prstGeom prst="rect">
            <a:avLst/>
          </a:prstGeom>
        </p:spPr>
      </p:pic>
      <p:pic>
        <p:nvPicPr>
          <p:cNvPr id="7" name="Picture 6"/>
          <p:cNvPicPr>
            <a:picLocks noChangeAspect="1"/>
          </p:cNvPicPr>
          <p:nvPr/>
        </p:nvPicPr>
        <p:blipFill>
          <a:blip r:embed="rId3"/>
          <a:stretch>
            <a:fillRect/>
          </a:stretch>
        </p:blipFill>
        <p:spPr>
          <a:xfrm>
            <a:off x="1173829" y="1614076"/>
            <a:ext cx="557171" cy="790580"/>
          </a:xfrm>
          <a:prstGeom prst="rect">
            <a:avLst/>
          </a:prstGeom>
        </p:spPr>
      </p:pic>
      <p:pic>
        <p:nvPicPr>
          <p:cNvPr id="8" name="Picture 7"/>
          <p:cNvPicPr>
            <a:picLocks noChangeAspect="1"/>
          </p:cNvPicPr>
          <p:nvPr/>
        </p:nvPicPr>
        <p:blipFill>
          <a:blip r:embed="rId4"/>
          <a:stretch>
            <a:fillRect/>
          </a:stretch>
        </p:blipFill>
        <p:spPr>
          <a:xfrm>
            <a:off x="2647571" y="1494321"/>
            <a:ext cx="421817" cy="1226553"/>
          </a:xfrm>
          <a:prstGeom prst="rect">
            <a:avLst/>
          </a:prstGeom>
        </p:spPr>
      </p:pic>
      <p:pic>
        <p:nvPicPr>
          <p:cNvPr id="9" name="Picture 8"/>
          <p:cNvPicPr>
            <a:picLocks noChangeAspect="1"/>
          </p:cNvPicPr>
          <p:nvPr/>
        </p:nvPicPr>
        <p:blipFill>
          <a:blip r:embed="rId5"/>
          <a:stretch>
            <a:fillRect/>
          </a:stretch>
        </p:blipFill>
        <p:spPr>
          <a:xfrm>
            <a:off x="3447696" y="1929017"/>
            <a:ext cx="627823" cy="1227435"/>
          </a:xfrm>
          <a:prstGeom prst="rect">
            <a:avLst/>
          </a:prstGeom>
        </p:spPr>
      </p:pic>
      <p:pic>
        <p:nvPicPr>
          <p:cNvPr id="11" name="Picture 10"/>
          <p:cNvPicPr>
            <a:picLocks noChangeAspect="1"/>
          </p:cNvPicPr>
          <p:nvPr/>
        </p:nvPicPr>
        <p:blipFill>
          <a:blip r:embed="rId6"/>
          <a:stretch>
            <a:fillRect/>
          </a:stretch>
        </p:blipFill>
        <p:spPr>
          <a:xfrm>
            <a:off x="4889109" y="2241462"/>
            <a:ext cx="675799" cy="1374124"/>
          </a:xfrm>
          <a:prstGeom prst="rect">
            <a:avLst/>
          </a:prstGeom>
        </p:spPr>
      </p:pic>
      <p:pic>
        <p:nvPicPr>
          <p:cNvPr id="12" name="Picture 11"/>
          <p:cNvPicPr>
            <a:picLocks noChangeAspect="1"/>
          </p:cNvPicPr>
          <p:nvPr/>
        </p:nvPicPr>
        <p:blipFill>
          <a:blip r:embed="rId7"/>
          <a:stretch>
            <a:fillRect/>
          </a:stretch>
        </p:blipFill>
        <p:spPr>
          <a:xfrm>
            <a:off x="5916769" y="3337021"/>
            <a:ext cx="868252" cy="1380574"/>
          </a:xfrm>
          <a:prstGeom prst="rect">
            <a:avLst/>
          </a:prstGeom>
        </p:spPr>
      </p:pic>
      <p:pic>
        <p:nvPicPr>
          <p:cNvPr id="13" name="Picture 12"/>
          <p:cNvPicPr>
            <a:picLocks noChangeAspect="1"/>
          </p:cNvPicPr>
          <p:nvPr/>
        </p:nvPicPr>
        <p:blipFill>
          <a:blip r:embed="rId8"/>
          <a:stretch>
            <a:fillRect/>
          </a:stretch>
        </p:blipFill>
        <p:spPr>
          <a:xfrm>
            <a:off x="7299032" y="3891687"/>
            <a:ext cx="1130300" cy="1473200"/>
          </a:xfrm>
          <a:prstGeom prst="rect">
            <a:avLst/>
          </a:prstGeom>
        </p:spPr>
      </p:pic>
      <p:pic>
        <p:nvPicPr>
          <p:cNvPr id="14" name="Picture 13"/>
          <p:cNvPicPr>
            <a:picLocks noChangeAspect="1"/>
          </p:cNvPicPr>
          <p:nvPr/>
        </p:nvPicPr>
        <p:blipFill>
          <a:blip r:embed="rId9"/>
          <a:stretch>
            <a:fillRect/>
          </a:stretch>
        </p:blipFill>
        <p:spPr>
          <a:xfrm>
            <a:off x="8781193" y="4884778"/>
            <a:ext cx="1448748" cy="960217"/>
          </a:xfrm>
          <a:prstGeom prst="rect">
            <a:avLst/>
          </a:prstGeom>
        </p:spPr>
      </p:pic>
      <p:pic>
        <p:nvPicPr>
          <p:cNvPr id="15" name="Picture 14"/>
          <p:cNvPicPr>
            <a:picLocks noChangeAspect="1"/>
          </p:cNvPicPr>
          <p:nvPr/>
        </p:nvPicPr>
        <p:blipFill>
          <a:blip r:embed="rId10"/>
          <a:stretch>
            <a:fillRect/>
          </a:stretch>
        </p:blipFill>
        <p:spPr>
          <a:xfrm>
            <a:off x="1411615" y="2435588"/>
            <a:ext cx="806567" cy="802086"/>
          </a:xfrm>
          <a:prstGeom prst="rect">
            <a:avLst/>
          </a:prstGeom>
        </p:spPr>
      </p:pic>
      <p:pic>
        <p:nvPicPr>
          <p:cNvPr id="16" name="Picture 15"/>
          <p:cNvPicPr>
            <a:picLocks noChangeAspect="1"/>
          </p:cNvPicPr>
          <p:nvPr/>
        </p:nvPicPr>
        <p:blipFill>
          <a:blip r:embed="rId11"/>
          <a:stretch>
            <a:fillRect/>
          </a:stretch>
        </p:blipFill>
        <p:spPr>
          <a:xfrm>
            <a:off x="2129809" y="3109606"/>
            <a:ext cx="1119557" cy="565550"/>
          </a:xfrm>
          <a:prstGeom prst="rect">
            <a:avLst/>
          </a:prstGeom>
        </p:spPr>
      </p:pic>
      <p:pic>
        <p:nvPicPr>
          <p:cNvPr id="17" name="Picture 16"/>
          <p:cNvPicPr>
            <a:picLocks noChangeAspect="1"/>
          </p:cNvPicPr>
          <p:nvPr/>
        </p:nvPicPr>
        <p:blipFill>
          <a:blip r:embed="rId12"/>
          <a:stretch>
            <a:fillRect/>
          </a:stretch>
        </p:blipFill>
        <p:spPr>
          <a:xfrm>
            <a:off x="1107360" y="3737021"/>
            <a:ext cx="1900618" cy="714416"/>
          </a:xfrm>
          <a:prstGeom prst="rect">
            <a:avLst/>
          </a:prstGeom>
        </p:spPr>
      </p:pic>
      <p:pic>
        <p:nvPicPr>
          <p:cNvPr id="18" name="Picture 17"/>
          <p:cNvPicPr>
            <a:picLocks noChangeAspect="1"/>
          </p:cNvPicPr>
          <p:nvPr/>
        </p:nvPicPr>
        <p:blipFill>
          <a:blip r:embed="rId13"/>
          <a:stretch>
            <a:fillRect/>
          </a:stretch>
        </p:blipFill>
        <p:spPr>
          <a:xfrm>
            <a:off x="3249366" y="3708233"/>
            <a:ext cx="919240" cy="1009362"/>
          </a:xfrm>
          <a:prstGeom prst="rect">
            <a:avLst/>
          </a:prstGeom>
        </p:spPr>
      </p:pic>
      <p:pic>
        <p:nvPicPr>
          <p:cNvPr id="20" name="Picture 19"/>
          <p:cNvPicPr>
            <a:picLocks noChangeAspect="1"/>
          </p:cNvPicPr>
          <p:nvPr/>
        </p:nvPicPr>
        <p:blipFill>
          <a:blip r:embed="rId14"/>
          <a:stretch>
            <a:fillRect/>
          </a:stretch>
        </p:blipFill>
        <p:spPr>
          <a:xfrm>
            <a:off x="4446109" y="3737021"/>
            <a:ext cx="920950" cy="1020371"/>
          </a:xfrm>
          <a:prstGeom prst="rect">
            <a:avLst/>
          </a:prstGeom>
        </p:spPr>
      </p:pic>
      <p:pic>
        <p:nvPicPr>
          <p:cNvPr id="23" name="Picture 22"/>
          <p:cNvPicPr>
            <a:picLocks noChangeAspect="1"/>
          </p:cNvPicPr>
          <p:nvPr/>
        </p:nvPicPr>
        <p:blipFill>
          <a:blip r:embed="rId15"/>
          <a:stretch>
            <a:fillRect/>
          </a:stretch>
        </p:blipFill>
        <p:spPr>
          <a:xfrm>
            <a:off x="6884129" y="5632721"/>
            <a:ext cx="1678896" cy="1210535"/>
          </a:xfrm>
          <a:prstGeom prst="rect">
            <a:avLst/>
          </a:prstGeom>
        </p:spPr>
      </p:pic>
      <p:sp>
        <p:nvSpPr>
          <p:cNvPr id="24" name="TextBox 23"/>
          <p:cNvSpPr txBox="1"/>
          <p:nvPr/>
        </p:nvSpPr>
        <p:spPr>
          <a:xfrm>
            <a:off x="7052087" y="5567715"/>
            <a:ext cx="927049" cy="369332"/>
          </a:xfrm>
          <a:prstGeom prst="rect">
            <a:avLst/>
          </a:prstGeom>
          <a:noFill/>
        </p:spPr>
        <p:txBody>
          <a:bodyPr wrap="none" rtlCol="0">
            <a:spAutoFit/>
          </a:bodyPr>
          <a:lstStyle/>
          <a:p>
            <a:r>
              <a:rPr lang="en-US" dirty="0"/>
              <a:t>Lung </a:t>
            </a:r>
            <a:r>
              <a:rPr lang="en-US" dirty="0" err="1"/>
              <a:t>Tx</a:t>
            </a:r>
            <a:endParaRPr lang="en-US" dirty="0"/>
          </a:p>
        </p:txBody>
      </p:sp>
      <p:pic>
        <p:nvPicPr>
          <p:cNvPr id="25" name="Picture 24"/>
          <p:cNvPicPr>
            <a:picLocks noChangeAspect="1"/>
          </p:cNvPicPr>
          <p:nvPr/>
        </p:nvPicPr>
        <p:blipFill>
          <a:blip r:embed="rId16"/>
          <a:stretch>
            <a:fillRect/>
          </a:stretch>
        </p:blipFill>
        <p:spPr>
          <a:xfrm>
            <a:off x="10361306" y="4879217"/>
            <a:ext cx="1440170" cy="2057386"/>
          </a:xfrm>
          <a:prstGeom prst="rect">
            <a:avLst/>
          </a:prstGeom>
        </p:spPr>
      </p:pic>
      <p:sp>
        <p:nvSpPr>
          <p:cNvPr id="26" name="TextBox 25"/>
          <p:cNvSpPr txBox="1"/>
          <p:nvPr/>
        </p:nvSpPr>
        <p:spPr>
          <a:xfrm>
            <a:off x="10825843" y="5459495"/>
            <a:ext cx="609462" cy="646331"/>
          </a:xfrm>
          <a:prstGeom prst="rect">
            <a:avLst/>
          </a:prstGeom>
          <a:noFill/>
        </p:spPr>
        <p:txBody>
          <a:bodyPr wrap="none" rtlCol="0">
            <a:spAutoFit/>
          </a:bodyPr>
          <a:lstStyle/>
          <a:p>
            <a:pPr algn="ctr"/>
            <a:r>
              <a:rPr lang="en-US" dirty="0">
                <a:ln w="0"/>
                <a:solidFill>
                  <a:srgbClr val="C00000"/>
                </a:solidFill>
                <a:effectLst>
                  <a:outerShdw blurRad="38100" dist="19050" dir="2700000" algn="tl" rotWithShape="0">
                    <a:schemeClr val="dk1">
                      <a:alpha val="40000"/>
                    </a:schemeClr>
                  </a:outerShdw>
                </a:effectLst>
              </a:rPr>
              <a:t>Post</a:t>
            </a:r>
          </a:p>
          <a:p>
            <a:pPr algn="ctr"/>
            <a:r>
              <a:rPr lang="en-US" dirty="0" err="1">
                <a:ln w="0"/>
                <a:solidFill>
                  <a:srgbClr val="C00000"/>
                </a:solidFill>
                <a:effectLst>
                  <a:outerShdw blurRad="38100" dist="19050" dir="2700000" algn="tl" rotWithShape="0">
                    <a:schemeClr val="dk1">
                      <a:alpha val="40000"/>
                    </a:schemeClr>
                  </a:outerShdw>
                </a:effectLst>
              </a:rPr>
              <a:t>Tx</a:t>
            </a:r>
            <a:endParaRPr lang="en-US" dirty="0">
              <a:ln w="0"/>
              <a:solidFill>
                <a:srgbClr val="C00000"/>
              </a:solidFill>
              <a:effectLst>
                <a:outerShdw blurRad="38100" dist="19050" dir="2700000" algn="tl" rotWithShape="0">
                  <a:schemeClr val="dk1">
                    <a:alpha val="40000"/>
                  </a:schemeClr>
                </a:outerShdw>
              </a:effectLst>
            </a:endParaRPr>
          </a:p>
        </p:txBody>
      </p:sp>
      <p:sp>
        <p:nvSpPr>
          <p:cNvPr id="22" name="Rectangle 21"/>
          <p:cNvSpPr/>
          <p:nvPr/>
        </p:nvSpPr>
        <p:spPr>
          <a:xfrm>
            <a:off x="51658" y="4775471"/>
            <a:ext cx="4012021" cy="2139047"/>
          </a:xfrm>
          <a:prstGeom prst="rect">
            <a:avLst/>
          </a:prstGeom>
          <a:solidFill>
            <a:schemeClr val="bg1"/>
          </a:solidFill>
        </p:spPr>
        <p:txBody>
          <a:bodyPr wrap="square">
            <a:spAutoFit/>
          </a:bodyPr>
          <a:lstStyle/>
          <a:p>
            <a:r>
              <a:rPr lang="en-US" sz="2400" b="1" i="1" dirty="0">
                <a:solidFill>
                  <a:srgbClr val="C00000"/>
                </a:solidFill>
              </a:rPr>
              <a:t>‘ touchpoint ’ : </a:t>
            </a:r>
          </a:p>
          <a:p>
            <a:endParaRPr lang="en-US" sz="900" b="1" i="1" dirty="0">
              <a:solidFill>
                <a:srgbClr val="C00000"/>
              </a:solidFill>
            </a:endParaRPr>
          </a:p>
          <a:p>
            <a:r>
              <a:rPr lang="en-US" b="1" i="1" dirty="0">
                <a:solidFill>
                  <a:srgbClr val="C00000"/>
                </a:solidFill>
              </a:rPr>
              <a:t>A time, condition, or circumstance that is vulnerable or unstable enough to precipitate a highly unfavorable, possibly devastating outcome</a:t>
            </a:r>
          </a:p>
          <a:p>
            <a:endParaRPr lang="en-US" sz="1000" b="1" i="1" dirty="0">
              <a:solidFill>
                <a:srgbClr val="C00000"/>
              </a:solidFill>
            </a:endParaRPr>
          </a:p>
          <a:p>
            <a:r>
              <a:rPr lang="en-US" b="1" i="1" dirty="0">
                <a:solidFill>
                  <a:srgbClr val="C00000"/>
                </a:solidFill>
              </a:rPr>
              <a:t>– </a:t>
            </a:r>
            <a:r>
              <a:rPr lang="en-US" sz="1400" b="1" i="1" dirty="0">
                <a:solidFill>
                  <a:srgbClr val="C00000"/>
                </a:solidFill>
              </a:rPr>
              <a:t>English Oxford Dictionary </a:t>
            </a:r>
          </a:p>
        </p:txBody>
      </p:sp>
      <p:sp>
        <p:nvSpPr>
          <p:cNvPr id="3" name="TextBox 2"/>
          <p:cNvSpPr txBox="1"/>
          <p:nvPr/>
        </p:nvSpPr>
        <p:spPr>
          <a:xfrm>
            <a:off x="6076312" y="2542734"/>
            <a:ext cx="1901674" cy="369332"/>
          </a:xfrm>
          <a:prstGeom prst="rect">
            <a:avLst/>
          </a:prstGeom>
          <a:noFill/>
        </p:spPr>
        <p:txBody>
          <a:bodyPr wrap="none" rtlCol="0">
            <a:spAutoFit/>
          </a:bodyPr>
          <a:lstStyle/>
          <a:p>
            <a:r>
              <a:rPr lang="en-US" b="1">
                <a:solidFill>
                  <a:srgbClr val="C00000"/>
                </a:solidFill>
              </a:rPr>
              <a:t>Pharmacotherapy</a:t>
            </a:r>
          </a:p>
        </p:txBody>
      </p:sp>
      <p:sp>
        <p:nvSpPr>
          <p:cNvPr id="28" name="TextBox 27"/>
          <p:cNvSpPr txBox="1"/>
          <p:nvPr/>
        </p:nvSpPr>
        <p:spPr>
          <a:xfrm>
            <a:off x="8473271" y="3653668"/>
            <a:ext cx="1710661" cy="369332"/>
          </a:xfrm>
          <a:prstGeom prst="rect">
            <a:avLst/>
          </a:prstGeom>
          <a:noFill/>
        </p:spPr>
        <p:txBody>
          <a:bodyPr wrap="none" rtlCol="0">
            <a:spAutoFit/>
          </a:bodyPr>
          <a:lstStyle/>
          <a:p>
            <a:r>
              <a:rPr lang="en-US" b="1" dirty="0">
                <a:solidFill>
                  <a:srgbClr val="C00000"/>
                </a:solidFill>
              </a:rPr>
              <a:t>Oxygen Therapy</a:t>
            </a:r>
          </a:p>
        </p:txBody>
      </p:sp>
      <p:sp>
        <p:nvSpPr>
          <p:cNvPr id="29" name="TextBox 28"/>
          <p:cNvSpPr txBox="1"/>
          <p:nvPr/>
        </p:nvSpPr>
        <p:spPr>
          <a:xfrm>
            <a:off x="10183932" y="4890031"/>
            <a:ext cx="2227854" cy="369332"/>
          </a:xfrm>
          <a:prstGeom prst="rect">
            <a:avLst/>
          </a:prstGeom>
          <a:noFill/>
        </p:spPr>
        <p:txBody>
          <a:bodyPr wrap="none" rtlCol="0">
            <a:spAutoFit/>
          </a:bodyPr>
          <a:lstStyle/>
          <a:p>
            <a:r>
              <a:rPr lang="en-US" b="1" dirty="0">
                <a:solidFill>
                  <a:srgbClr val="C00000"/>
                </a:solidFill>
              </a:rPr>
              <a:t>Lung Transplantation</a:t>
            </a:r>
          </a:p>
        </p:txBody>
      </p:sp>
      <p:sp>
        <p:nvSpPr>
          <p:cNvPr id="30" name="TextBox 29"/>
          <p:cNvSpPr txBox="1"/>
          <p:nvPr/>
        </p:nvSpPr>
        <p:spPr>
          <a:xfrm>
            <a:off x="6843974" y="3151321"/>
            <a:ext cx="2630400" cy="369332"/>
          </a:xfrm>
          <a:prstGeom prst="rect">
            <a:avLst/>
          </a:prstGeom>
          <a:noFill/>
        </p:spPr>
        <p:txBody>
          <a:bodyPr wrap="none" rtlCol="0">
            <a:spAutoFit/>
          </a:bodyPr>
          <a:lstStyle/>
          <a:p>
            <a:r>
              <a:rPr lang="en-US" b="1" dirty="0">
                <a:solidFill>
                  <a:srgbClr val="C00000"/>
                </a:solidFill>
              </a:rPr>
              <a:t>Pulmonary Rehabilitation</a:t>
            </a:r>
          </a:p>
        </p:txBody>
      </p:sp>
      <p:sp>
        <p:nvSpPr>
          <p:cNvPr id="31" name="TextBox 30"/>
          <p:cNvSpPr txBox="1"/>
          <p:nvPr/>
        </p:nvSpPr>
        <p:spPr>
          <a:xfrm>
            <a:off x="9323221" y="4282678"/>
            <a:ext cx="1889300" cy="369332"/>
          </a:xfrm>
          <a:prstGeom prst="rect">
            <a:avLst/>
          </a:prstGeom>
          <a:noFill/>
        </p:spPr>
        <p:txBody>
          <a:bodyPr wrap="none" rtlCol="0">
            <a:spAutoFit/>
          </a:bodyPr>
          <a:lstStyle/>
          <a:p>
            <a:r>
              <a:rPr lang="en-US" b="1" dirty="0">
                <a:solidFill>
                  <a:srgbClr val="C00000"/>
                </a:solidFill>
              </a:rPr>
              <a:t>Palliative Therapy</a:t>
            </a:r>
          </a:p>
        </p:txBody>
      </p:sp>
    </p:spTree>
    <p:extLst>
      <p:ext uri="{BB962C8B-B14F-4D97-AF65-F5344CB8AC3E}">
        <p14:creationId xmlns:p14="http://schemas.microsoft.com/office/powerpoint/2010/main" val="12741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29"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8793" y="1345539"/>
            <a:ext cx="5767754" cy="2403510"/>
          </a:xfrm>
          <a:prstGeom prst="rect">
            <a:avLst/>
          </a:prstGeom>
        </p:spPr>
      </p:pic>
      <p:sp>
        <p:nvSpPr>
          <p:cNvPr id="3" name="Rectangle 2"/>
          <p:cNvSpPr/>
          <p:nvPr/>
        </p:nvSpPr>
        <p:spPr>
          <a:xfrm>
            <a:off x="636920" y="3749049"/>
            <a:ext cx="11211339" cy="2677656"/>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0000"/>
                </a:solidFill>
              </a:rPr>
              <a:t>24% patients received Pirfenidone as pre transplant therapy for 45.2 months.</a:t>
            </a:r>
          </a:p>
          <a:p>
            <a:pPr marL="285750" indent="-285750">
              <a:buFont typeface="Arial" panose="020B0604020202020204" pitchFamily="34" charset="0"/>
              <a:buChar char="•"/>
            </a:pPr>
            <a:r>
              <a:rPr lang="en-US" sz="2400" b="1" dirty="0">
                <a:solidFill>
                  <a:srgbClr val="C00000"/>
                </a:solidFill>
              </a:rPr>
              <a:t>During the treatment period, the pirfenidone group achieved a significant reduction in the decline rate of the forced vital capacity (-6.2%vs.-0.3%,p =0.04) and a lower lung allocation score (31 vs.41,p=0.013) compared with the non- Pirfenidone group. </a:t>
            </a:r>
          </a:p>
          <a:p>
            <a:pPr marL="285750" indent="-285750">
              <a:buFont typeface="Arial" panose="020B0604020202020204" pitchFamily="34" charset="0"/>
              <a:buChar char="•"/>
            </a:pPr>
            <a:r>
              <a:rPr lang="en-US" sz="2400" dirty="0">
                <a:solidFill>
                  <a:srgbClr val="000000"/>
                </a:solidFill>
              </a:rPr>
              <a:t>The pirfenidone group exhibited </a:t>
            </a:r>
            <a:r>
              <a:rPr lang="en-US" sz="2400" dirty="0">
                <a:solidFill>
                  <a:srgbClr val="C00000"/>
                </a:solidFill>
              </a:rPr>
              <a:t>100% waitlist survival three years</a:t>
            </a:r>
            <a:r>
              <a:rPr lang="en-US" sz="2400" dirty="0">
                <a:solidFill>
                  <a:srgbClr val="000000"/>
                </a:solidFill>
              </a:rPr>
              <a:t> after registration that was comparable to other indications, and </a:t>
            </a:r>
            <a:r>
              <a:rPr lang="en-US" sz="2400" dirty="0">
                <a:solidFill>
                  <a:srgbClr val="C00000"/>
                </a:solidFill>
              </a:rPr>
              <a:t>66% of the patients were still alive at the time of organ availability.</a:t>
            </a:r>
            <a:endParaRPr lang="en-US" sz="6000" dirty="0">
              <a:solidFill>
                <a:srgbClr val="C00000"/>
              </a:solidFill>
            </a:endParaRPr>
          </a:p>
        </p:txBody>
      </p:sp>
      <p:sp>
        <p:nvSpPr>
          <p:cNvPr id="4" name="Title 3">
            <a:extLst>
              <a:ext uri="{FF2B5EF4-FFF2-40B4-BE49-F238E27FC236}">
                <a16:creationId xmlns:a16="http://schemas.microsoft.com/office/drawing/2014/main" id="{D64BFDCF-4705-7243-9DEE-CFD668E5169F}"/>
              </a:ext>
            </a:extLst>
          </p:cNvPr>
          <p:cNvSpPr>
            <a:spLocks noGrp="1"/>
          </p:cNvSpPr>
          <p:nvPr>
            <p:ph type="title"/>
          </p:nvPr>
        </p:nvSpPr>
        <p:spPr/>
        <p:txBody>
          <a:bodyPr/>
          <a:lstStyle/>
          <a:p>
            <a:pPr algn="ctr"/>
            <a:r>
              <a:rPr lang="en-US" dirty="0">
                <a:solidFill>
                  <a:srgbClr val="C00000"/>
                </a:solidFill>
                <a:latin typeface="+mn-lt"/>
              </a:rPr>
              <a:t>Pirfenidone : Transplant Free Survival</a:t>
            </a:r>
          </a:p>
        </p:txBody>
      </p:sp>
    </p:spTree>
    <p:extLst>
      <p:ext uri="{BB962C8B-B14F-4D97-AF65-F5344CB8AC3E}">
        <p14:creationId xmlns:p14="http://schemas.microsoft.com/office/powerpoint/2010/main" val="196922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740" y="1235403"/>
            <a:ext cx="3201101" cy="4865298"/>
          </a:xfrm>
          <a:prstGeom prst="rect">
            <a:avLst/>
          </a:prstGeom>
        </p:spPr>
      </p:pic>
      <p:pic>
        <p:nvPicPr>
          <p:cNvPr id="4" name="Picture 3"/>
          <p:cNvPicPr>
            <a:picLocks noChangeAspect="1"/>
          </p:cNvPicPr>
          <p:nvPr/>
        </p:nvPicPr>
        <p:blipFill rotWithShape="1">
          <a:blip r:embed="rId4">
            <a:lum bright="-20000" contrast="40000"/>
          </a:blip>
          <a:srcRect b="7072"/>
          <a:stretch/>
        </p:blipFill>
        <p:spPr>
          <a:xfrm>
            <a:off x="3825841" y="1235403"/>
            <a:ext cx="2382483" cy="4908587"/>
          </a:xfrm>
          <a:prstGeom prst="rect">
            <a:avLst/>
          </a:prstGeom>
        </p:spPr>
      </p:pic>
      <p:pic>
        <p:nvPicPr>
          <p:cNvPr id="5" name="Picture 4"/>
          <p:cNvPicPr>
            <a:picLocks noChangeAspect="1"/>
          </p:cNvPicPr>
          <p:nvPr/>
        </p:nvPicPr>
        <p:blipFill rotWithShape="1">
          <a:blip r:embed="rId5"/>
          <a:srcRect b="6665"/>
          <a:stretch/>
        </p:blipFill>
        <p:spPr>
          <a:xfrm>
            <a:off x="6208324" y="1235403"/>
            <a:ext cx="2235690" cy="4908587"/>
          </a:xfrm>
          <a:prstGeom prst="rect">
            <a:avLst/>
          </a:prstGeom>
        </p:spPr>
      </p:pic>
      <p:pic>
        <p:nvPicPr>
          <p:cNvPr id="6" name="Picture 5"/>
          <p:cNvPicPr>
            <a:picLocks noChangeAspect="1"/>
          </p:cNvPicPr>
          <p:nvPr/>
        </p:nvPicPr>
        <p:blipFill>
          <a:blip r:embed="rId6"/>
          <a:stretch>
            <a:fillRect/>
          </a:stretch>
        </p:blipFill>
        <p:spPr>
          <a:xfrm>
            <a:off x="8444013" y="1587330"/>
            <a:ext cx="2286501" cy="4535016"/>
          </a:xfrm>
          <a:prstGeom prst="rect">
            <a:avLst/>
          </a:prstGeom>
        </p:spPr>
      </p:pic>
      <p:pic>
        <p:nvPicPr>
          <p:cNvPr id="7" name="Picture 6"/>
          <p:cNvPicPr>
            <a:picLocks noChangeAspect="1"/>
          </p:cNvPicPr>
          <p:nvPr/>
        </p:nvPicPr>
        <p:blipFill>
          <a:blip r:embed="rId7"/>
          <a:stretch>
            <a:fillRect/>
          </a:stretch>
        </p:blipFill>
        <p:spPr>
          <a:xfrm>
            <a:off x="161799" y="6143990"/>
            <a:ext cx="10568716" cy="558938"/>
          </a:xfrm>
          <a:prstGeom prst="rect">
            <a:avLst/>
          </a:prstGeom>
        </p:spPr>
      </p:pic>
      <p:sp>
        <p:nvSpPr>
          <p:cNvPr id="8" name="Rectangle 7"/>
          <p:cNvSpPr/>
          <p:nvPr/>
        </p:nvSpPr>
        <p:spPr>
          <a:xfrm>
            <a:off x="320300" y="103150"/>
            <a:ext cx="11246960" cy="1446550"/>
          </a:xfrm>
          <a:prstGeom prst="rect">
            <a:avLst/>
          </a:prstGeom>
        </p:spPr>
        <p:txBody>
          <a:bodyPr wrap="square">
            <a:spAutoFit/>
          </a:bodyPr>
          <a:lstStyle/>
          <a:p>
            <a:pPr algn="ctr"/>
            <a:r>
              <a:rPr lang="en-US" sz="4400" dirty="0">
                <a:solidFill>
                  <a:srgbClr val="C00000"/>
                </a:solidFill>
                <a:ea typeface="+mj-ea"/>
                <a:cs typeface="+mj-cs"/>
              </a:rPr>
              <a:t>High Dose Pirfenidone (2403mg/d ) Lowers the Risk of Disease Progression</a:t>
            </a:r>
          </a:p>
        </p:txBody>
      </p:sp>
      <p:sp>
        <p:nvSpPr>
          <p:cNvPr id="9" name="Rectangle 8"/>
          <p:cNvSpPr/>
          <p:nvPr/>
        </p:nvSpPr>
        <p:spPr>
          <a:xfrm>
            <a:off x="9451190" y="6524475"/>
            <a:ext cx="2558649" cy="307777"/>
          </a:xfrm>
          <a:prstGeom prst="rect">
            <a:avLst/>
          </a:prstGeom>
        </p:spPr>
        <p:txBody>
          <a:bodyPr wrap="none">
            <a:spAutoFit/>
          </a:bodyPr>
          <a:lstStyle/>
          <a:p>
            <a:r>
              <a:rPr lang="en-US" sz="1400" dirty="0">
                <a:latin typeface="AdvTTa9027ee7"/>
              </a:rPr>
              <a:t>CHEST 2019; 155(4):712-719</a:t>
            </a:r>
            <a:endParaRPr lang="en-US" sz="1400" dirty="0"/>
          </a:p>
        </p:txBody>
      </p:sp>
      <p:sp>
        <p:nvSpPr>
          <p:cNvPr id="10" name="Rectangle 9"/>
          <p:cNvSpPr/>
          <p:nvPr/>
        </p:nvSpPr>
        <p:spPr>
          <a:xfrm>
            <a:off x="1749287" y="2663687"/>
            <a:ext cx="768626" cy="7553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102 less events</a:t>
            </a:r>
          </a:p>
        </p:txBody>
      </p:sp>
      <p:sp>
        <p:nvSpPr>
          <p:cNvPr id="11" name="Rectangle 10"/>
          <p:cNvSpPr/>
          <p:nvPr/>
        </p:nvSpPr>
        <p:spPr>
          <a:xfrm>
            <a:off x="3984977" y="2286000"/>
            <a:ext cx="768626" cy="7553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83 less events</a:t>
            </a:r>
          </a:p>
        </p:txBody>
      </p:sp>
      <p:sp>
        <p:nvSpPr>
          <p:cNvPr id="12" name="Rectangle 11"/>
          <p:cNvSpPr/>
          <p:nvPr/>
        </p:nvSpPr>
        <p:spPr>
          <a:xfrm>
            <a:off x="6407426" y="4472609"/>
            <a:ext cx="768626" cy="7553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33 less events</a:t>
            </a:r>
          </a:p>
        </p:txBody>
      </p:sp>
      <p:sp>
        <p:nvSpPr>
          <p:cNvPr id="13" name="Rectangle 12"/>
          <p:cNvSpPr/>
          <p:nvPr/>
        </p:nvSpPr>
        <p:spPr>
          <a:xfrm>
            <a:off x="8640799" y="4552926"/>
            <a:ext cx="768626" cy="7553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20 less events</a:t>
            </a:r>
          </a:p>
        </p:txBody>
      </p:sp>
      <p:sp>
        <p:nvSpPr>
          <p:cNvPr id="3" name="TextBox 2">
            <a:extLst>
              <a:ext uri="{FF2B5EF4-FFF2-40B4-BE49-F238E27FC236}">
                <a16:creationId xmlns:a16="http://schemas.microsoft.com/office/drawing/2014/main" id="{AF9064B1-9F85-7642-B60F-DD44601A90E3}"/>
              </a:ext>
            </a:extLst>
          </p:cNvPr>
          <p:cNvSpPr txBox="1"/>
          <p:nvPr/>
        </p:nvSpPr>
        <p:spPr>
          <a:xfrm>
            <a:off x="7844670" y="2856708"/>
            <a:ext cx="3295774" cy="646331"/>
          </a:xfrm>
          <a:prstGeom prst="rect">
            <a:avLst/>
          </a:prstGeom>
          <a:solidFill>
            <a:srgbClr val="C00000"/>
          </a:solidFill>
        </p:spPr>
        <p:txBody>
          <a:bodyPr wrap="none" rtlCol="0">
            <a:spAutoFit/>
          </a:bodyPr>
          <a:lstStyle/>
          <a:p>
            <a:r>
              <a:rPr lang="en-US" sz="3600" dirty="0">
                <a:solidFill>
                  <a:schemeClr val="bg1"/>
                </a:solidFill>
              </a:rPr>
              <a:t>Superior Efficacy</a:t>
            </a:r>
          </a:p>
        </p:txBody>
      </p:sp>
    </p:spTree>
    <p:extLst>
      <p:ext uri="{BB962C8B-B14F-4D97-AF65-F5344CB8AC3E}">
        <p14:creationId xmlns:p14="http://schemas.microsoft.com/office/powerpoint/2010/main" val="15964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9" y="510674"/>
            <a:ext cx="11781183" cy="1337226"/>
          </a:xfrm>
        </p:spPr>
        <p:txBody>
          <a:bodyPr>
            <a:noAutofit/>
          </a:bodyPr>
          <a:lstStyle/>
          <a:p>
            <a:pPr algn="ctr"/>
            <a:r>
              <a:rPr lang="en-US" dirty="0">
                <a:solidFill>
                  <a:srgbClr val="C00000"/>
                </a:solidFill>
                <a:latin typeface="+mn-lt"/>
              </a:rPr>
              <a:t>Pirfenidone : Low discontinuation in Phase III &amp; Real-World Studies</a:t>
            </a:r>
          </a:p>
        </p:txBody>
      </p:sp>
      <p:graphicFrame>
        <p:nvGraphicFramePr>
          <p:cNvPr id="4" name="Content Placeholder 3"/>
          <p:cNvGraphicFramePr>
            <a:graphicFrameLocks noGrp="1"/>
          </p:cNvGraphicFramePr>
          <p:nvPr>
            <p:ph idx="1"/>
          </p:nvPr>
        </p:nvGraphicFramePr>
        <p:xfrm>
          <a:off x="658391" y="1847900"/>
          <a:ext cx="6762826" cy="3360420"/>
        </p:xfrm>
        <a:graphic>
          <a:graphicData uri="http://schemas.openxmlformats.org/drawingml/2006/table">
            <a:tbl>
              <a:tblPr firstRow="1" bandRow="1">
                <a:tableStyleId>{00A15C55-8517-42AA-B614-E9B94910E393}</a:tableStyleId>
              </a:tblPr>
              <a:tblGrid>
                <a:gridCol w="2254275">
                  <a:extLst>
                    <a:ext uri="{9D8B030D-6E8A-4147-A177-3AD203B41FA5}">
                      <a16:colId xmlns:a16="http://schemas.microsoft.com/office/drawing/2014/main" val="2120207744"/>
                    </a:ext>
                  </a:extLst>
                </a:gridCol>
                <a:gridCol w="1715275">
                  <a:extLst>
                    <a:ext uri="{9D8B030D-6E8A-4147-A177-3AD203B41FA5}">
                      <a16:colId xmlns:a16="http://schemas.microsoft.com/office/drawing/2014/main" val="1235840571"/>
                    </a:ext>
                  </a:extLst>
                </a:gridCol>
                <a:gridCol w="2793276">
                  <a:extLst>
                    <a:ext uri="{9D8B030D-6E8A-4147-A177-3AD203B41FA5}">
                      <a16:colId xmlns:a16="http://schemas.microsoft.com/office/drawing/2014/main" val="1606199605"/>
                    </a:ext>
                  </a:extLst>
                </a:gridCol>
              </a:tblGrid>
              <a:tr h="466249">
                <a:tc>
                  <a:txBody>
                    <a:bodyPr/>
                    <a:lstStyle/>
                    <a:p>
                      <a:endParaRPr lang="en-US" sz="1800" b="0" dirty="0">
                        <a:solidFill>
                          <a:schemeClr val="bg1"/>
                        </a:solidFill>
                      </a:endParaRPr>
                    </a:p>
                  </a:txBody>
                  <a:tcPr marL="68580" marR="68580" marT="34290" marB="34290"/>
                </a:tc>
                <a:tc>
                  <a:txBody>
                    <a:bodyPr/>
                    <a:lstStyle/>
                    <a:p>
                      <a:r>
                        <a:rPr lang="en-US" sz="1800" dirty="0">
                          <a:solidFill>
                            <a:schemeClr val="bg1"/>
                          </a:solidFill>
                        </a:rPr>
                        <a:t>RECAP</a:t>
                      </a:r>
                      <a:r>
                        <a:rPr lang="en-US" sz="1800" baseline="30000" dirty="0">
                          <a:solidFill>
                            <a:schemeClr val="bg1"/>
                          </a:solidFill>
                        </a:rPr>
                        <a:t>1</a:t>
                      </a:r>
                      <a:endParaRPr lang="en-US" sz="1800" dirty="0">
                        <a:solidFill>
                          <a:schemeClr val="bg1"/>
                        </a:solidFill>
                      </a:endParaRPr>
                    </a:p>
                    <a:p>
                      <a:r>
                        <a:rPr lang="en-US" sz="1800" dirty="0">
                          <a:solidFill>
                            <a:schemeClr val="bg1"/>
                          </a:solidFill>
                        </a:rPr>
                        <a:t>N= 603</a:t>
                      </a:r>
                      <a:endParaRPr lang="en-US" sz="1800" b="1" dirty="0">
                        <a:solidFill>
                          <a:schemeClr val="bg1"/>
                        </a:solidFill>
                      </a:endParaRPr>
                    </a:p>
                  </a:txBody>
                  <a:tcPr marL="68580" marR="68580" marT="34290" marB="34290"/>
                </a:tc>
                <a:tc>
                  <a:txBody>
                    <a:bodyPr/>
                    <a:lstStyle/>
                    <a:p>
                      <a:r>
                        <a:rPr lang="en-US" sz="1800" dirty="0">
                          <a:solidFill>
                            <a:schemeClr val="bg1"/>
                          </a:solidFill>
                        </a:rPr>
                        <a:t>CAPACITY</a:t>
                      </a:r>
                      <a:r>
                        <a:rPr lang="en-US" sz="1800" baseline="30000" dirty="0">
                          <a:solidFill>
                            <a:schemeClr val="bg1"/>
                          </a:solidFill>
                        </a:rPr>
                        <a:t>1</a:t>
                      </a:r>
                      <a:endParaRPr lang="en-US" sz="18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N= 345</a:t>
                      </a:r>
                      <a:endParaRPr lang="en-US" sz="1800" b="1" dirty="0">
                        <a:solidFill>
                          <a:schemeClr val="bg1"/>
                        </a:solidFill>
                      </a:endParaRPr>
                    </a:p>
                  </a:txBody>
                  <a:tcPr marL="68580" marR="68580" marT="34290" marB="34290"/>
                </a:tc>
                <a:extLst>
                  <a:ext uri="{0D108BD9-81ED-4DB2-BD59-A6C34878D82A}">
                    <a16:rowId xmlns:a16="http://schemas.microsoft.com/office/drawing/2014/main" val="1178344262"/>
                  </a:ext>
                </a:extLst>
              </a:tr>
              <a:tr h="278130">
                <a:tc>
                  <a:txBody>
                    <a:bodyPr/>
                    <a:lstStyle/>
                    <a:p>
                      <a:r>
                        <a:rPr lang="en-US" sz="1800" dirty="0">
                          <a:solidFill>
                            <a:schemeClr val="tx1"/>
                          </a:solidFill>
                        </a:rPr>
                        <a:t>Nausea</a:t>
                      </a:r>
                      <a:endParaRPr lang="en-US" sz="1800" b="1" dirty="0">
                        <a:solidFill>
                          <a:schemeClr val="tx1"/>
                        </a:solidFill>
                      </a:endParaRPr>
                    </a:p>
                  </a:txBody>
                  <a:tcPr marL="68580" marR="68580" marT="34290" marB="34290"/>
                </a:tc>
                <a:tc>
                  <a:txBody>
                    <a:bodyPr/>
                    <a:lstStyle/>
                    <a:p>
                      <a:r>
                        <a:rPr lang="en-US" sz="1800" dirty="0">
                          <a:solidFill>
                            <a:schemeClr val="tx1"/>
                          </a:solidFill>
                        </a:rPr>
                        <a:t>30.0</a:t>
                      </a:r>
                    </a:p>
                  </a:txBody>
                  <a:tcPr marL="68580" marR="68580" marT="34290" marB="34290"/>
                </a:tc>
                <a:tc>
                  <a:txBody>
                    <a:bodyPr/>
                    <a:lstStyle/>
                    <a:p>
                      <a:r>
                        <a:rPr lang="en-US" sz="1800" dirty="0">
                          <a:solidFill>
                            <a:schemeClr val="tx1"/>
                          </a:solidFill>
                        </a:rPr>
                        <a:t>36.2</a:t>
                      </a:r>
                    </a:p>
                  </a:txBody>
                  <a:tcPr marL="68580" marR="68580" marT="34290" marB="34290"/>
                </a:tc>
                <a:extLst>
                  <a:ext uri="{0D108BD9-81ED-4DB2-BD59-A6C34878D82A}">
                    <a16:rowId xmlns:a16="http://schemas.microsoft.com/office/drawing/2014/main" val="1589337354"/>
                  </a:ext>
                </a:extLst>
              </a:tr>
              <a:tr h="278130">
                <a:tc>
                  <a:txBody>
                    <a:bodyPr/>
                    <a:lstStyle/>
                    <a:p>
                      <a:r>
                        <a:rPr lang="en-US" sz="1800" dirty="0">
                          <a:solidFill>
                            <a:schemeClr val="tx1"/>
                          </a:solidFill>
                        </a:rPr>
                        <a:t>   Discontinuation</a:t>
                      </a:r>
                      <a:endParaRPr lang="en-US" sz="1800" b="0" dirty="0">
                        <a:solidFill>
                          <a:schemeClr val="tx1"/>
                        </a:solidFill>
                      </a:endParaRPr>
                    </a:p>
                  </a:txBody>
                  <a:tcPr marL="68580" marR="68580" marT="34290" marB="34290"/>
                </a:tc>
                <a:tc>
                  <a:txBody>
                    <a:bodyPr/>
                    <a:lstStyle/>
                    <a:p>
                      <a:r>
                        <a:rPr lang="en-US" sz="1800" dirty="0">
                          <a:solidFill>
                            <a:schemeClr val="tx1"/>
                          </a:solidFill>
                        </a:rPr>
                        <a:t>   1.3</a:t>
                      </a:r>
                    </a:p>
                  </a:txBody>
                  <a:tcPr marL="68580" marR="68580" marT="34290" marB="34290"/>
                </a:tc>
                <a:tc>
                  <a:txBody>
                    <a:bodyPr/>
                    <a:lstStyle/>
                    <a:p>
                      <a:r>
                        <a:rPr lang="en-US" sz="1800" dirty="0">
                          <a:solidFill>
                            <a:schemeClr val="tx1"/>
                          </a:solidFill>
                        </a:rPr>
                        <a:t>   1.4</a:t>
                      </a:r>
                    </a:p>
                  </a:txBody>
                  <a:tcPr marL="68580" marR="68580" marT="34290" marB="34290"/>
                </a:tc>
                <a:extLst>
                  <a:ext uri="{0D108BD9-81ED-4DB2-BD59-A6C34878D82A}">
                    <a16:rowId xmlns:a16="http://schemas.microsoft.com/office/drawing/2014/main" val="4287329348"/>
                  </a:ext>
                </a:extLst>
              </a:tr>
              <a:tr h="278130">
                <a:tc>
                  <a:txBody>
                    <a:bodyPr/>
                    <a:lstStyle/>
                    <a:p>
                      <a:r>
                        <a:rPr lang="en-US" sz="1800" dirty="0">
                          <a:solidFill>
                            <a:schemeClr val="tx1"/>
                          </a:solidFill>
                        </a:rPr>
                        <a:t>Diarrhea</a:t>
                      </a:r>
                      <a:endParaRPr lang="en-US" sz="1800" b="1" dirty="0">
                        <a:solidFill>
                          <a:schemeClr val="tx1"/>
                        </a:solidFill>
                      </a:endParaRPr>
                    </a:p>
                  </a:txBody>
                  <a:tcPr marL="68580" marR="68580" marT="34290" marB="34290"/>
                </a:tc>
                <a:tc>
                  <a:txBody>
                    <a:bodyPr/>
                    <a:lstStyle/>
                    <a:p>
                      <a:r>
                        <a:rPr lang="en-US" sz="1800" dirty="0">
                          <a:solidFill>
                            <a:schemeClr val="tx1"/>
                          </a:solidFill>
                        </a:rPr>
                        <a:t>22</a:t>
                      </a:r>
                    </a:p>
                  </a:txBody>
                  <a:tcPr marL="68580" marR="68580" marT="34290" marB="34290"/>
                </a:tc>
                <a:tc>
                  <a:txBody>
                    <a:bodyPr/>
                    <a:lstStyle/>
                    <a:p>
                      <a:r>
                        <a:rPr lang="en-US" sz="1800" dirty="0">
                          <a:solidFill>
                            <a:schemeClr val="tx1"/>
                          </a:solidFill>
                        </a:rPr>
                        <a:t>28.7</a:t>
                      </a:r>
                    </a:p>
                  </a:txBody>
                  <a:tcPr marL="68580" marR="68580" marT="34290" marB="34290"/>
                </a:tc>
                <a:extLst>
                  <a:ext uri="{0D108BD9-81ED-4DB2-BD59-A6C34878D82A}">
                    <a16:rowId xmlns:a16="http://schemas.microsoft.com/office/drawing/2014/main" val="3076011479"/>
                  </a:ext>
                </a:extLst>
              </a:tr>
              <a:tr h="278130">
                <a:tc>
                  <a:txBody>
                    <a:bodyPr/>
                    <a:lstStyle/>
                    <a:p>
                      <a:r>
                        <a:rPr lang="en-US" sz="1800" dirty="0">
                          <a:solidFill>
                            <a:schemeClr val="tx1"/>
                          </a:solidFill>
                        </a:rPr>
                        <a:t>   Discontinuation</a:t>
                      </a:r>
                    </a:p>
                  </a:txBody>
                  <a:tcPr marL="68580" marR="68580" marT="34290" marB="34290"/>
                </a:tc>
                <a:tc>
                  <a:txBody>
                    <a:bodyPr/>
                    <a:lstStyle/>
                    <a:p>
                      <a:r>
                        <a:rPr lang="en-US" sz="1800" dirty="0">
                          <a:solidFill>
                            <a:schemeClr val="tx1"/>
                          </a:solidFill>
                        </a:rPr>
                        <a:t>   0.5</a:t>
                      </a:r>
                    </a:p>
                  </a:txBody>
                  <a:tcPr marL="68580" marR="68580" marT="34290" marB="34290"/>
                </a:tc>
                <a:tc>
                  <a:txBody>
                    <a:bodyPr/>
                    <a:lstStyle/>
                    <a:p>
                      <a:r>
                        <a:rPr lang="en-US" sz="1800" dirty="0">
                          <a:solidFill>
                            <a:schemeClr val="tx1"/>
                          </a:solidFill>
                        </a:rPr>
                        <a:t>   0</a:t>
                      </a:r>
                    </a:p>
                  </a:txBody>
                  <a:tcPr marL="68580" marR="68580" marT="34290" marB="34290"/>
                </a:tc>
                <a:extLst>
                  <a:ext uri="{0D108BD9-81ED-4DB2-BD59-A6C34878D82A}">
                    <a16:rowId xmlns:a16="http://schemas.microsoft.com/office/drawing/2014/main" val="2488946067"/>
                  </a:ext>
                </a:extLst>
              </a:tr>
              <a:tr h="278130">
                <a:tc>
                  <a:txBody>
                    <a:bodyPr/>
                    <a:lstStyle/>
                    <a:p>
                      <a:r>
                        <a:rPr lang="en-US" sz="1800" dirty="0">
                          <a:solidFill>
                            <a:schemeClr val="tx1"/>
                          </a:solidFill>
                        </a:rPr>
                        <a:t>Photosensitivity</a:t>
                      </a:r>
                      <a:endParaRPr lang="en-US" sz="1800" b="1" dirty="0">
                        <a:solidFill>
                          <a:schemeClr val="tx1"/>
                        </a:solidFill>
                      </a:endParaRPr>
                    </a:p>
                  </a:txBody>
                  <a:tcPr marL="68580" marR="68580" marT="34290" marB="34290"/>
                </a:tc>
                <a:tc>
                  <a:txBody>
                    <a:bodyPr/>
                    <a:lstStyle/>
                    <a:p>
                      <a:r>
                        <a:rPr lang="en-US" sz="1800" dirty="0">
                          <a:solidFill>
                            <a:schemeClr val="tx1"/>
                          </a:solidFill>
                        </a:rPr>
                        <a:t>8.8</a:t>
                      </a:r>
                    </a:p>
                  </a:txBody>
                  <a:tcPr marL="68580" marR="68580" marT="34290" marB="34290"/>
                </a:tc>
                <a:tc>
                  <a:txBody>
                    <a:bodyPr/>
                    <a:lstStyle/>
                    <a:p>
                      <a:r>
                        <a:rPr lang="en-US" sz="1800" dirty="0">
                          <a:solidFill>
                            <a:schemeClr val="tx1"/>
                          </a:solidFill>
                        </a:rPr>
                        <a:t>12.2</a:t>
                      </a:r>
                    </a:p>
                  </a:txBody>
                  <a:tcPr marL="68580" marR="68580" marT="34290" marB="34290"/>
                </a:tc>
                <a:extLst>
                  <a:ext uri="{0D108BD9-81ED-4DB2-BD59-A6C34878D82A}">
                    <a16:rowId xmlns:a16="http://schemas.microsoft.com/office/drawing/2014/main" val="1543392872"/>
                  </a:ext>
                </a:extLst>
              </a:tr>
              <a:tr h="278130">
                <a:tc>
                  <a:txBody>
                    <a:bodyPr/>
                    <a:lstStyle/>
                    <a:p>
                      <a:r>
                        <a:rPr lang="en-US" sz="1800" dirty="0">
                          <a:solidFill>
                            <a:schemeClr val="tx1"/>
                          </a:solidFill>
                        </a:rPr>
                        <a:t>   Discontinuation</a:t>
                      </a:r>
                    </a:p>
                  </a:txBody>
                  <a:tcPr marL="68580" marR="68580" marT="34290" marB="34290"/>
                </a:tc>
                <a:tc>
                  <a:txBody>
                    <a:bodyPr/>
                    <a:lstStyle/>
                    <a:p>
                      <a:r>
                        <a:rPr lang="en-US" sz="1800" dirty="0">
                          <a:solidFill>
                            <a:schemeClr val="tx1"/>
                          </a:solidFill>
                        </a:rPr>
                        <a:t>   0.3</a:t>
                      </a:r>
                    </a:p>
                  </a:txBody>
                  <a:tcPr marL="68580" marR="68580" marT="34290" marB="34290"/>
                </a:tc>
                <a:tc>
                  <a:txBody>
                    <a:bodyPr/>
                    <a:lstStyle/>
                    <a:p>
                      <a:r>
                        <a:rPr lang="en-US" sz="1800" dirty="0">
                          <a:solidFill>
                            <a:schemeClr val="tx1"/>
                          </a:solidFill>
                        </a:rPr>
                        <a:t>   0.9</a:t>
                      </a:r>
                    </a:p>
                  </a:txBody>
                  <a:tcPr marL="68580" marR="68580" marT="34290" marB="34290"/>
                </a:tc>
                <a:extLst>
                  <a:ext uri="{0D108BD9-81ED-4DB2-BD59-A6C34878D82A}">
                    <a16:rowId xmlns:a16="http://schemas.microsoft.com/office/drawing/2014/main" val="4206691397"/>
                  </a:ext>
                </a:extLst>
              </a:tr>
              <a:tr h="278130">
                <a:tc>
                  <a:txBody>
                    <a:bodyPr/>
                    <a:lstStyle/>
                    <a:p>
                      <a:r>
                        <a:rPr lang="en-US" sz="1800" dirty="0">
                          <a:solidFill>
                            <a:schemeClr val="tx1"/>
                          </a:solidFill>
                        </a:rPr>
                        <a:t>Rash</a:t>
                      </a:r>
                      <a:endParaRPr lang="en-US" sz="1800" b="1" dirty="0">
                        <a:solidFill>
                          <a:schemeClr val="tx1"/>
                        </a:solidFill>
                      </a:endParaRPr>
                    </a:p>
                  </a:txBody>
                  <a:tcPr marL="68580" marR="68580" marT="34290" marB="34290"/>
                </a:tc>
                <a:tc>
                  <a:txBody>
                    <a:bodyPr/>
                    <a:lstStyle/>
                    <a:p>
                      <a:r>
                        <a:rPr lang="en-US" sz="1800" dirty="0">
                          <a:solidFill>
                            <a:schemeClr val="tx1"/>
                          </a:solidFill>
                        </a:rPr>
                        <a:t>13.3</a:t>
                      </a:r>
                    </a:p>
                  </a:txBody>
                  <a:tcPr marL="68580" marR="68580" marT="34290" marB="34290"/>
                </a:tc>
                <a:tc>
                  <a:txBody>
                    <a:bodyPr/>
                    <a:lstStyle/>
                    <a:p>
                      <a:r>
                        <a:rPr lang="en-US" sz="1800" dirty="0">
                          <a:solidFill>
                            <a:schemeClr val="tx1"/>
                          </a:solidFill>
                        </a:rPr>
                        <a:t>32.2</a:t>
                      </a:r>
                    </a:p>
                  </a:txBody>
                  <a:tcPr marL="68580" marR="68580" marT="34290" marB="34290"/>
                </a:tc>
                <a:extLst>
                  <a:ext uri="{0D108BD9-81ED-4DB2-BD59-A6C34878D82A}">
                    <a16:rowId xmlns:a16="http://schemas.microsoft.com/office/drawing/2014/main" val="2281910920"/>
                  </a:ext>
                </a:extLst>
              </a:tr>
              <a:tr h="278130">
                <a:tc>
                  <a:txBody>
                    <a:bodyPr/>
                    <a:lstStyle/>
                    <a:p>
                      <a:r>
                        <a:rPr lang="en-US" sz="1800" dirty="0">
                          <a:solidFill>
                            <a:schemeClr val="tx1"/>
                          </a:solidFill>
                        </a:rPr>
                        <a:t>   Discontinuation</a:t>
                      </a:r>
                      <a:endParaRPr lang="en-US" sz="1800" b="1" dirty="0">
                        <a:solidFill>
                          <a:schemeClr val="tx1"/>
                        </a:solidFill>
                      </a:endParaRPr>
                    </a:p>
                  </a:txBody>
                  <a:tcPr marL="68580" marR="68580" marT="34290" marB="34290"/>
                </a:tc>
                <a:tc>
                  <a:txBody>
                    <a:bodyPr/>
                    <a:lstStyle/>
                    <a:p>
                      <a:r>
                        <a:rPr lang="en-US" sz="1800" dirty="0">
                          <a:solidFill>
                            <a:schemeClr val="tx1"/>
                          </a:solidFill>
                        </a:rPr>
                        <a:t>   1.2</a:t>
                      </a:r>
                    </a:p>
                  </a:txBody>
                  <a:tcPr marL="68580" marR="68580" marT="34290" marB="34290"/>
                </a:tc>
                <a:tc>
                  <a:txBody>
                    <a:bodyPr/>
                    <a:lstStyle/>
                    <a:p>
                      <a:r>
                        <a:rPr lang="en-US" sz="1800" dirty="0">
                          <a:solidFill>
                            <a:schemeClr val="tx1"/>
                          </a:solidFill>
                        </a:rPr>
                        <a:t>   1.4</a:t>
                      </a:r>
                    </a:p>
                  </a:txBody>
                  <a:tcPr marL="68580" marR="68580" marT="34290" marB="34290"/>
                </a:tc>
                <a:extLst>
                  <a:ext uri="{0D108BD9-81ED-4DB2-BD59-A6C34878D82A}">
                    <a16:rowId xmlns:a16="http://schemas.microsoft.com/office/drawing/2014/main" val="1515671803"/>
                  </a:ext>
                </a:extLst>
              </a:tr>
            </a:tbl>
          </a:graphicData>
        </a:graphic>
      </p:graphicFrame>
      <p:sp>
        <p:nvSpPr>
          <p:cNvPr id="5" name="TextBox 4"/>
          <p:cNvSpPr txBox="1"/>
          <p:nvPr/>
        </p:nvSpPr>
        <p:spPr>
          <a:xfrm>
            <a:off x="419702" y="5996263"/>
            <a:ext cx="5893904" cy="784830"/>
          </a:xfrm>
          <a:prstGeom prst="rect">
            <a:avLst/>
          </a:prstGeom>
          <a:noFill/>
        </p:spPr>
        <p:txBody>
          <a:bodyPr wrap="square" rtlCol="0">
            <a:spAutoFit/>
          </a:bodyPr>
          <a:lstStyle/>
          <a:p>
            <a:r>
              <a:rPr lang="en-US" sz="1500" b="1" dirty="0"/>
              <a:t>Data presented as %</a:t>
            </a:r>
          </a:p>
          <a:p>
            <a:r>
              <a:rPr lang="en-US" sz="1500" b="1" dirty="0"/>
              <a:t>Dose in all 3 studies: 2403mg/d</a:t>
            </a:r>
          </a:p>
          <a:p>
            <a:r>
              <a:rPr lang="en-US" sz="1500" b="1" dirty="0"/>
              <a:t>Passport study duration: 2 years</a:t>
            </a:r>
          </a:p>
        </p:txBody>
      </p:sp>
      <p:sp>
        <p:nvSpPr>
          <p:cNvPr id="6" name="Rectangle 5"/>
          <p:cNvSpPr/>
          <p:nvPr/>
        </p:nvSpPr>
        <p:spPr>
          <a:xfrm>
            <a:off x="6811618" y="6211669"/>
            <a:ext cx="4704522" cy="276999"/>
          </a:xfrm>
          <a:prstGeom prst="rect">
            <a:avLst/>
          </a:prstGeom>
        </p:spPr>
        <p:txBody>
          <a:bodyPr wrap="square">
            <a:spAutoFit/>
          </a:bodyPr>
          <a:lstStyle/>
          <a:p>
            <a:r>
              <a:rPr lang="en-IN" sz="1200" i="1" dirty="0"/>
              <a:t>1.Eur Respir Rev 2015;24:58-64;</a:t>
            </a:r>
            <a:r>
              <a:rPr lang="nl-NL" sz="1200" i="1" dirty="0"/>
              <a:t> 2.ERJ Open Res 2018; 4: 00084-2018</a:t>
            </a:r>
            <a:endParaRPr lang="en-IN" sz="1200" i="1" dirty="0"/>
          </a:p>
        </p:txBody>
      </p:sp>
      <p:graphicFrame>
        <p:nvGraphicFramePr>
          <p:cNvPr id="7" name="Content Placeholder 3"/>
          <p:cNvGraphicFramePr>
            <a:graphicFrameLocks/>
          </p:cNvGraphicFramePr>
          <p:nvPr/>
        </p:nvGraphicFramePr>
        <p:xfrm>
          <a:off x="7421217" y="1847900"/>
          <a:ext cx="3803375" cy="3360420"/>
        </p:xfrm>
        <a:graphic>
          <a:graphicData uri="http://schemas.openxmlformats.org/drawingml/2006/table">
            <a:tbl>
              <a:tblPr firstRow="1" bandRow="1">
                <a:tableStyleId>{21E4AEA4-8DFA-4A89-87EB-49C32662AFE0}</a:tableStyleId>
              </a:tblPr>
              <a:tblGrid>
                <a:gridCol w="3803375">
                  <a:extLst>
                    <a:ext uri="{9D8B030D-6E8A-4147-A177-3AD203B41FA5}">
                      <a16:colId xmlns:a16="http://schemas.microsoft.com/office/drawing/2014/main" val="1606199605"/>
                    </a:ext>
                  </a:extLst>
                </a:gridCol>
              </a:tblGrid>
              <a:tr h="595106">
                <a:tc>
                  <a:txBody>
                    <a:bodyPr/>
                    <a:lstStyle/>
                    <a:p>
                      <a:r>
                        <a:rPr lang="en-US" sz="1800" dirty="0"/>
                        <a:t>PASSPORT (REAL WORLD STUDY)</a:t>
                      </a:r>
                      <a:r>
                        <a:rPr lang="en-US" sz="1800" baseline="30000" dirty="0"/>
                        <a:t> 2</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 </a:t>
                      </a:r>
                      <a:r>
                        <a:rPr lang="en-US" sz="1800" u="none" strike="noStrike" kern="1200" baseline="0" dirty="0"/>
                        <a:t>1009</a:t>
                      </a:r>
                      <a:endParaRPr lang="en-US" sz="1800" b="1" dirty="0">
                        <a:solidFill>
                          <a:schemeClr val="bg1"/>
                        </a:solidFill>
                      </a:endParaRPr>
                    </a:p>
                  </a:txBody>
                  <a:tcPr marL="68580" marR="68580" marT="34290" marB="34290"/>
                </a:tc>
                <a:extLst>
                  <a:ext uri="{0D108BD9-81ED-4DB2-BD59-A6C34878D82A}">
                    <a16:rowId xmlns:a16="http://schemas.microsoft.com/office/drawing/2014/main" val="1178344262"/>
                  </a:ext>
                </a:extLst>
              </a:tr>
              <a:tr h="278130">
                <a:tc>
                  <a:txBody>
                    <a:bodyPr/>
                    <a:lstStyle/>
                    <a:p>
                      <a:r>
                        <a:rPr lang="en-US" sz="1800" u="none" strike="noStrike" kern="1200" baseline="0" dirty="0"/>
                        <a:t>20.6</a:t>
                      </a:r>
                      <a:endParaRPr lang="en-US" sz="1800" dirty="0">
                        <a:solidFill>
                          <a:schemeClr val="tx1"/>
                        </a:solidFill>
                      </a:endParaRPr>
                    </a:p>
                  </a:txBody>
                  <a:tcPr marL="68580" marR="68580" marT="34290" marB="34290"/>
                </a:tc>
                <a:extLst>
                  <a:ext uri="{0D108BD9-81ED-4DB2-BD59-A6C34878D82A}">
                    <a16:rowId xmlns:a16="http://schemas.microsoft.com/office/drawing/2014/main" val="1589337354"/>
                  </a:ext>
                </a:extLst>
              </a:tr>
              <a:tr h="278130">
                <a:tc>
                  <a:txBody>
                    <a:bodyPr/>
                    <a:lstStyle/>
                    <a:p>
                      <a:r>
                        <a:rPr lang="en-US" sz="1800" dirty="0"/>
                        <a:t>   </a:t>
                      </a:r>
                      <a:r>
                        <a:rPr lang="en-US" sz="1800" u="none" strike="noStrike" kern="1200" baseline="0" dirty="0"/>
                        <a:t>4.1</a:t>
                      </a:r>
                      <a:endParaRPr lang="en-US" sz="1800" dirty="0">
                        <a:solidFill>
                          <a:schemeClr val="tx1"/>
                        </a:solidFill>
                      </a:endParaRPr>
                    </a:p>
                  </a:txBody>
                  <a:tcPr marL="68580" marR="68580" marT="34290" marB="34290"/>
                </a:tc>
                <a:extLst>
                  <a:ext uri="{0D108BD9-81ED-4DB2-BD59-A6C34878D82A}">
                    <a16:rowId xmlns:a16="http://schemas.microsoft.com/office/drawing/2014/main" val="4287329348"/>
                  </a:ext>
                </a:extLst>
              </a:tr>
              <a:tr h="278130">
                <a:tc>
                  <a:txBody>
                    <a:bodyPr/>
                    <a:lstStyle/>
                    <a:p>
                      <a:r>
                        <a:rPr lang="en-US" sz="1800" u="none" strike="noStrike" kern="1200" baseline="0" dirty="0"/>
                        <a:t>9.5</a:t>
                      </a:r>
                      <a:endParaRPr lang="en-US" sz="1800" dirty="0">
                        <a:solidFill>
                          <a:schemeClr val="tx1"/>
                        </a:solidFill>
                      </a:endParaRPr>
                    </a:p>
                  </a:txBody>
                  <a:tcPr marL="68580" marR="68580" marT="34290" marB="34290"/>
                </a:tc>
                <a:extLst>
                  <a:ext uri="{0D108BD9-81ED-4DB2-BD59-A6C34878D82A}">
                    <a16:rowId xmlns:a16="http://schemas.microsoft.com/office/drawing/2014/main" val="3076011479"/>
                  </a:ext>
                </a:extLst>
              </a:tr>
              <a:tr h="278130">
                <a:tc>
                  <a:txBody>
                    <a:bodyPr/>
                    <a:lstStyle/>
                    <a:p>
                      <a:r>
                        <a:rPr lang="en-US" sz="1800" dirty="0"/>
                        <a:t>   2.5</a:t>
                      </a:r>
                      <a:endParaRPr lang="en-US" sz="1800" dirty="0">
                        <a:solidFill>
                          <a:schemeClr val="tx1"/>
                        </a:solidFill>
                      </a:endParaRPr>
                    </a:p>
                  </a:txBody>
                  <a:tcPr marL="68580" marR="68580" marT="34290" marB="34290"/>
                </a:tc>
                <a:extLst>
                  <a:ext uri="{0D108BD9-81ED-4DB2-BD59-A6C34878D82A}">
                    <a16:rowId xmlns:a16="http://schemas.microsoft.com/office/drawing/2014/main" val="2488946067"/>
                  </a:ext>
                </a:extLst>
              </a:tr>
              <a:tr h="278130">
                <a:tc>
                  <a:txBody>
                    <a:bodyPr/>
                    <a:lstStyle/>
                    <a:p>
                      <a:r>
                        <a:rPr lang="en-US" sz="1800" dirty="0"/>
                        <a:t>5.8</a:t>
                      </a:r>
                      <a:endParaRPr lang="en-US" sz="1800" dirty="0">
                        <a:solidFill>
                          <a:schemeClr val="tx1"/>
                        </a:solidFill>
                      </a:endParaRPr>
                    </a:p>
                  </a:txBody>
                  <a:tcPr marL="68580" marR="68580" marT="34290" marB="34290"/>
                </a:tc>
                <a:extLst>
                  <a:ext uri="{0D108BD9-81ED-4DB2-BD59-A6C34878D82A}">
                    <a16:rowId xmlns:a16="http://schemas.microsoft.com/office/drawing/2014/main" val="1543392872"/>
                  </a:ext>
                </a:extLst>
              </a:tr>
              <a:tr h="278130">
                <a:tc>
                  <a:txBody>
                    <a:bodyPr/>
                    <a:lstStyle/>
                    <a:p>
                      <a:r>
                        <a:rPr lang="en-US" sz="1800" dirty="0"/>
                        <a:t>   1.5</a:t>
                      </a:r>
                      <a:endParaRPr lang="en-US" sz="1800" dirty="0">
                        <a:solidFill>
                          <a:schemeClr val="tx1"/>
                        </a:solidFill>
                      </a:endParaRPr>
                    </a:p>
                  </a:txBody>
                  <a:tcPr marL="68580" marR="68580" marT="34290" marB="34290"/>
                </a:tc>
                <a:extLst>
                  <a:ext uri="{0D108BD9-81ED-4DB2-BD59-A6C34878D82A}">
                    <a16:rowId xmlns:a16="http://schemas.microsoft.com/office/drawing/2014/main" val="4206691397"/>
                  </a:ext>
                </a:extLst>
              </a:tr>
              <a:tr h="278130">
                <a:tc>
                  <a:txBody>
                    <a:bodyPr/>
                    <a:lstStyle/>
                    <a:p>
                      <a:r>
                        <a:rPr lang="en-US" sz="1800" u="none" strike="noStrike" kern="1200" baseline="0" dirty="0"/>
                        <a:t>12.2</a:t>
                      </a:r>
                      <a:endParaRPr lang="en-US" sz="1800" dirty="0">
                        <a:solidFill>
                          <a:schemeClr val="tx1"/>
                        </a:solidFill>
                      </a:endParaRPr>
                    </a:p>
                  </a:txBody>
                  <a:tcPr marL="68580" marR="68580" marT="34290" marB="34290"/>
                </a:tc>
                <a:extLst>
                  <a:ext uri="{0D108BD9-81ED-4DB2-BD59-A6C34878D82A}">
                    <a16:rowId xmlns:a16="http://schemas.microsoft.com/office/drawing/2014/main" val="2281910920"/>
                  </a:ext>
                </a:extLst>
              </a:tr>
              <a:tr h="278130">
                <a:tc>
                  <a:txBody>
                    <a:bodyPr/>
                    <a:lstStyle/>
                    <a:p>
                      <a:r>
                        <a:rPr lang="en-US" sz="1800" dirty="0"/>
                        <a:t>   3.2</a:t>
                      </a:r>
                      <a:endParaRPr lang="en-US" sz="1800" dirty="0">
                        <a:solidFill>
                          <a:schemeClr val="tx1"/>
                        </a:solidFill>
                      </a:endParaRPr>
                    </a:p>
                  </a:txBody>
                  <a:tcPr marL="68580" marR="68580" marT="34290" marB="34290"/>
                </a:tc>
                <a:extLst>
                  <a:ext uri="{0D108BD9-81ED-4DB2-BD59-A6C34878D82A}">
                    <a16:rowId xmlns:a16="http://schemas.microsoft.com/office/drawing/2014/main" val="1515671803"/>
                  </a:ext>
                </a:extLst>
              </a:tr>
            </a:tbl>
          </a:graphicData>
        </a:graphic>
      </p:graphicFrame>
      <p:sp>
        <p:nvSpPr>
          <p:cNvPr id="3" name="Rectangle 2"/>
          <p:cNvSpPr/>
          <p:nvPr/>
        </p:nvSpPr>
        <p:spPr>
          <a:xfrm>
            <a:off x="2160105" y="5417625"/>
            <a:ext cx="7003774" cy="369332"/>
          </a:xfrm>
          <a:prstGeom prst="rect">
            <a:avLst/>
          </a:prstGeom>
          <a:solidFill>
            <a:srgbClr val="C00000"/>
          </a:solidFill>
        </p:spPr>
        <p:txBody>
          <a:bodyPr wrap="square">
            <a:spAutoFit/>
          </a:bodyPr>
          <a:lstStyle/>
          <a:p>
            <a:pPr algn="ctr"/>
            <a:r>
              <a:rPr lang="en-US" b="1" dirty="0">
                <a:solidFill>
                  <a:schemeClr val="bg1"/>
                </a:solidFill>
              </a:rPr>
              <a:t>S/E due to pirfenidone was rarely associated with discontinuation </a:t>
            </a:r>
            <a:endParaRPr lang="en-US" dirty="0">
              <a:solidFill>
                <a:schemeClr val="bg1"/>
              </a:solidFill>
            </a:endParaRPr>
          </a:p>
        </p:txBody>
      </p:sp>
    </p:spTree>
    <p:extLst>
      <p:ext uri="{BB962C8B-B14F-4D97-AF65-F5344CB8AC3E}">
        <p14:creationId xmlns:p14="http://schemas.microsoft.com/office/powerpoint/2010/main" val="159611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mn-lt"/>
              </a:rPr>
              <a:t>Managing Side Effects of Pirfenidone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3464" t="27857" r="9907" b="10476"/>
          <a:stretch/>
        </p:blipFill>
        <p:spPr>
          <a:xfrm>
            <a:off x="9916462" y="1652483"/>
            <a:ext cx="2112675" cy="2778223"/>
          </a:xfr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6563" t="30417" r="47188" b="17708"/>
          <a:stretch/>
        </p:blipFill>
        <p:spPr>
          <a:xfrm>
            <a:off x="6229350" y="1631587"/>
            <a:ext cx="2214563" cy="2799119"/>
          </a:xfrm>
          <a:prstGeom prst="rect">
            <a:avLst/>
          </a:prstGeom>
        </p:spPr>
      </p:pic>
      <p:sp>
        <p:nvSpPr>
          <p:cNvPr id="6" name="TextBox 5"/>
          <p:cNvSpPr txBox="1"/>
          <p:nvPr/>
        </p:nvSpPr>
        <p:spPr>
          <a:xfrm>
            <a:off x="8592526" y="2409550"/>
            <a:ext cx="1175322" cy="646331"/>
          </a:xfrm>
          <a:prstGeom prst="rect">
            <a:avLst/>
          </a:prstGeom>
          <a:noFill/>
        </p:spPr>
        <p:txBody>
          <a:bodyPr wrap="none" rtlCol="0">
            <a:spAutoFit/>
          </a:bodyPr>
          <a:lstStyle/>
          <a:p>
            <a:r>
              <a:rPr lang="en-US" sz="3600">
                <a:solidFill>
                  <a:schemeClr val="accent6">
                    <a:lumMod val="75000"/>
                  </a:schemeClr>
                </a:solidFill>
              </a:rPr>
              <a:t>Rash</a:t>
            </a:r>
          </a:p>
        </p:txBody>
      </p:sp>
      <p:sp>
        <p:nvSpPr>
          <p:cNvPr id="7" name="Content Placeholder 2"/>
          <p:cNvSpPr txBox="1">
            <a:spLocks/>
          </p:cNvSpPr>
          <p:nvPr/>
        </p:nvSpPr>
        <p:spPr>
          <a:xfrm>
            <a:off x="661182" y="1795093"/>
            <a:ext cx="5568168" cy="227684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solidFill>
                  <a:schemeClr val="tx1"/>
                </a:solidFill>
              </a:rPr>
              <a:t>67, Male Physician, IPF</a:t>
            </a:r>
          </a:p>
          <a:p>
            <a:r>
              <a:rPr lang="en-US" dirty="0">
                <a:solidFill>
                  <a:schemeClr val="tx1"/>
                </a:solidFill>
              </a:rPr>
              <a:t>Pirfenidone 2400 mg /day ( ramped - 2 months )</a:t>
            </a:r>
          </a:p>
          <a:p>
            <a:r>
              <a:rPr lang="en-US" dirty="0">
                <a:solidFill>
                  <a:schemeClr val="tx1"/>
                </a:solidFill>
              </a:rPr>
              <a:t>Developed rash</a:t>
            </a:r>
          </a:p>
          <a:p>
            <a:r>
              <a:rPr lang="en-US" dirty="0">
                <a:solidFill>
                  <a:schemeClr val="tx1"/>
                </a:solidFill>
              </a:rPr>
              <a:t>Stopped for 4 weeks and now being ramped to same dose ( 3 months )</a:t>
            </a:r>
          </a:p>
        </p:txBody>
      </p:sp>
      <p:pic>
        <p:nvPicPr>
          <p:cNvPr id="8"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2866" t="16123" r="1806" b="29596"/>
          <a:stretch/>
        </p:blipFill>
        <p:spPr>
          <a:xfrm>
            <a:off x="853379" y="4235444"/>
            <a:ext cx="5227358" cy="2493969"/>
          </a:xfrm>
          <a:prstGeom prst="rect">
            <a:avLst/>
          </a:prstGeom>
        </p:spPr>
      </p:pic>
      <p:sp>
        <p:nvSpPr>
          <p:cNvPr id="9" name="Rectangle 8"/>
          <p:cNvSpPr/>
          <p:nvPr/>
        </p:nvSpPr>
        <p:spPr>
          <a:xfrm>
            <a:off x="6229350" y="4697598"/>
            <a:ext cx="5799787" cy="1569660"/>
          </a:xfrm>
          <a:prstGeom prst="rect">
            <a:avLst/>
          </a:prstGeom>
          <a:ln>
            <a:solidFill>
              <a:schemeClr val="accent6">
                <a:lumMod val="75000"/>
              </a:schemeClr>
            </a:solidFill>
          </a:ln>
        </p:spPr>
        <p:txBody>
          <a:bodyPr wrap="square">
            <a:spAutoFit/>
          </a:bodyPr>
          <a:lstStyle/>
          <a:p>
            <a:r>
              <a:rPr lang="en-US" sz="2400" dirty="0">
                <a:solidFill>
                  <a:srgbClr val="C00000"/>
                </a:solidFill>
              </a:rPr>
              <a:t>Drug discontinuation due to adverse drug reactions was lower in patients who had a dose adjustment compared with those who did not (20% vs 33%) </a:t>
            </a:r>
          </a:p>
        </p:txBody>
      </p:sp>
      <p:sp>
        <p:nvSpPr>
          <p:cNvPr id="10" name="TextBox 9"/>
          <p:cNvSpPr txBox="1"/>
          <p:nvPr/>
        </p:nvSpPr>
        <p:spPr>
          <a:xfrm>
            <a:off x="7443810" y="6517244"/>
            <a:ext cx="3693512" cy="338554"/>
          </a:xfrm>
          <a:prstGeom prst="rect">
            <a:avLst/>
          </a:prstGeom>
          <a:noFill/>
        </p:spPr>
        <p:txBody>
          <a:bodyPr wrap="none" rtlCol="0">
            <a:spAutoFit/>
          </a:bodyPr>
          <a:lstStyle/>
          <a:p>
            <a:r>
              <a:rPr lang="en-US" sz="1600" dirty="0"/>
              <a:t>PASSPORT Study Cottin et al Chest 2015</a:t>
            </a:r>
          </a:p>
        </p:txBody>
      </p:sp>
    </p:spTree>
    <p:extLst>
      <p:ext uri="{BB962C8B-B14F-4D97-AF65-F5344CB8AC3E}">
        <p14:creationId xmlns:p14="http://schemas.microsoft.com/office/powerpoint/2010/main" val="322192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366" y="535944"/>
            <a:ext cx="10067026" cy="1485900"/>
          </a:xfrm>
        </p:spPr>
        <p:txBody>
          <a:bodyPr>
            <a:normAutofit fontScale="90000"/>
          </a:bodyPr>
          <a:lstStyle/>
          <a:p>
            <a:pPr algn="ctr"/>
            <a:r>
              <a:rPr lang="en-US" dirty="0">
                <a:solidFill>
                  <a:srgbClr val="C00000"/>
                </a:solidFill>
                <a:latin typeface="+mn-lt"/>
              </a:rPr>
              <a:t>Dose modification in First 6 months Doesn’t Effect Outcomes of Pirfenidone in IPF ?</a:t>
            </a:r>
          </a:p>
        </p:txBody>
      </p:sp>
      <p:sp>
        <p:nvSpPr>
          <p:cNvPr id="3" name="Content Placeholder 2"/>
          <p:cNvSpPr>
            <a:spLocks noGrp="1"/>
          </p:cNvSpPr>
          <p:nvPr>
            <p:ph idx="1"/>
          </p:nvPr>
        </p:nvSpPr>
        <p:spPr>
          <a:xfrm>
            <a:off x="7615809" y="2476049"/>
            <a:ext cx="4288644" cy="3665958"/>
          </a:xfrm>
          <a:ln>
            <a:solidFill>
              <a:schemeClr val="accent6">
                <a:lumMod val="75000"/>
              </a:schemeClr>
            </a:solidFill>
          </a:ln>
        </p:spPr>
        <p:txBody>
          <a:bodyPr>
            <a:noAutofit/>
          </a:bodyPr>
          <a:lstStyle/>
          <a:p>
            <a:r>
              <a:rPr lang="en-US" sz="2200" dirty="0">
                <a:solidFill>
                  <a:srgbClr val="C00000"/>
                </a:solidFill>
              </a:rPr>
              <a:t>Dose interruptions</a:t>
            </a:r>
            <a:r>
              <a:rPr lang="en-US" sz="2200" dirty="0"/>
              <a:t>, required to manage Treatment Emergent AEs, mostly occurred during </a:t>
            </a:r>
            <a:r>
              <a:rPr lang="en-US" sz="2200" dirty="0">
                <a:solidFill>
                  <a:srgbClr val="C00000"/>
                </a:solidFill>
              </a:rPr>
              <a:t>the first 6 months </a:t>
            </a:r>
            <a:r>
              <a:rPr lang="en-US" sz="2200" dirty="0"/>
              <a:t>of treatment</a:t>
            </a:r>
          </a:p>
          <a:p>
            <a:r>
              <a:rPr lang="en-US" sz="2200" dirty="0"/>
              <a:t>Despite dose reductions and interruptions, most patients with IPF maintained relatively </a:t>
            </a:r>
            <a:r>
              <a:rPr lang="en-US" sz="2200" dirty="0">
                <a:solidFill>
                  <a:srgbClr val="C00000"/>
                </a:solidFill>
              </a:rPr>
              <a:t>high dose intensity</a:t>
            </a:r>
            <a:r>
              <a:rPr lang="en-US" sz="2200" dirty="0"/>
              <a:t> on pirfenidone, without compromising its treatment effect </a:t>
            </a:r>
          </a:p>
          <a:p>
            <a:endParaRPr lang="en-US" sz="2200" dirty="0"/>
          </a:p>
        </p:txBody>
      </p:sp>
      <p:pic>
        <p:nvPicPr>
          <p:cNvPr id="4" name="Picture 3"/>
          <p:cNvPicPr>
            <a:picLocks noChangeAspect="1"/>
          </p:cNvPicPr>
          <p:nvPr/>
        </p:nvPicPr>
        <p:blipFill>
          <a:blip r:embed="rId3"/>
          <a:stretch>
            <a:fillRect/>
          </a:stretch>
        </p:blipFill>
        <p:spPr>
          <a:xfrm>
            <a:off x="1537778" y="2046976"/>
            <a:ext cx="5803900" cy="1752600"/>
          </a:xfrm>
          <a:prstGeom prst="rect">
            <a:avLst/>
          </a:prstGeom>
        </p:spPr>
      </p:pic>
      <p:pic>
        <p:nvPicPr>
          <p:cNvPr id="5" name="Picture 4"/>
          <p:cNvPicPr>
            <a:picLocks noChangeAspect="1"/>
          </p:cNvPicPr>
          <p:nvPr/>
        </p:nvPicPr>
        <p:blipFill>
          <a:blip r:embed="rId4"/>
          <a:stretch>
            <a:fillRect/>
          </a:stretch>
        </p:blipFill>
        <p:spPr>
          <a:xfrm>
            <a:off x="8757248" y="6386781"/>
            <a:ext cx="2898477" cy="322053"/>
          </a:xfrm>
          <a:prstGeom prst="rect">
            <a:avLst/>
          </a:prstGeom>
        </p:spPr>
      </p:pic>
      <p:pic>
        <p:nvPicPr>
          <p:cNvPr id="6" name="Picture 5"/>
          <p:cNvPicPr>
            <a:picLocks noChangeAspect="1"/>
          </p:cNvPicPr>
          <p:nvPr/>
        </p:nvPicPr>
        <p:blipFill>
          <a:blip r:embed="rId5"/>
          <a:stretch>
            <a:fillRect/>
          </a:stretch>
        </p:blipFill>
        <p:spPr>
          <a:xfrm>
            <a:off x="1683109" y="3053271"/>
            <a:ext cx="934720" cy="292100"/>
          </a:xfrm>
          <a:prstGeom prst="rect">
            <a:avLst/>
          </a:prstGeom>
        </p:spPr>
      </p:pic>
      <p:pic>
        <p:nvPicPr>
          <p:cNvPr id="7" name="Picture 6"/>
          <p:cNvPicPr>
            <a:picLocks noChangeAspect="1"/>
          </p:cNvPicPr>
          <p:nvPr/>
        </p:nvPicPr>
        <p:blipFill>
          <a:blip r:embed="rId6"/>
          <a:stretch>
            <a:fillRect/>
          </a:stretch>
        </p:blipFill>
        <p:spPr>
          <a:xfrm>
            <a:off x="1638032" y="4016434"/>
            <a:ext cx="5797940" cy="2692400"/>
          </a:xfrm>
          <a:prstGeom prst="rect">
            <a:avLst/>
          </a:prstGeom>
        </p:spPr>
      </p:pic>
    </p:spTree>
    <p:extLst>
      <p:ext uri="{BB962C8B-B14F-4D97-AF65-F5344CB8AC3E}">
        <p14:creationId xmlns:p14="http://schemas.microsoft.com/office/powerpoint/2010/main" val="950879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42" y="106493"/>
            <a:ext cx="11049000" cy="1325563"/>
          </a:xfrm>
        </p:spPr>
        <p:txBody>
          <a:bodyPr>
            <a:normAutofit/>
          </a:bodyPr>
          <a:lstStyle/>
          <a:p>
            <a:pPr algn="ctr"/>
            <a:r>
              <a:rPr lang="en-US" dirty="0">
                <a:solidFill>
                  <a:srgbClr val="C00000"/>
                </a:solidFill>
                <a:latin typeface="+mn-lt"/>
              </a:rPr>
              <a:t>Pirfenidone – Pill Burden in India &amp; World</a:t>
            </a:r>
            <a:endParaRPr lang="en-IN" dirty="0">
              <a:solidFill>
                <a:srgbClr val="C00000"/>
              </a:solidFill>
              <a:latin typeface="+mn-lt"/>
            </a:endParaRPr>
          </a:p>
        </p:txBody>
      </p:sp>
      <p:pic>
        <p:nvPicPr>
          <p:cNvPr id="4" name="Picture 2"/>
          <p:cNvPicPr>
            <a:picLocks noChangeAspect="1" noChangeArrowheads="1"/>
          </p:cNvPicPr>
          <p:nvPr/>
        </p:nvPicPr>
        <p:blipFill>
          <a:blip r:embed="rId2" cstate="print"/>
          <a:srcRect l="11551" t="18667" r="11450" b="16856"/>
          <a:stretch>
            <a:fillRect/>
          </a:stretch>
        </p:blipFill>
        <p:spPr bwMode="auto">
          <a:xfrm>
            <a:off x="8777456" y="1628800"/>
            <a:ext cx="2779256" cy="1800200"/>
          </a:xfrm>
          <a:prstGeom prst="rect">
            <a:avLst/>
          </a:prstGeom>
          <a:noFill/>
          <a:ln w="9525">
            <a:noFill/>
            <a:miter lim="800000"/>
            <a:headEnd/>
            <a:tailEnd/>
          </a:ln>
        </p:spPr>
      </p:pic>
      <p:pic>
        <p:nvPicPr>
          <p:cNvPr id="41986" name="Picture 2" descr="Pirfenex 200mg tablets Pirfenidone"/>
          <p:cNvPicPr>
            <a:picLocks noChangeAspect="1" noChangeArrowheads="1"/>
          </p:cNvPicPr>
          <p:nvPr/>
        </p:nvPicPr>
        <p:blipFill>
          <a:blip r:embed="rId3" cstate="print"/>
          <a:srcRect/>
          <a:stretch>
            <a:fillRect/>
          </a:stretch>
        </p:blipFill>
        <p:spPr bwMode="auto">
          <a:xfrm>
            <a:off x="8777456" y="4380460"/>
            <a:ext cx="2797329" cy="1672194"/>
          </a:xfrm>
          <a:prstGeom prst="rect">
            <a:avLst/>
          </a:prstGeom>
          <a:noFill/>
        </p:spPr>
      </p:pic>
      <p:graphicFrame>
        <p:nvGraphicFramePr>
          <p:cNvPr id="5" name="Table 4">
            <a:extLst>
              <a:ext uri="{FF2B5EF4-FFF2-40B4-BE49-F238E27FC236}">
                <a16:creationId xmlns:a16="http://schemas.microsoft.com/office/drawing/2014/main" id="{A0639876-E923-4D7E-962F-6041FAFB36F6}"/>
              </a:ext>
            </a:extLst>
          </p:cNvPr>
          <p:cNvGraphicFramePr>
            <a:graphicFrameLocks noGrp="1"/>
          </p:cNvGraphicFramePr>
          <p:nvPr>
            <p:extLst>
              <p:ext uri="{D42A27DB-BD31-4B8C-83A1-F6EECF244321}">
                <p14:modId xmlns:p14="http://schemas.microsoft.com/office/powerpoint/2010/main" val="3434614086"/>
              </p:ext>
            </p:extLst>
          </p:nvPr>
        </p:nvGraphicFramePr>
        <p:xfrm>
          <a:off x="350642" y="1659765"/>
          <a:ext cx="8096735" cy="4879147"/>
        </p:xfrm>
        <a:graphic>
          <a:graphicData uri="http://schemas.openxmlformats.org/drawingml/2006/table">
            <a:tbl>
              <a:tblPr firstRow="1" bandRow="1">
                <a:tableStyleId>{BC89EF96-8CEA-46FF-86C4-4CE0E7609802}</a:tableStyleId>
              </a:tblPr>
              <a:tblGrid>
                <a:gridCol w="2024183">
                  <a:extLst>
                    <a:ext uri="{9D8B030D-6E8A-4147-A177-3AD203B41FA5}">
                      <a16:colId xmlns:a16="http://schemas.microsoft.com/office/drawing/2014/main" val="2404872568"/>
                    </a:ext>
                  </a:extLst>
                </a:gridCol>
                <a:gridCol w="1387990">
                  <a:extLst>
                    <a:ext uri="{9D8B030D-6E8A-4147-A177-3AD203B41FA5}">
                      <a16:colId xmlns:a16="http://schemas.microsoft.com/office/drawing/2014/main" val="2713170630"/>
                    </a:ext>
                  </a:extLst>
                </a:gridCol>
                <a:gridCol w="1435330">
                  <a:extLst>
                    <a:ext uri="{9D8B030D-6E8A-4147-A177-3AD203B41FA5}">
                      <a16:colId xmlns:a16="http://schemas.microsoft.com/office/drawing/2014/main" val="3223567783"/>
                    </a:ext>
                  </a:extLst>
                </a:gridCol>
                <a:gridCol w="1287528">
                  <a:extLst>
                    <a:ext uri="{9D8B030D-6E8A-4147-A177-3AD203B41FA5}">
                      <a16:colId xmlns:a16="http://schemas.microsoft.com/office/drawing/2014/main" val="3451989416"/>
                    </a:ext>
                  </a:extLst>
                </a:gridCol>
                <a:gridCol w="1961704">
                  <a:extLst>
                    <a:ext uri="{9D8B030D-6E8A-4147-A177-3AD203B41FA5}">
                      <a16:colId xmlns:a16="http://schemas.microsoft.com/office/drawing/2014/main" val="372673980"/>
                    </a:ext>
                  </a:extLst>
                </a:gridCol>
              </a:tblGrid>
              <a:tr h="710104">
                <a:tc>
                  <a:txBody>
                    <a:bodyPr/>
                    <a:lstStyle/>
                    <a:p>
                      <a:r>
                        <a:rPr lang="en-IN" dirty="0"/>
                        <a:t>Country </a:t>
                      </a:r>
                    </a:p>
                  </a:txBody>
                  <a:tcPr/>
                </a:tc>
                <a:tc>
                  <a:txBody>
                    <a:bodyPr/>
                    <a:lstStyle/>
                    <a:p>
                      <a:r>
                        <a:rPr lang="en-IN" dirty="0"/>
                        <a:t>Approval Year </a:t>
                      </a:r>
                    </a:p>
                  </a:txBody>
                  <a:tcPr/>
                </a:tc>
                <a:tc>
                  <a:txBody>
                    <a:bodyPr/>
                    <a:lstStyle/>
                    <a:p>
                      <a:r>
                        <a:rPr lang="en-IN" dirty="0"/>
                        <a:t>Drug name </a:t>
                      </a:r>
                    </a:p>
                  </a:txBody>
                  <a:tcPr/>
                </a:tc>
                <a:tc>
                  <a:txBody>
                    <a:bodyPr/>
                    <a:lstStyle/>
                    <a:p>
                      <a:r>
                        <a:rPr lang="en-IN" dirty="0"/>
                        <a:t>Strengths approved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Approved Target</a:t>
                      </a:r>
                      <a:r>
                        <a:rPr lang="en-IN" baseline="0" dirty="0"/>
                        <a:t> </a:t>
                      </a:r>
                      <a:r>
                        <a:rPr lang="en-IN" dirty="0"/>
                        <a:t>Daily Dose</a:t>
                      </a:r>
                    </a:p>
                  </a:txBody>
                  <a:tcPr/>
                </a:tc>
                <a:extLst>
                  <a:ext uri="{0D108BD9-81ED-4DB2-BD59-A6C34878D82A}">
                    <a16:rowId xmlns:a16="http://schemas.microsoft.com/office/drawing/2014/main" val="328100104"/>
                  </a:ext>
                </a:extLst>
              </a:tr>
              <a:tr h="411409">
                <a:tc>
                  <a:txBody>
                    <a:bodyPr/>
                    <a:lstStyle/>
                    <a:p>
                      <a:r>
                        <a:rPr lang="en-IN" dirty="0"/>
                        <a:t>Japan</a:t>
                      </a:r>
                    </a:p>
                  </a:txBody>
                  <a:tcPr/>
                </a:tc>
                <a:tc>
                  <a:txBody>
                    <a:bodyPr/>
                    <a:lstStyle/>
                    <a:p>
                      <a:r>
                        <a:rPr lang="en-IN" dirty="0"/>
                        <a:t>2008</a:t>
                      </a:r>
                    </a:p>
                  </a:txBody>
                  <a:tcPr/>
                </a:tc>
                <a:tc>
                  <a:txBody>
                    <a:bodyPr/>
                    <a:lstStyle/>
                    <a:p>
                      <a:r>
                        <a:rPr lang="en-IN" dirty="0" err="1"/>
                        <a:t>Pirespa</a:t>
                      </a:r>
                      <a:r>
                        <a:rPr lang="en-IN" dirty="0"/>
                        <a:t> </a:t>
                      </a:r>
                    </a:p>
                  </a:txBody>
                  <a:tcPr/>
                </a:tc>
                <a:tc>
                  <a:txBody>
                    <a:bodyPr/>
                    <a:lstStyle/>
                    <a:p>
                      <a:r>
                        <a:rPr lang="en-IN" dirty="0"/>
                        <a:t>200mg </a:t>
                      </a:r>
                      <a:endParaRPr lang="en-IN" b="1" dirty="0"/>
                    </a:p>
                  </a:txBody>
                  <a:tcPr/>
                </a:tc>
                <a:tc>
                  <a:txBody>
                    <a:bodyPr/>
                    <a:lstStyle/>
                    <a:p>
                      <a:r>
                        <a:rPr lang="en-IN" b="0" dirty="0"/>
                        <a:t>1800 mg</a:t>
                      </a:r>
                    </a:p>
                  </a:txBody>
                  <a:tcPr/>
                </a:tc>
                <a:extLst>
                  <a:ext uri="{0D108BD9-81ED-4DB2-BD59-A6C34878D82A}">
                    <a16:rowId xmlns:a16="http://schemas.microsoft.com/office/drawing/2014/main" val="4002317009"/>
                  </a:ext>
                </a:extLst>
              </a:tr>
              <a:tr h="411409">
                <a:tc>
                  <a:txBody>
                    <a:bodyPr/>
                    <a:lstStyle/>
                    <a:p>
                      <a:r>
                        <a:rPr lang="en-IN" dirty="0"/>
                        <a:t>India </a:t>
                      </a:r>
                    </a:p>
                  </a:txBody>
                  <a:tcPr/>
                </a:tc>
                <a:tc>
                  <a:txBody>
                    <a:bodyPr/>
                    <a:lstStyle/>
                    <a:p>
                      <a:r>
                        <a:rPr lang="en-IN" dirty="0"/>
                        <a:t>2010</a:t>
                      </a:r>
                    </a:p>
                  </a:txBody>
                  <a:tcPr/>
                </a:tc>
                <a:tc>
                  <a:txBody>
                    <a:bodyPr/>
                    <a:lstStyle/>
                    <a:p>
                      <a:r>
                        <a:rPr lang="en-IN" dirty="0" err="1"/>
                        <a:t>Pirfenex</a:t>
                      </a:r>
                      <a:r>
                        <a:rPr lang="en-IN" dirty="0"/>
                        <a:t> </a:t>
                      </a:r>
                    </a:p>
                  </a:txBody>
                  <a:tcPr/>
                </a:tc>
                <a:tc>
                  <a:txBody>
                    <a:bodyPr/>
                    <a:lstStyle/>
                    <a:p>
                      <a:r>
                        <a:rPr lang="en-IN" dirty="0"/>
                        <a:t>200mg</a:t>
                      </a:r>
                    </a:p>
                    <a:p>
                      <a:r>
                        <a:rPr lang="en-IN" b="1" dirty="0"/>
                        <a:t>400mg</a:t>
                      </a:r>
                    </a:p>
                    <a:p>
                      <a:r>
                        <a:rPr lang="en-IN" b="1" dirty="0"/>
                        <a:t>600 mg</a:t>
                      </a:r>
                    </a:p>
                    <a:p>
                      <a:r>
                        <a:rPr lang="en-IN" b="1" dirty="0"/>
                        <a:t>801 mg</a:t>
                      </a:r>
                    </a:p>
                  </a:txBody>
                  <a:tcPr/>
                </a:tc>
                <a:tc>
                  <a:txBody>
                    <a:bodyPr/>
                    <a:lstStyle/>
                    <a:p>
                      <a:r>
                        <a:rPr lang="en-IN" b="0" dirty="0"/>
                        <a:t>1800 mg to 2400 mg</a:t>
                      </a:r>
                    </a:p>
                  </a:txBody>
                  <a:tcPr/>
                </a:tc>
                <a:extLst>
                  <a:ext uri="{0D108BD9-81ED-4DB2-BD59-A6C34878D82A}">
                    <a16:rowId xmlns:a16="http://schemas.microsoft.com/office/drawing/2014/main" val="2821912293"/>
                  </a:ext>
                </a:extLst>
              </a:tr>
              <a:tr h="1014434">
                <a:tc>
                  <a:txBody>
                    <a:bodyPr/>
                    <a:lstStyle/>
                    <a:p>
                      <a:r>
                        <a:rPr lang="en-IN" dirty="0"/>
                        <a:t>EU (Italy, Germany, France, UK)</a:t>
                      </a:r>
                    </a:p>
                  </a:txBody>
                  <a:tcPr/>
                </a:tc>
                <a:tc>
                  <a:txBody>
                    <a:bodyPr/>
                    <a:lstStyle/>
                    <a:p>
                      <a:r>
                        <a:rPr lang="en-IN" dirty="0"/>
                        <a:t>2011</a:t>
                      </a:r>
                    </a:p>
                  </a:txBody>
                  <a:tcPr/>
                </a:tc>
                <a:tc>
                  <a:txBody>
                    <a:bodyPr/>
                    <a:lstStyle/>
                    <a:p>
                      <a:r>
                        <a:rPr lang="en-IN" dirty="0"/>
                        <a:t>Esbriet </a:t>
                      </a:r>
                    </a:p>
                  </a:txBody>
                  <a:tcPr/>
                </a:tc>
                <a:tc>
                  <a:txBody>
                    <a:bodyPr/>
                    <a:lstStyle/>
                    <a:p>
                      <a:r>
                        <a:rPr lang="en-IN" dirty="0"/>
                        <a:t>267mg, 534mg, 801mg</a:t>
                      </a:r>
                    </a:p>
                  </a:txBody>
                  <a:tcPr/>
                </a:tc>
                <a:tc>
                  <a:txBody>
                    <a:bodyPr/>
                    <a:lstStyle/>
                    <a:p>
                      <a:r>
                        <a:rPr lang="en-IN" b="0" dirty="0"/>
                        <a:t>2400 mg </a:t>
                      </a:r>
                    </a:p>
                  </a:txBody>
                  <a:tcPr/>
                </a:tc>
                <a:extLst>
                  <a:ext uri="{0D108BD9-81ED-4DB2-BD59-A6C34878D82A}">
                    <a16:rowId xmlns:a16="http://schemas.microsoft.com/office/drawing/2014/main" val="1861356347"/>
                  </a:ext>
                </a:extLst>
              </a:tr>
              <a:tr h="710104">
                <a:tc>
                  <a:txBody>
                    <a:bodyPr/>
                    <a:lstStyle/>
                    <a:p>
                      <a:r>
                        <a:rPr lang="en-IN" dirty="0"/>
                        <a:t>USA</a:t>
                      </a:r>
                    </a:p>
                  </a:txBody>
                  <a:tcPr/>
                </a:tc>
                <a:tc>
                  <a:txBody>
                    <a:bodyPr/>
                    <a:lstStyle/>
                    <a:p>
                      <a:r>
                        <a:rPr lang="en-IN" dirty="0"/>
                        <a:t>2014</a:t>
                      </a:r>
                    </a:p>
                  </a:txBody>
                  <a:tcPr/>
                </a:tc>
                <a:tc>
                  <a:txBody>
                    <a:bodyPr/>
                    <a:lstStyle/>
                    <a:p>
                      <a:r>
                        <a:rPr lang="en-IN" dirty="0"/>
                        <a:t>Esbriet </a:t>
                      </a:r>
                    </a:p>
                  </a:txBody>
                  <a:tcPr/>
                </a:tc>
                <a:tc>
                  <a:txBody>
                    <a:bodyPr/>
                    <a:lstStyle/>
                    <a:p>
                      <a:r>
                        <a:rPr lang="en-IN" dirty="0"/>
                        <a:t>267mg, 534mg, 801mg</a:t>
                      </a:r>
                      <a:endParaRPr lang="en-IN" b="1" dirty="0"/>
                    </a:p>
                  </a:txBody>
                  <a:tcPr/>
                </a:tc>
                <a:tc>
                  <a:txBody>
                    <a:bodyPr/>
                    <a:lstStyle/>
                    <a:p>
                      <a:r>
                        <a:rPr lang="en-IN" b="0" dirty="0"/>
                        <a:t>2400 mg</a:t>
                      </a:r>
                    </a:p>
                  </a:txBody>
                  <a:tcPr/>
                </a:tc>
                <a:extLst>
                  <a:ext uri="{0D108BD9-81ED-4DB2-BD59-A6C34878D82A}">
                    <a16:rowId xmlns:a16="http://schemas.microsoft.com/office/drawing/2014/main" val="28430126"/>
                  </a:ext>
                </a:extLst>
              </a:tr>
              <a:tr h="411409">
                <a:tc>
                  <a:txBody>
                    <a:bodyPr/>
                    <a:lstStyle/>
                    <a:p>
                      <a:r>
                        <a:rPr lang="en-IN" dirty="0"/>
                        <a:t>Canada </a:t>
                      </a:r>
                    </a:p>
                  </a:txBody>
                  <a:tcPr/>
                </a:tc>
                <a:tc>
                  <a:txBody>
                    <a:bodyPr/>
                    <a:lstStyle/>
                    <a:p>
                      <a:r>
                        <a:rPr lang="en-IN" dirty="0"/>
                        <a:t>2017</a:t>
                      </a:r>
                    </a:p>
                  </a:txBody>
                  <a:tcPr/>
                </a:tc>
                <a:tc>
                  <a:txBody>
                    <a:bodyPr/>
                    <a:lstStyle/>
                    <a:p>
                      <a:r>
                        <a:rPr lang="en-IN" dirty="0" err="1"/>
                        <a:t>PrESBRIT</a:t>
                      </a:r>
                      <a:r>
                        <a:rPr lang="en-IN" dirty="0"/>
                        <a:t> </a:t>
                      </a:r>
                    </a:p>
                  </a:txBody>
                  <a:tcPr/>
                </a:tc>
                <a:tc>
                  <a:txBody>
                    <a:bodyPr/>
                    <a:lstStyle/>
                    <a:p>
                      <a:r>
                        <a:rPr lang="en-IN" dirty="0"/>
                        <a:t>267mg, 801mg</a:t>
                      </a:r>
                      <a:endParaRPr lang="en-IN" b="1" dirty="0"/>
                    </a:p>
                  </a:txBody>
                  <a:tcPr/>
                </a:tc>
                <a:tc>
                  <a:txBody>
                    <a:bodyPr/>
                    <a:lstStyle/>
                    <a:p>
                      <a:r>
                        <a:rPr lang="en-IN" b="0" dirty="0"/>
                        <a:t>2400 mg</a:t>
                      </a:r>
                    </a:p>
                  </a:txBody>
                  <a:tcPr/>
                </a:tc>
                <a:extLst>
                  <a:ext uri="{0D108BD9-81ED-4DB2-BD59-A6C34878D82A}">
                    <a16:rowId xmlns:a16="http://schemas.microsoft.com/office/drawing/2014/main" val="2580464848"/>
                  </a:ext>
                </a:extLst>
              </a:tr>
            </a:tbl>
          </a:graphicData>
        </a:graphic>
      </p:graphicFrame>
      <p:sp>
        <p:nvSpPr>
          <p:cNvPr id="6" name="Slide Number Placeholder 5">
            <a:extLst>
              <a:ext uri="{FF2B5EF4-FFF2-40B4-BE49-F238E27FC236}">
                <a16:creationId xmlns:a16="http://schemas.microsoft.com/office/drawing/2014/main" id="{D76C9733-822A-4CE2-B81F-C01BF35F2F59}"/>
              </a:ext>
            </a:extLst>
          </p:cNvPr>
          <p:cNvSpPr>
            <a:spLocks noGrp="1"/>
          </p:cNvSpPr>
          <p:nvPr>
            <p:ph type="sldNum" sz="quarter" idx="12"/>
          </p:nvPr>
        </p:nvSpPr>
        <p:spPr/>
        <p:txBody>
          <a:bodyPr/>
          <a:lstStyle/>
          <a:p>
            <a:fld id="{55C49147-7926-4AED-A0D6-82DB87A51F1D}" type="slidenum">
              <a:rPr lang="en-IN" smtClean="0"/>
              <a:t>25</a:t>
            </a:fld>
            <a:endParaRPr lang="en-IN"/>
          </a:p>
        </p:txBody>
      </p:sp>
      <p:sp>
        <p:nvSpPr>
          <p:cNvPr id="3" name="TextBox 2">
            <a:extLst>
              <a:ext uri="{FF2B5EF4-FFF2-40B4-BE49-F238E27FC236}">
                <a16:creationId xmlns:a16="http://schemas.microsoft.com/office/drawing/2014/main" id="{524DEC01-4C06-D447-B27C-8284D9A2678A}"/>
              </a:ext>
            </a:extLst>
          </p:cNvPr>
          <p:cNvSpPr txBox="1"/>
          <p:nvPr/>
        </p:nvSpPr>
        <p:spPr>
          <a:xfrm>
            <a:off x="9186847" y="3535398"/>
            <a:ext cx="2152641" cy="400110"/>
          </a:xfrm>
          <a:prstGeom prst="rect">
            <a:avLst/>
          </a:prstGeom>
          <a:noFill/>
        </p:spPr>
        <p:txBody>
          <a:bodyPr wrap="none" rtlCol="0">
            <a:spAutoFit/>
          </a:bodyPr>
          <a:lstStyle/>
          <a:p>
            <a:r>
              <a:rPr lang="en-US" sz="2000" dirty="0">
                <a:solidFill>
                  <a:srgbClr val="C00000"/>
                </a:solidFill>
              </a:rPr>
              <a:t>No Longer an issue</a:t>
            </a:r>
          </a:p>
        </p:txBody>
      </p:sp>
    </p:spTree>
    <p:extLst>
      <p:ext uri="{BB962C8B-B14F-4D97-AF65-F5344CB8AC3E}">
        <p14:creationId xmlns:p14="http://schemas.microsoft.com/office/powerpoint/2010/main" val="1053648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583-1EE3-E240-8DD6-BD9DBBFE7676}"/>
              </a:ext>
            </a:extLst>
          </p:cNvPr>
          <p:cNvSpPr>
            <a:spLocks noGrp="1"/>
          </p:cNvSpPr>
          <p:nvPr>
            <p:ph type="title"/>
          </p:nvPr>
        </p:nvSpPr>
        <p:spPr/>
        <p:txBody>
          <a:bodyPr/>
          <a:lstStyle/>
          <a:p>
            <a:pPr algn="ctr"/>
            <a:r>
              <a:rPr lang="en-US" dirty="0">
                <a:solidFill>
                  <a:srgbClr val="C00000"/>
                </a:solidFill>
                <a:latin typeface="+mn-lt"/>
              </a:rPr>
              <a:t>Costs : Better with Pirfenidone Worldwide</a:t>
            </a:r>
          </a:p>
        </p:txBody>
      </p:sp>
      <p:pic>
        <p:nvPicPr>
          <p:cNvPr id="10" name="Content Placeholder 9">
            <a:extLst>
              <a:ext uri="{FF2B5EF4-FFF2-40B4-BE49-F238E27FC236}">
                <a16:creationId xmlns:a16="http://schemas.microsoft.com/office/drawing/2014/main" id="{E6ECBC63-95E4-7C45-A549-FC7C184DE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236" y="2751292"/>
            <a:ext cx="10515600" cy="1136511"/>
          </a:xfrm>
        </p:spPr>
      </p:pic>
      <p:pic>
        <p:nvPicPr>
          <p:cNvPr id="8" name="Picture 7">
            <a:extLst>
              <a:ext uri="{FF2B5EF4-FFF2-40B4-BE49-F238E27FC236}">
                <a16:creationId xmlns:a16="http://schemas.microsoft.com/office/drawing/2014/main" id="{0842C58E-6A44-424D-AABF-C5C1EE2B9418}"/>
              </a:ext>
            </a:extLst>
          </p:cNvPr>
          <p:cNvPicPr>
            <a:picLocks noChangeAspect="1"/>
          </p:cNvPicPr>
          <p:nvPr/>
        </p:nvPicPr>
        <p:blipFill>
          <a:blip r:embed="rId3"/>
          <a:stretch>
            <a:fillRect/>
          </a:stretch>
        </p:blipFill>
        <p:spPr>
          <a:xfrm>
            <a:off x="4679950" y="1448971"/>
            <a:ext cx="2171169" cy="1226759"/>
          </a:xfrm>
          <a:prstGeom prst="rect">
            <a:avLst/>
          </a:prstGeom>
        </p:spPr>
      </p:pic>
      <p:sp>
        <p:nvSpPr>
          <p:cNvPr id="11" name="Rectangle 10">
            <a:extLst>
              <a:ext uri="{FF2B5EF4-FFF2-40B4-BE49-F238E27FC236}">
                <a16:creationId xmlns:a16="http://schemas.microsoft.com/office/drawing/2014/main" id="{7A45FB86-01C2-E44B-AF87-A0671E845A4F}"/>
              </a:ext>
            </a:extLst>
          </p:cNvPr>
          <p:cNvSpPr/>
          <p:nvPr/>
        </p:nvSpPr>
        <p:spPr>
          <a:xfrm>
            <a:off x="838200" y="4490819"/>
            <a:ext cx="10515600" cy="830997"/>
          </a:xfrm>
          <a:prstGeom prst="rect">
            <a:avLst/>
          </a:prstGeom>
        </p:spPr>
        <p:txBody>
          <a:bodyPr wrap="square">
            <a:spAutoFit/>
          </a:bodyPr>
          <a:lstStyle/>
          <a:p>
            <a:r>
              <a:rPr lang="en-IN" sz="2400" dirty="0">
                <a:solidFill>
                  <a:srgbClr val="C00000"/>
                </a:solidFill>
                <a:latin typeface="AdvOTb65e897d.B"/>
              </a:rPr>
              <a:t>CLINICAL IMPLICATIONS: </a:t>
            </a:r>
            <a:r>
              <a:rPr lang="en-IN" sz="2400" dirty="0">
                <a:latin typeface="AdvOT1ef757c0"/>
              </a:rPr>
              <a:t>Patients receiving Pirfenidone vs Nintedanib may have overall lower all-cause inpatient costs and fewer respiratory-related hospital days. </a:t>
            </a:r>
            <a:endParaRPr lang="en-IN" sz="2400" dirty="0"/>
          </a:p>
        </p:txBody>
      </p:sp>
    </p:spTree>
    <p:extLst>
      <p:ext uri="{BB962C8B-B14F-4D97-AF65-F5344CB8AC3E}">
        <p14:creationId xmlns:p14="http://schemas.microsoft.com/office/powerpoint/2010/main" val="420094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D981-4406-E44C-8BCA-03A86511E007}"/>
              </a:ext>
            </a:extLst>
          </p:cNvPr>
          <p:cNvSpPr>
            <a:spLocks noGrp="1"/>
          </p:cNvSpPr>
          <p:nvPr>
            <p:ph type="title"/>
          </p:nvPr>
        </p:nvSpPr>
        <p:spPr/>
        <p:txBody>
          <a:bodyPr/>
          <a:lstStyle/>
          <a:p>
            <a:pPr algn="ctr"/>
            <a:r>
              <a:rPr lang="en-US" dirty="0">
                <a:solidFill>
                  <a:srgbClr val="C00000"/>
                </a:solidFill>
                <a:latin typeface="+mn-lt"/>
              </a:rPr>
              <a:t>Q 3 Which antifibrotic would be </a:t>
            </a:r>
            <a:r>
              <a:rPr lang="en-US" i="1" u="sng" dirty="0">
                <a:solidFill>
                  <a:srgbClr val="C00000"/>
                </a:solidFill>
                <a:latin typeface="+mn-lt"/>
              </a:rPr>
              <a:t>Safe &amp; Better </a:t>
            </a:r>
            <a:r>
              <a:rPr lang="en-US" dirty="0">
                <a:solidFill>
                  <a:srgbClr val="C00000"/>
                </a:solidFill>
                <a:latin typeface="+mn-lt"/>
              </a:rPr>
              <a:t> during COVID times ? </a:t>
            </a:r>
          </a:p>
        </p:txBody>
      </p:sp>
      <p:sp>
        <p:nvSpPr>
          <p:cNvPr id="3" name="Content Placeholder 2">
            <a:extLst>
              <a:ext uri="{FF2B5EF4-FFF2-40B4-BE49-F238E27FC236}">
                <a16:creationId xmlns:a16="http://schemas.microsoft.com/office/drawing/2014/main" id="{07A3A88E-A37E-FA4D-B40A-5B8299D831C3}"/>
              </a:ext>
            </a:extLst>
          </p:cNvPr>
          <p:cNvSpPr>
            <a:spLocks noGrp="1"/>
          </p:cNvSpPr>
          <p:nvPr>
            <p:ph idx="1"/>
          </p:nvPr>
        </p:nvSpPr>
        <p:spPr>
          <a:xfrm>
            <a:off x="2484119" y="2676378"/>
            <a:ext cx="7799363" cy="1758461"/>
          </a:xfrm>
        </p:spPr>
        <p:txBody>
          <a:bodyPr>
            <a:normAutofit lnSpcReduction="10000"/>
          </a:bodyPr>
          <a:lstStyle/>
          <a:p>
            <a:pPr marL="514350" indent="-514350">
              <a:buFont typeface="+mj-lt"/>
              <a:buAutoNum type="alphaUcPeriod"/>
            </a:pPr>
            <a:r>
              <a:rPr lang="en-US" sz="3600" dirty="0"/>
              <a:t>Pirfenidone</a:t>
            </a:r>
          </a:p>
          <a:p>
            <a:pPr marL="514350" indent="-514350">
              <a:buFont typeface="+mj-lt"/>
              <a:buAutoNum type="alphaUcPeriod"/>
            </a:pPr>
            <a:r>
              <a:rPr lang="en-US" sz="3600" dirty="0"/>
              <a:t>Nintedanib</a:t>
            </a:r>
          </a:p>
          <a:p>
            <a:pPr marL="514350" indent="-514350">
              <a:buFont typeface="+mj-lt"/>
              <a:buAutoNum type="alphaUcPeriod"/>
            </a:pPr>
            <a:r>
              <a:rPr lang="en-US" sz="3600" dirty="0"/>
              <a:t>None</a:t>
            </a:r>
          </a:p>
        </p:txBody>
      </p:sp>
    </p:spTree>
    <p:extLst>
      <p:ext uri="{BB962C8B-B14F-4D97-AF65-F5344CB8AC3E}">
        <p14:creationId xmlns:p14="http://schemas.microsoft.com/office/powerpoint/2010/main" val="914906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7013-DB68-B64E-BF11-5BD733101C2B}"/>
              </a:ext>
            </a:extLst>
          </p:cNvPr>
          <p:cNvSpPr>
            <a:spLocks noGrp="1"/>
          </p:cNvSpPr>
          <p:nvPr>
            <p:ph type="title"/>
          </p:nvPr>
        </p:nvSpPr>
        <p:spPr/>
        <p:txBody>
          <a:bodyPr/>
          <a:lstStyle/>
          <a:p>
            <a:r>
              <a:rPr lang="en-US" dirty="0">
                <a:solidFill>
                  <a:srgbClr val="C00000"/>
                </a:solidFill>
                <a:latin typeface="+mn-lt"/>
              </a:rPr>
              <a:t>To Summarize …</a:t>
            </a:r>
          </a:p>
        </p:txBody>
      </p:sp>
      <p:sp>
        <p:nvSpPr>
          <p:cNvPr id="3" name="Content Placeholder 2">
            <a:extLst>
              <a:ext uri="{FF2B5EF4-FFF2-40B4-BE49-F238E27FC236}">
                <a16:creationId xmlns:a16="http://schemas.microsoft.com/office/drawing/2014/main" id="{8DF05405-17C7-D043-91C0-4CB599E5735D}"/>
              </a:ext>
            </a:extLst>
          </p:cNvPr>
          <p:cNvSpPr>
            <a:spLocks noGrp="1"/>
          </p:cNvSpPr>
          <p:nvPr>
            <p:ph idx="1"/>
          </p:nvPr>
        </p:nvSpPr>
        <p:spPr>
          <a:xfrm>
            <a:off x="1414974" y="2799471"/>
            <a:ext cx="5618871" cy="2152358"/>
          </a:xfrm>
          <a:solidFill>
            <a:srgbClr val="0070C0"/>
          </a:solidFill>
        </p:spPr>
        <p:txBody>
          <a:bodyPr/>
          <a:lstStyle/>
          <a:p>
            <a:r>
              <a:rPr lang="en-IN" dirty="0">
                <a:solidFill>
                  <a:schemeClr val="bg1"/>
                </a:solidFill>
                <a:latin typeface="Roboto"/>
              </a:rPr>
              <a:t>Pirfenidone bettered Nintedanib in mortality risk and respiratory-related hospitalizations among treated patients with </a:t>
            </a:r>
            <a:r>
              <a:rPr lang="en-IN" dirty="0">
                <a:solidFill>
                  <a:schemeClr val="bg1"/>
                </a:solidFill>
                <a:latin typeface="Roboto"/>
                <a:hlinkClick r:id="rId2">
                  <a:extLst>
                    <a:ext uri="{A12FA001-AC4F-418D-AE19-62706E023703}">
                      <ahyp:hlinkClr xmlns:ahyp="http://schemas.microsoft.com/office/drawing/2018/hyperlinkcolor" val="tx"/>
                    </a:ext>
                  </a:extLst>
                </a:hlinkClick>
              </a:rPr>
              <a:t>IPF</a:t>
            </a:r>
            <a:r>
              <a:rPr lang="en-IN" dirty="0">
                <a:solidFill>
                  <a:schemeClr val="bg1"/>
                </a:solidFill>
                <a:latin typeface="Roboto"/>
              </a:rPr>
              <a:t> over a 12-month assessment.</a:t>
            </a:r>
            <a:endParaRPr lang="en-US" dirty="0">
              <a:solidFill>
                <a:schemeClr val="bg1"/>
              </a:solidFill>
            </a:endParaRPr>
          </a:p>
          <a:p>
            <a:endParaRPr lang="en-US" dirty="0">
              <a:solidFill>
                <a:schemeClr val="bg1"/>
              </a:solidFill>
            </a:endParaRPr>
          </a:p>
        </p:txBody>
      </p:sp>
      <p:pic>
        <p:nvPicPr>
          <p:cNvPr id="5" name="Picture 4" descr="A person wearing a suit and tie&#10;&#10;Description automatically generated">
            <a:extLst>
              <a:ext uri="{FF2B5EF4-FFF2-40B4-BE49-F238E27FC236}">
                <a16:creationId xmlns:a16="http://schemas.microsoft.com/office/drawing/2014/main" id="{3F873ACB-D6ED-334C-9EF5-C495302E7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518" y="2011679"/>
            <a:ext cx="3079508" cy="3284808"/>
          </a:xfrm>
          <a:prstGeom prst="rect">
            <a:avLst/>
          </a:prstGeom>
        </p:spPr>
      </p:pic>
      <p:sp>
        <p:nvSpPr>
          <p:cNvPr id="6" name="TextBox 5">
            <a:extLst>
              <a:ext uri="{FF2B5EF4-FFF2-40B4-BE49-F238E27FC236}">
                <a16:creationId xmlns:a16="http://schemas.microsoft.com/office/drawing/2014/main" id="{B6D818EB-1879-E248-9A14-7722341BC20C}"/>
              </a:ext>
            </a:extLst>
          </p:cNvPr>
          <p:cNvSpPr txBox="1"/>
          <p:nvPr/>
        </p:nvSpPr>
        <p:spPr>
          <a:xfrm>
            <a:off x="7831598" y="5635959"/>
            <a:ext cx="3168753" cy="461665"/>
          </a:xfrm>
          <a:prstGeom prst="rect">
            <a:avLst/>
          </a:prstGeom>
          <a:noFill/>
        </p:spPr>
        <p:txBody>
          <a:bodyPr wrap="none" rtlCol="0">
            <a:spAutoFit/>
          </a:bodyPr>
          <a:lstStyle/>
          <a:p>
            <a:r>
              <a:rPr lang="en-US" sz="2400" dirty="0">
                <a:solidFill>
                  <a:srgbClr val="C00000"/>
                </a:solidFill>
              </a:rPr>
              <a:t>Vincent Cottin ATS 2020</a:t>
            </a:r>
          </a:p>
        </p:txBody>
      </p:sp>
    </p:spTree>
    <p:extLst>
      <p:ext uri="{BB962C8B-B14F-4D97-AF65-F5344CB8AC3E}">
        <p14:creationId xmlns:p14="http://schemas.microsoft.com/office/powerpoint/2010/main" val="946345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690F-5DC9-6B42-A47A-265727F61BD9}"/>
              </a:ext>
            </a:extLst>
          </p:cNvPr>
          <p:cNvSpPr>
            <a:spLocks noGrp="1"/>
          </p:cNvSpPr>
          <p:nvPr>
            <p:ph type="title"/>
          </p:nvPr>
        </p:nvSpPr>
        <p:spPr/>
        <p:txBody>
          <a:bodyPr/>
          <a:lstStyle/>
          <a:p>
            <a:pPr algn="ctr"/>
            <a:r>
              <a:rPr lang="en-US" dirty="0">
                <a:solidFill>
                  <a:srgbClr val="C00000"/>
                </a:solidFill>
                <a:latin typeface="+mn-lt"/>
              </a:rPr>
              <a:t>Issues with Non-Pharmacological Treatment in IPF</a:t>
            </a:r>
          </a:p>
        </p:txBody>
      </p:sp>
      <p:sp>
        <p:nvSpPr>
          <p:cNvPr id="6" name="Rectangle 5">
            <a:extLst>
              <a:ext uri="{FF2B5EF4-FFF2-40B4-BE49-F238E27FC236}">
                <a16:creationId xmlns:a16="http://schemas.microsoft.com/office/drawing/2014/main" id="{5F9CC4AB-1BE2-8E4A-9394-452E40870F3B}"/>
              </a:ext>
            </a:extLst>
          </p:cNvPr>
          <p:cNvSpPr/>
          <p:nvPr/>
        </p:nvSpPr>
        <p:spPr>
          <a:xfrm>
            <a:off x="661182" y="2705179"/>
            <a:ext cx="4965895" cy="2308324"/>
          </a:xfrm>
          <a:prstGeom prst="rect">
            <a:avLst/>
          </a:prstGeom>
          <a:solidFill>
            <a:srgbClr val="0070C0"/>
          </a:solidFill>
        </p:spPr>
        <p:txBody>
          <a:bodyPr wrap="square">
            <a:spAutoFit/>
          </a:bodyPr>
          <a:lstStyle/>
          <a:p>
            <a:pPr algn="just"/>
            <a:r>
              <a:rPr lang="en-IN" sz="2400" dirty="0">
                <a:solidFill>
                  <a:schemeClr val="bg1"/>
                </a:solidFill>
              </a:rPr>
              <a:t>The current exercise training data in IPF provide </a:t>
            </a:r>
            <a:r>
              <a:rPr lang="en-IN" sz="2400" dirty="0">
                <a:solidFill>
                  <a:srgbClr val="FFFF00"/>
                </a:solidFill>
              </a:rPr>
              <a:t>‘</a:t>
            </a:r>
            <a:r>
              <a:rPr lang="en-IN" sz="2400" i="1" dirty="0">
                <a:solidFill>
                  <a:srgbClr val="FFFF00"/>
                </a:solidFill>
              </a:rPr>
              <a:t>sufficient evidence of clinical benefit’ </a:t>
            </a:r>
            <a:r>
              <a:rPr lang="en-IN" sz="2400" dirty="0">
                <a:solidFill>
                  <a:schemeClr val="bg1"/>
                </a:solidFill>
              </a:rPr>
              <a:t>for consideration to be given to recommending exercise-based pulmonary rehabilitation as standard of care for IPF </a:t>
            </a:r>
            <a:endParaRPr lang="en-IN" sz="2400" dirty="0">
              <a:solidFill>
                <a:schemeClr val="bg1"/>
              </a:solidFill>
              <a:effectLst/>
            </a:endParaRPr>
          </a:p>
        </p:txBody>
      </p:sp>
      <p:pic>
        <p:nvPicPr>
          <p:cNvPr id="7" name="Picture 6">
            <a:extLst>
              <a:ext uri="{FF2B5EF4-FFF2-40B4-BE49-F238E27FC236}">
                <a16:creationId xmlns:a16="http://schemas.microsoft.com/office/drawing/2014/main" id="{741843FE-9A1A-DC4A-A671-42D276E34E99}"/>
              </a:ext>
            </a:extLst>
          </p:cNvPr>
          <p:cNvPicPr>
            <a:picLocks noChangeAspect="1"/>
          </p:cNvPicPr>
          <p:nvPr/>
        </p:nvPicPr>
        <p:blipFill>
          <a:blip r:embed="rId2"/>
          <a:stretch>
            <a:fillRect/>
          </a:stretch>
        </p:blipFill>
        <p:spPr>
          <a:xfrm>
            <a:off x="6228118" y="1889253"/>
            <a:ext cx="5675767" cy="4119269"/>
          </a:xfrm>
          <a:prstGeom prst="rect">
            <a:avLst/>
          </a:prstGeom>
        </p:spPr>
      </p:pic>
      <p:sp>
        <p:nvSpPr>
          <p:cNvPr id="11" name="Rectangle 10">
            <a:extLst>
              <a:ext uri="{FF2B5EF4-FFF2-40B4-BE49-F238E27FC236}">
                <a16:creationId xmlns:a16="http://schemas.microsoft.com/office/drawing/2014/main" id="{90F89BF3-2774-E64E-A215-BAE84154D850}"/>
              </a:ext>
            </a:extLst>
          </p:cNvPr>
          <p:cNvSpPr/>
          <p:nvPr/>
        </p:nvSpPr>
        <p:spPr>
          <a:xfrm>
            <a:off x="1756324" y="6123543"/>
            <a:ext cx="3108543" cy="369332"/>
          </a:xfrm>
          <a:prstGeom prst="rect">
            <a:avLst/>
          </a:prstGeom>
        </p:spPr>
        <p:txBody>
          <a:bodyPr wrap="none">
            <a:spAutoFit/>
          </a:bodyPr>
          <a:lstStyle/>
          <a:p>
            <a:r>
              <a:rPr lang="en-IN" i="1" dirty="0">
                <a:latin typeface="Helvetica" pitchFamily="2" charset="0"/>
              </a:rPr>
              <a:t>Breathe </a:t>
            </a:r>
            <a:r>
              <a:rPr lang="en-IN" dirty="0">
                <a:latin typeface="Helvetica" pitchFamily="2" charset="0"/>
              </a:rPr>
              <a:t>2016; 12: 130–138. </a:t>
            </a:r>
            <a:endParaRPr lang="en-IN" dirty="0">
              <a:effectLst/>
              <a:latin typeface="Helvetica" pitchFamily="2" charset="0"/>
            </a:endParaRPr>
          </a:p>
        </p:txBody>
      </p:sp>
    </p:spTree>
    <p:extLst>
      <p:ext uri="{BB962C8B-B14F-4D97-AF65-F5344CB8AC3E}">
        <p14:creationId xmlns:p14="http://schemas.microsoft.com/office/powerpoint/2010/main" val="163529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243B7-B058-B042-B3DE-C0B6A7BF0923}"/>
              </a:ext>
            </a:extLst>
          </p:cNvPr>
          <p:cNvSpPr>
            <a:spLocks noGrp="1"/>
          </p:cNvSpPr>
          <p:nvPr>
            <p:ph type="title"/>
          </p:nvPr>
        </p:nvSpPr>
        <p:spPr>
          <a:xfrm>
            <a:off x="6013987" y="1824552"/>
            <a:ext cx="5319433" cy="2076333"/>
          </a:xfrm>
        </p:spPr>
        <p:txBody>
          <a:bodyPr vert="horz" lIns="91440" tIns="45720" rIns="91440" bIns="45720" rtlCol="0" anchor="t">
            <a:normAutofit/>
          </a:bodyPr>
          <a:lstStyle/>
          <a:p>
            <a:r>
              <a:rPr lang="en-US" dirty="0"/>
              <a:t>Issues in Medical Management of IPF During COVID Times :</a:t>
            </a:r>
          </a:p>
        </p:txBody>
      </p:sp>
      <p:sp>
        <p:nvSpPr>
          <p:cNvPr id="3" name="Content Placeholder 2">
            <a:extLst>
              <a:ext uri="{FF2B5EF4-FFF2-40B4-BE49-F238E27FC236}">
                <a16:creationId xmlns:a16="http://schemas.microsoft.com/office/drawing/2014/main" id="{F4B3FAFB-1C57-AB4C-8348-FE0A1648C991}"/>
              </a:ext>
            </a:extLst>
          </p:cNvPr>
          <p:cNvSpPr>
            <a:spLocks noGrp="1"/>
          </p:cNvSpPr>
          <p:nvPr>
            <p:ph idx="1"/>
          </p:nvPr>
        </p:nvSpPr>
        <p:spPr>
          <a:xfrm>
            <a:off x="5389869" y="4651620"/>
            <a:ext cx="6567670" cy="972180"/>
          </a:xfrm>
          <a:solidFill>
            <a:schemeClr val="tx1"/>
          </a:solidFill>
        </p:spPr>
        <p:txBody>
          <a:bodyPr vert="horz" lIns="91440" tIns="45720" rIns="91440" bIns="45720" rtlCol="0" anchor="b">
            <a:normAutofit/>
          </a:bodyPr>
          <a:lstStyle/>
          <a:p>
            <a:pPr marL="0" indent="0" algn="ctr">
              <a:buNone/>
            </a:pPr>
            <a:r>
              <a:rPr lang="en-US" dirty="0">
                <a:solidFill>
                  <a:srgbClr val="C00000"/>
                </a:solidFill>
              </a:rPr>
              <a:t>Pharmacotherapy &amp; Non-Pharmacological Therapies</a:t>
            </a:r>
          </a:p>
        </p:txBody>
      </p:sp>
      <p:sp>
        <p:nvSpPr>
          <p:cNvPr id="19" name="Freeform: Shape 18">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3B46AC-01C0-F841-B274-40DF037D3D9A}"/>
              </a:ext>
            </a:extLst>
          </p:cNvPr>
          <p:cNvPicPr>
            <a:picLocks noChangeAspect="1"/>
          </p:cNvPicPr>
          <p:nvPr/>
        </p:nvPicPr>
        <p:blipFill rotWithShape="1">
          <a:blip r:embed="rId2"/>
          <a:srcRect l="505" r="1" b="1"/>
          <a:stretch/>
        </p:blipFill>
        <p:spPr>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3310266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4B7B-47F5-134A-B92C-1DFBDE5D916A}"/>
              </a:ext>
            </a:extLst>
          </p:cNvPr>
          <p:cNvSpPr>
            <a:spLocks noGrp="1"/>
          </p:cNvSpPr>
          <p:nvPr>
            <p:ph type="title"/>
          </p:nvPr>
        </p:nvSpPr>
        <p:spPr/>
        <p:txBody>
          <a:bodyPr/>
          <a:lstStyle/>
          <a:p>
            <a:pPr algn="ctr"/>
            <a:r>
              <a:rPr lang="en-US" dirty="0">
                <a:solidFill>
                  <a:srgbClr val="C00000"/>
                </a:solidFill>
                <a:latin typeface="+mn-lt"/>
              </a:rPr>
              <a:t>Home Based PR Programs</a:t>
            </a:r>
          </a:p>
        </p:txBody>
      </p:sp>
      <p:pic>
        <p:nvPicPr>
          <p:cNvPr id="5" name="Content Placeholder 4" descr="A screenshot of a cell phone&#10;&#10;Description automatically generated">
            <a:extLst>
              <a:ext uri="{FF2B5EF4-FFF2-40B4-BE49-F238E27FC236}">
                <a16:creationId xmlns:a16="http://schemas.microsoft.com/office/drawing/2014/main" id="{129318BE-B238-C245-90C2-542E6E671A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20" y="2247485"/>
            <a:ext cx="6057900" cy="2882900"/>
          </a:xfrm>
        </p:spPr>
      </p:pic>
      <p:pic>
        <p:nvPicPr>
          <p:cNvPr id="7" name="Picture 6" descr="A screenshot of a cell phone&#10;&#10;Description automatically generated">
            <a:extLst>
              <a:ext uri="{FF2B5EF4-FFF2-40B4-BE49-F238E27FC236}">
                <a16:creationId xmlns:a16="http://schemas.microsoft.com/office/drawing/2014/main" id="{6E7C0DE4-21D3-2044-A9EC-41D5BF142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177" y="1876595"/>
            <a:ext cx="5702347" cy="4616279"/>
          </a:xfrm>
          <a:prstGeom prst="rect">
            <a:avLst/>
          </a:prstGeom>
        </p:spPr>
      </p:pic>
    </p:spTree>
    <p:extLst>
      <p:ext uri="{BB962C8B-B14F-4D97-AF65-F5344CB8AC3E}">
        <p14:creationId xmlns:p14="http://schemas.microsoft.com/office/powerpoint/2010/main" val="1589612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690F-5DC9-6B42-A47A-265727F61BD9}"/>
              </a:ext>
            </a:extLst>
          </p:cNvPr>
          <p:cNvSpPr>
            <a:spLocks noGrp="1"/>
          </p:cNvSpPr>
          <p:nvPr>
            <p:ph type="title"/>
          </p:nvPr>
        </p:nvSpPr>
        <p:spPr/>
        <p:txBody>
          <a:bodyPr/>
          <a:lstStyle/>
          <a:p>
            <a:pPr algn="ctr"/>
            <a:r>
              <a:rPr lang="en-US">
                <a:solidFill>
                  <a:srgbClr val="C00000"/>
                </a:solidFill>
                <a:latin typeface="+mn-lt"/>
              </a:rPr>
              <a:t>Issues with Non-Pharmacological Treatment in IPF</a:t>
            </a:r>
            <a:endParaRPr lang="en-US" dirty="0">
              <a:solidFill>
                <a:srgbClr val="C00000"/>
              </a:solidFill>
              <a:latin typeface="+mn-lt"/>
            </a:endParaRPr>
          </a:p>
        </p:txBody>
      </p:sp>
      <p:pic>
        <p:nvPicPr>
          <p:cNvPr id="5" name="Content Placeholder 4" descr="A screenshot of a cell phone&#10;&#10;Description automatically generated">
            <a:extLst>
              <a:ext uri="{FF2B5EF4-FFF2-40B4-BE49-F238E27FC236}">
                <a16:creationId xmlns:a16="http://schemas.microsoft.com/office/drawing/2014/main" id="{35573D67-442F-BA45-B034-998A4BF423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10515600" cy="3404732"/>
          </a:xfrm>
        </p:spPr>
      </p:pic>
      <p:sp>
        <p:nvSpPr>
          <p:cNvPr id="4" name="Rectangle 3">
            <a:extLst>
              <a:ext uri="{FF2B5EF4-FFF2-40B4-BE49-F238E27FC236}">
                <a16:creationId xmlns:a16="http://schemas.microsoft.com/office/drawing/2014/main" id="{D4858F6B-E197-354B-B5DE-484AAF2DE4DB}"/>
              </a:ext>
            </a:extLst>
          </p:cNvPr>
          <p:cNvSpPr/>
          <p:nvPr/>
        </p:nvSpPr>
        <p:spPr>
          <a:xfrm>
            <a:off x="3379092" y="5495166"/>
            <a:ext cx="6363793" cy="584775"/>
          </a:xfrm>
          <a:prstGeom prst="rect">
            <a:avLst/>
          </a:prstGeom>
        </p:spPr>
        <p:txBody>
          <a:bodyPr wrap="none">
            <a:spAutoFit/>
          </a:bodyPr>
          <a:lstStyle/>
          <a:p>
            <a:r>
              <a:rPr lang="en-US" sz="3200" dirty="0">
                <a:solidFill>
                  <a:srgbClr val="C00000"/>
                </a:solidFill>
              </a:rPr>
              <a:t>Home Exercises &amp; Tele-Rehabilitation</a:t>
            </a:r>
            <a:endParaRPr lang="en-US" sz="3200" dirty="0"/>
          </a:p>
        </p:txBody>
      </p:sp>
    </p:spTree>
    <p:extLst>
      <p:ext uri="{BB962C8B-B14F-4D97-AF65-F5344CB8AC3E}">
        <p14:creationId xmlns:p14="http://schemas.microsoft.com/office/powerpoint/2010/main" val="2364760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6896-64A4-8147-BB4E-000E273C5BC4}"/>
              </a:ext>
            </a:extLst>
          </p:cNvPr>
          <p:cNvSpPr>
            <a:spLocks noGrp="1"/>
          </p:cNvSpPr>
          <p:nvPr>
            <p:ph type="title"/>
          </p:nvPr>
        </p:nvSpPr>
        <p:spPr/>
        <p:txBody>
          <a:bodyPr/>
          <a:lstStyle/>
          <a:p>
            <a:pPr algn="ctr"/>
            <a:r>
              <a:rPr lang="en-US" dirty="0">
                <a:solidFill>
                  <a:srgbClr val="C00000"/>
                </a:solidFill>
                <a:latin typeface="+mn-lt"/>
              </a:rPr>
              <a:t>Tele Rehabilitation Services : </a:t>
            </a:r>
            <a:br>
              <a:rPr lang="en-US" dirty="0">
                <a:solidFill>
                  <a:srgbClr val="C00000"/>
                </a:solidFill>
                <a:latin typeface="+mn-lt"/>
              </a:rPr>
            </a:br>
            <a:r>
              <a:rPr lang="en-US" sz="3200" dirty="0">
                <a:solidFill>
                  <a:srgbClr val="C00000"/>
                </a:solidFill>
                <a:latin typeface="+mn-lt"/>
              </a:rPr>
              <a:t>‘</a:t>
            </a:r>
            <a:r>
              <a:rPr lang="en-US" sz="3200" i="1" dirty="0">
                <a:solidFill>
                  <a:srgbClr val="C00000"/>
                </a:solidFill>
                <a:latin typeface="+mn-lt"/>
              </a:rPr>
              <a:t>An Opportunity Amidst Despair’</a:t>
            </a:r>
            <a:endParaRPr lang="en-US" i="1" dirty="0">
              <a:solidFill>
                <a:srgbClr val="C00000"/>
              </a:solidFill>
              <a:latin typeface="+mn-lt"/>
            </a:endParaRPr>
          </a:p>
        </p:txBody>
      </p:sp>
      <p:pic>
        <p:nvPicPr>
          <p:cNvPr id="4" name="Picture 3">
            <a:extLst>
              <a:ext uri="{FF2B5EF4-FFF2-40B4-BE49-F238E27FC236}">
                <a16:creationId xmlns:a16="http://schemas.microsoft.com/office/drawing/2014/main" id="{0DC360F1-8ACD-4C4D-8277-7E9CE355BFF3}"/>
              </a:ext>
            </a:extLst>
          </p:cNvPr>
          <p:cNvPicPr>
            <a:picLocks noChangeAspect="1"/>
          </p:cNvPicPr>
          <p:nvPr/>
        </p:nvPicPr>
        <p:blipFill>
          <a:blip r:embed="rId2"/>
          <a:stretch>
            <a:fillRect/>
          </a:stretch>
        </p:blipFill>
        <p:spPr>
          <a:xfrm>
            <a:off x="542778" y="1634416"/>
            <a:ext cx="5140570" cy="5106689"/>
          </a:xfrm>
          <a:prstGeom prst="rect">
            <a:avLst/>
          </a:prstGeom>
        </p:spPr>
      </p:pic>
    </p:spTree>
    <p:extLst>
      <p:ext uri="{BB962C8B-B14F-4D97-AF65-F5344CB8AC3E}">
        <p14:creationId xmlns:p14="http://schemas.microsoft.com/office/powerpoint/2010/main" val="8011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B1C0-F384-F146-800B-6DF85089DC4C}"/>
              </a:ext>
            </a:extLst>
          </p:cNvPr>
          <p:cNvSpPr>
            <a:spLocks noGrp="1"/>
          </p:cNvSpPr>
          <p:nvPr>
            <p:ph type="title"/>
          </p:nvPr>
        </p:nvSpPr>
        <p:spPr>
          <a:xfrm>
            <a:off x="641252" y="365125"/>
            <a:ext cx="11049000" cy="1325563"/>
          </a:xfrm>
        </p:spPr>
        <p:txBody>
          <a:bodyPr/>
          <a:lstStyle/>
          <a:p>
            <a:r>
              <a:rPr lang="en-US" dirty="0">
                <a:solidFill>
                  <a:srgbClr val="C00000"/>
                </a:solidFill>
                <a:latin typeface="+mn-lt"/>
              </a:rPr>
              <a:t>Conclusions: IPF management in Present Times </a:t>
            </a:r>
          </a:p>
        </p:txBody>
      </p:sp>
      <p:sp>
        <p:nvSpPr>
          <p:cNvPr id="3" name="Content Placeholder 2">
            <a:extLst>
              <a:ext uri="{FF2B5EF4-FFF2-40B4-BE49-F238E27FC236}">
                <a16:creationId xmlns:a16="http://schemas.microsoft.com/office/drawing/2014/main" id="{34426699-AB82-5B46-8B35-CD186E250409}"/>
              </a:ext>
            </a:extLst>
          </p:cNvPr>
          <p:cNvSpPr>
            <a:spLocks noGrp="1"/>
          </p:cNvSpPr>
          <p:nvPr>
            <p:ph idx="1"/>
          </p:nvPr>
        </p:nvSpPr>
        <p:spPr/>
        <p:txBody>
          <a:bodyPr>
            <a:normAutofit/>
          </a:bodyPr>
          <a:lstStyle/>
          <a:p>
            <a:r>
              <a:rPr lang="en-US" sz="3200" dirty="0">
                <a:solidFill>
                  <a:srgbClr val="C00000"/>
                </a:solidFill>
              </a:rPr>
              <a:t>Choose antifibrotics Early and Appropriately:</a:t>
            </a:r>
          </a:p>
          <a:p>
            <a:pPr lvl="1"/>
            <a:r>
              <a:rPr lang="en-US" sz="2800" dirty="0">
                <a:solidFill>
                  <a:srgbClr val="C00000"/>
                </a:solidFill>
              </a:rPr>
              <a:t>Efficacy </a:t>
            </a:r>
            <a:r>
              <a:rPr lang="en-US" sz="2800" dirty="0"/>
              <a:t>: Survival, RRH, Time to 1</a:t>
            </a:r>
            <a:r>
              <a:rPr lang="en-US" sz="2800" baseline="30000" dirty="0"/>
              <a:t>st</a:t>
            </a:r>
            <a:r>
              <a:rPr lang="en-US" sz="2800" dirty="0"/>
              <a:t> exacerbation, Symptomatic improvement</a:t>
            </a:r>
          </a:p>
          <a:p>
            <a:pPr lvl="1"/>
            <a:r>
              <a:rPr lang="en-US" sz="2800" dirty="0">
                <a:solidFill>
                  <a:srgbClr val="C00000"/>
                </a:solidFill>
              </a:rPr>
              <a:t>Safety</a:t>
            </a:r>
            <a:r>
              <a:rPr lang="en-US" sz="2800" dirty="0"/>
              <a:t> : Adverse events, discontinuations, availability, cost, serious side effects</a:t>
            </a:r>
          </a:p>
          <a:p>
            <a:pPr lvl="1"/>
            <a:r>
              <a:rPr lang="en-US" sz="2800" dirty="0">
                <a:solidFill>
                  <a:srgbClr val="C00000"/>
                </a:solidFill>
              </a:rPr>
              <a:t>Tolerability</a:t>
            </a:r>
            <a:r>
              <a:rPr lang="en-US" sz="2800" dirty="0"/>
              <a:t> : Long-term,  less monitoring</a:t>
            </a:r>
          </a:p>
          <a:p>
            <a:pPr lvl="1"/>
            <a:r>
              <a:rPr lang="en-US" sz="2800" dirty="0">
                <a:solidFill>
                  <a:srgbClr val="C00000"/>
                </a:solidFill>
              </a:rPr>
              <a:t>Drug- Drug / Drug- COVID 19</a:t>
            </a:r>
            <a:r>
              <a:rPr lang="en-US" sz="2800" dirty="0"/>
              <a:t> interactions: Thrombosis &amp; AC</a:t>
            </a:r>
          </a:p>
          <a:p>
            <a:r>
              <a:rPr lang="en-US" sz="3200" dirty="0"/>
              <a:t>Avoid drugs of ? Role in IPF; steroids and </a:t>
            </a:r>
            <a:r>
              <a:rPr lang="en-US" sz="3200" dirty="0" err="1"/>
              <a:t>immunosupressives</a:t>
            </a:r>
            <a:endParaRPr lang="en-US" sz="3200" dirty="0"/>
          </a:p>
          <a:p>
            <a:r>
              <a:rPr lang="en-US" sz="3200" dirty="0">
                <a:solidFill>
                  <a:srgbClr val="C00000"/>
                </a:solidFill>
              </a:rPr>
              <a:t>Virtual Consultations and Pulmonary Rehabilitation </a:t>
            </a:r>
          </a:p>
        </p:txBody>
      </p:sp>
    </p:spTree>
    <p:extLst>
      <p:ext uri="{BB962C8B-B14F-4D97-AF65-F5344CB8AC3E}">
        <p14:creationId xmlns:p14="http://schemas.microsoft.com/office/powerpoint/2010/main" val="2799250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6" descr="Breath-logo"/>
          <p:cNvPicPr>
            <a:picLocks noChangeAspect="1" noChangeArrowheads="1"/>
          </p:cNvPicPr>
          <p:nvPr/>
        </p:nvPicPr>
        <p:blipFill>
          <a:blip r:embed="rId2">
            <a:lum bright="-8000" contrast="36000"/>
          </a:blip>
          <a:srcRect l="4591"/>
          <a:stretch>
            <a:fillRect/>
          </a:stretch>
        </p:blipFill>
        <p:spPr bwMode="auto">
          <a:xfrm>
            <a:off x="41497" y="0"/>
            <a:ext cx="1166812" cy="1108075"/>
          </a:xfrm>
          <a:prstGeom prst="rect">
            <a:avLst/>
          </a:prstGeom>
          <a:noFill/>
          <a:ln w="9525">
            <a:noFill/>
            <a:miter lim="800000"/>
            <a:headEnd/>
            <a:tailEnd/>
          </a:ln>
        </p:spPr>
      </p:pic>
      <p:sp>
        <p:nvSpPr>
          <p:cNvPr id="5" name="Rectangle 4"/>
          <p:cNvSpPr/>
          <p:nvPr/>
        </p:nvSpPr>
        <p:spPr>
          <a:xfrm>
            <a:off x="866523" y="5642442"/>
            <a:ext cx="11125181" cy="830997"/>
          </a:xfrm>
          <a:prstGeom prst="rect">
            <a:avLst/>
          </a:prstGeom>
          <a:solidFill>
            <a:srgbClr val="0070C0"/>
          </a:solidFill>
        </p:spPr>
        <p:txBody>
          <a:bodyPr wrap="square">
            <a:spAutoFit/>
          </a:bodyPr>
          <a:lstStyle/>
          <a:p>
            <a:r>
              <a:rPr lang="en-US" sz="2400" b="1" dirty="0">
                <a:solidFill>
                  <a:schemeClr val="bg1"/>
                </a:solidFill>
              </a:rPr>
              <a:t>“For it happens…that in the beginning of the malady it is easy to cure but difficult to detect, but in the course of time, it becomes easy to detect but difficult to cure.”</a:t>
            </a:r>
          </a:p>
        </p:txBody>
      </p:sp>
      <p:sp>
        <p:nvSpPr>
          <p:cNvPr id="2" name="Rectangle 1"/>
          <p:cNvSpPr/>
          <p:nvPr/>
        </p:nvSpPr>
        <p:spPr>
          <a:xfrm>
            <a:off x="762019" y="6488668"/>
            <a:ext cx="2805063" cy="369332"/>
          </a:xfrm>
          <a:prstGeom prst="rect">
            <a:avLst/>
          </a:prstGeom>
        </p:spPr>
        <p:txBody>
          <a:bodyPr wrap="none">
            <a:spAutoFit/>
          </a:bodyPr>
          <a:lstStyle/>
          <a:p>
            <a:r>
              <a:rPr lang="en-US" b="1" dirty="0"/>
              <a:t>-N. Machiavelli,  </a:t>
            </a:r>
            <a:r>
              <a:rPr lang="en-US" b="1" i="1" dirty="0"/>
              <a:t>The Prince</a:t>
            </a:r>
            <a:endParaRPr lang="en-US" dirty="0"/>
          </a:p>
        </p:txBody>
      </p:sp>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8176" y="291326"/>
            <a:ext cx="10058665" cy="532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2"/>
          <p:cNvSpPr txBox="1">
            <a:spLocks noChangeArrowheads="1"/>
          </p:cNvSpPr>
          <p:nvPr/>
        </p:nvSpPr>
        <p:spPr bwMode="auto">
          <a:xfrm>
            <a:off x="5933691" y="1802200"/>
            <a:ext cx="1407633" cy="954107"/>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800" dirty="0">
                <a:solidFill>
                  <a:srgbClr val="C00000"/>
                </a:solidFill>
              </a:rPr>
              <a:t>Thank You</a:t>
            </a:r>
          </a:p>
        </p:txBody>
      </p:sp>
    </p:spTree>
    <p:extLst>
      <p:ext uri="{BB962C8B-B14F-4D97-AF65-F5344CB8AC3E}">
        <p14:creationId xmlns:p14="http://schemas.microsoft.com/office/powerpoint/2010/main" val="34572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C596-1401-8849-93C4-F75F20DF3EBB}"/>
              </a:ext>
            </a:extLst>
          </p:cNvPr>
          <p:cNvSpPr>
            <a:spLocks noGrp="1"/>
          </p:cNvSpPr>
          <p:nvPr>
            <p:ph type="title"/>
          </p:nvPr>
        </p:nvSpPr>
        <p:spPr/>
        <p:txBody>
          <a:bodyPr/>
          <a:lstStyle/>
          <a:p>
            <a:pPr algn="ctr"/>
            <a:r>
              <a:rPr lang="en-US" dirty="0">
                <a:solidFill>
                  <a:srgbClr val="C00000"/>
                </a:solidFill>
                <a:latin typeface="+mn-lt"/>
              </a:rPr>
              <a:t>Q 1 What do you think is </a:t>
            </a:r>
            <a:r>
              <a:rPr lang="en-US" i="1" u="sng" dirty="0">
                <a:solidFill>
                  <a:srgbClr val="C00000"/>
                </a:solidFill>
                <a:latin typeface="+mn-lt"/>
              </a:rPr>
              <a:t>Not Achievable </a:t>
            </a:r>
            <a:r>
              <a:rPr lang="en-US" dirty="0">
                <a:solidFill>
                  <a:srgbClr val="C00000"/>
                </a:solidFill>
                <a:latin typeface="+mn-lt"/>
              </a:rPr>
              <a:t>by use of Antifibrotics in IPF ?</a:t>
            </a:r>
          </a:p>
        </p:txBody>
      </p:sp>
      <p:sp>
        <p:nvSpPr>
          <p:cNvPr id="3" name="Content Placeholder 2">
            <a:extLst>
              <a:ext uri="{FF2B5EF4-FFF2-40B4-BE49-F238E27FC236}">
                <a16:creationId xmlns:a16="http://schemas.microsoft.com/office/drawing/2014/main" id="{340F427B-DFA5-A943-99DE-7E5DD8BDCCAF}"/>
              </a:ext>
            </a:extLst>
          </p:cNvPr>
          <p:cNvSpPr>
            <a:spLocks noGrp="1"/>
          </p:cNvSpPr>
          <p:nvPr>
            <p:ph idx="1"/>
          </p:nvPr>
        </p:nvSpPr>
        <p:spPr>
          <a:xfrm>
            <a:off x="1893277" y="2264898"/>
            <a:ext cx="7560212" cy="3940200"/>
          </a:xfrm>
        </p:spPr>
        <p:txBody>
          <a:bodyPr>
            <a:normAutofit/>
          </a:bodyPr>
          <a:lstStyle/>
          <a:p>
            <a:pPr marL="514350" indent="-514350">
              <a:buFont typeface="+mj-lt"/>
              <a:buAutoNum type="alphaUcPeriod"/>
            </a:pPr>
            <a:r>
              <a:rPr lang="en-US" sz="3200" dirty="0"/>
              <a:t>Improvement in symptoms</a:t>
            </a:r>
          </a:p>
          <a:p>
            <a:pPr marL="514350" indent="-514350">
              <a:buFont typeface="+mj-lt"/>
              <a:buAutoNum type="alphaUcPeriod"/>
            </a:pPr>
            <a:r>
              <a:rPr lang="en-US" sz="3200" dirty="0"/>
              <a:t>Better survival</a:t>
            </a:r>
          </a:p>
          <a:p>
            <a:pPr marL="514350" indent="-514350">
              <a:buFont typeface="+mj-lt"/>
              <a:buAutoNum type="alphaUcPeriod"/>
            </a:pPr>
            <a:r>
              <a:rPr lang="en-US" sz="3200" dirty="0"/>
              <a:t>Less decline in lung functions</a:t>
            </a:r>
          </a:p>
          <a:p>
            <a:pPr marL="514350" indent="-514350">
              <a:buFont typeface="+mj-lt"/>
              <a:buAutoNum type="alphaUcPeriod"/>
            </a:pPr>
            <a:r>
              <a:rPr lang="en-US" sz="3200" dirty="0"/>
              <a:t>Lesser exacerbations</a:t>
            </a:r>
          </a:p>
          <a:p>
            <a:pPr marL="514350" indent="-514350">
              <a:buFont typeface="+mj-lt"/>
              <a:buAutoNum type="alphaUcPeriod"/>
            </a:pPr>
            <a:r>
              <a:rPr lang="en-US" sz="3200" dirty="0"/>
              <a:t>More transplant free survival </a:t>
            </a:r>
          </a:p>
        </p:txBody>
      </p:sp>
    </p:spTree>
    <p:extLst>
      <p:ext uri="{BB962C8B-B14F-4D97-AF65-F5344CB8AC3E}">
        <p14:creationId xmlns:p14="http://schemas.microsoft.com/office/powerpoint/2010/main" val="221580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12E7-8087-8148-8150-860D7EF6CA5A}"/>
              </a:ext>
            </a:extLst>
          </p:cNvPr>
          <p:cNvSpPr>
            <a:spLocks noGrp="1"/>
          </p:cNvSpPr>
          <p:nvPr>
            <p:ph type="title"/>
          </p:nvPr>
        </p:nvSpPr>
        <p:spPr/>
        <p:txBody>
          <a:bodyPr/>
          <a:lstStyle/>
          <a:p>
            <a:pPr algn="ctr"/>
            <a:r>
              <a:rPr lang="en-US" dirty="0">
                <a:solidFill>
                  <a:srgbClr val="C00000"/>
                </a:solidFill>
                <a:latin typeface="+mn-lt"/>
              </a:rPr>
              <a:t>Issues with Pharmacotherapy in Present Times : Antifibrotics</a:t>
            </a:r>
          </a:p>
        </p:txBody>
      </p:sp>
      <p:sp>
        <p:nvSpPr>
          <p:cNvPr id="3" name="Content Placeholder 2">
            <a:extLst>
              <a:ext uri="{FF2B5EF4-FFF2-40B4-BE49-F238E27FC236}">
                <a16:creationId xmlns:a16="http://schemas.microsoft.com/office/drawing/2014/main" id="{607B176A-83D3-3A4C-A41F-67AE8356BDF9}"/>
              </a:ext>
            </a:extLst>
          </p:cNvPr>
          <p:cNvSpPr>
            <a:spLocks noGrp="1"/>
          </p:cNvSpPr>
          <p:nvPr>
            <p:ph idx="1"/>
          </p:nvPr>
        </p:nvSpPr>
        <p:spPr/>
        <p:txBody>
          <a:bodyPr/>
          <a:lstStyle/>
          <a:p>
            <a:r>
              <a:rPr lang="en-US" dirty="0"/>
              <a:t>Safety &amp; Efficacy of Antifibrotics </a:t>
            </a:r>
          </a:p>
          <a:p>
            <a:r>
              <a:rPr lang="en-US" dirty="0"/>
              <a:t>Monitoring with lung functions may be sub optimal </a:t>
            </a:r>
          </a:p>
          <a:p>
            <a:r>
              <a:rPr lang="en-US" dirty="0"/>
              <a:t>Targeting optimal dose of antifibrotic drugs to achieve best clinical response is the aim</a:t>
            </a:r>
          </a:p>
          <a:p>
            <a:r>
              <a:rPr lang="en-US" dirty="0"/>
              <a:t>Drug related adverse events needs to be minimized</a:t>
            </a:r>
          </a:p>
          <a:p>
            <a:r>
              <a:rPr lang="en-US" dirty="0"/>
              <a:t>Long term maintenance and adherence to antifibrotics to be ascertained</a:t>
            </a:r>
          </a:p>
          <a:p>
            <a:r>
              <a:rPr lang="en-US" dirty="0"/>
              <a:t>Choosing an antifibrotic drug in new cases</a:t>
            </a:r>
          </a:p>
          <a:p>
            <a:endParaRPr lang="en-US" dirty="0"/>
          </a:p>
        </p:txBody>
      </p:sp>
    </p:spTree>
    <p:extLst>
      <p:ext uri="{BB962C8B-B14F-4D97-AF65-F5344CB8AC3E}">
        <p14:creationId xmlns:p14="http://schemas.microsoft.com/office/powerpoint/2010/main" val="3831942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C596-1401-8849-93C4-F75F20DF3EBB}"/>
              </a:ext>
            </a:extLst>
          </p:cNvPr>
          <p:cNvSpPr>
            <a:spLocks noGrp="1"/>
          </p:cNvSpPr>
          <p:nvPr>
            <p:ph type="title"/>
          </p:nvPr>
        </p:nvSpPr>
        <p:spPr>
          <a:xfrm>
            <a:off x="415583" y="773088"/>
            <a:ext cx="10515600" cy="1325563"/>
          </a:xfrm>
        </p:spPr>
        <p:txBody>
          <a:bodyPr>
            <a:normAutofit/>
          </a:bodyPr>
          <a:lstStyle/>
          <a:p>
            <a:pPr algn="ctr"/>
            <a:r>
              <a:rPr lang="en-US" dirty="0">
                <a:solidFill>
                  <a:srgbClr val="C00000"/>
                </a:solidFill>
                <a:latin typeface="+mn-lt"/>
              </a:rPr>
              <a:t>Q 2 What do you think is main </a:t>
            </a:r>
            <a:r>
              <a:rPr lang="en-US" i="1" u="sng" dirty="0">
                <a:solidFill>
                  <a:srgbClr val="C00000"/>
                </a:solidFill>
                <a:latin typeface="+mn-lt"/>
              </a:rPr>
              <a:t>Plus Point </a:t>
            </a:r>
            <a:r>
              <a:rPr lang="en-US" dirty="0">
                <a:solidFill>
                  <a:srgbClr val="C00000"/>
                </a:solidFill>
                <a:latin typeface="+mn-lt"/>
              </a:rPr>
              <a:t>of Nintedanib over Pirfenidone in IPF ?</a:t>
            </a:r>
          </a:p>
        </p:txBody>
      </p:sp>
      <p:sp>
        <p:nvSpPr>
          <p:cNvPr id="3" name="Content Placeholder 2">
            <a:extLst>
              <a:ext uri="{FF2B5EF4-FFF2-40B4-BE49-F238E27FC236}">
                <a16:creationId xmlns:a16="http://schemas.microsoft.com/office/drawing/2014/main" id="{340F427B-DFA5-A943-99DE-7E5DD8BDCCAF}"/>
              </a:ext>
            </a:extLst>
          </p:cNvPr>
          <p:cNvSpPr>
            <a:spLocks noGrp="1"/>
          </p:cNvSpPr>
          <p:nvPr>
            <p:ph idx="1"/>
          </p:nvPr>
        </p:nvSpPr>
        <p:spPr>
          <a:xfrm>
            <a:off x="2005819" y="2546252"/>
            <a:ext cx="7560212" cy="3940200"/>
          </a:xfrm>
        </p:spPr>
        <p:txBody>
          <a:bodyPr>
            <a:normAutofit/>
          </a:bodyPr>
          <a:lstStyle/>
          <a:p>
            <a:pPr marL="514350" indent="-514350">
              <a:buFont typeface="+mj-lt"/>
              <a:buAutoNum type="alphaUcPeriod"/>
            </a:pPr>
            <a:r>
              <a:rPr lang="en-US" sz="3200" dirty="0"/>
              <a:t>Better drug tolerability </a:t>
            </a:r>
          </a:p>
          <a:p>
            <a:pPr marL="514350" indent="-514350">
              <a:buFont typeface="+mj-lt"/>
              <a:buAutoNum type="alphaUcPeriod"/>
            </a:pPr>
            <a:r>
              <a:rPr lang="en-US" sz="3200" dirty="0"/>
              <a:t>Better survival</a:t>
            </a:r>
          </a:p>
          <a:p>
            <a:pPr marL="514350" indent="-514350">
              <a:buFont typeface="+mj-lt"/>
              <a:buAutoNum type="alphaUcPeriod"/>
            </a:pPr>
            <a:r>
              <a:rPr lang="en-US" sz="3200" dirty="0"/>
              <a:t>Better in cardiac comorbidities</a:t>
            </a:r>
          </a:p>
          <a:p>
            <a:pPr marL="514350" indent="-514350">
              <a:buFont typeface="+mj-lt"/>
              <a:buAutoNum type="alphaUcPeriod"/>
            </a:pPr>
            <a:r>
              <a:rPr lang="en-US" sz="3200" dirty="0"/>
              <a:t>More effective in Severe disease </a:t>
            </a:r>
          </a:p>
          <a:p>
            <a:pPr marL="514350" indent="-514350">
              <a:buFont typeface="+mj-lt"/>
              <a:buAutoNum type="alphaUcPeriod"/>
            </a:pPr>
            <a:endParaRPr lang="en-US" sz="3200" dirty="0"/>
          </a:p>
        </p:txBody>
      </p:sp>
    </p:spTree>
    <p:extLst>
      <p:ext uri="{BB962C8B-B14F-4D97-AF65-F5344CB8AC3E}">
        <p14:creationId xmlns:p14="http://schemas.microsoft.com/office/powerpoint/2010/main" val="402139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E494-3F1F-5642-BAB9-6F90135012C1}"/>
              </a:ext>
            </a:extLst>
          </p:cNvPr>
          <p:cNvSpPr>
            <a:spLocks noGrp="1"/>
          </p:cNvSpPr>
          <p:nvPr>
            <p:ph type="title"/>
          </p:nvPr>
        </p:nvSpPr>
        <p:spPr/>
        <p:txBody>
          <a:bodyPr/>
          <a:lstStyle/>
          <a:p>
            <a:pPr algn="ctr"/>
            <a:r>
              <a:rPr lang="en-US" dirty="0">
                <a:solidFill>
                  <a:srgbClr val="C00000"/>
                </a:solidFill>
                <a:latin typeface="+mn-lt"/>
              </a:rPr>
              <a:t>Pharmacotherapy : Antifibrotics</a:t>
            </a:r>
          </a:p>
        </p:txBody>
      </p:sp>
      <p:pic>
        <p:nvPicPr>
          <p:cNvPr id="4" name="Picture 3">
            <a:extLst>
              <a:ext uri="{FF2B5EF4-FFF2-40B4-BE49-F238E27FC236}">
                <a16:creationId xmlns:a16="http://schemas.microsoft.com/office/drawing/2014/main" id="{6AD52C73-436B-674A-8ABD-19B172AABEED}"/>
              </a:ext>
            </a:extLst>
          </p:cNvPr>
          <p:cNvPicPr>
            <a:picLocks noChangeAspect="1"/>
          </p:cNvPicPr>
          <p:nvPr/>
        </p:nvPicPr>
        <p:blipFill>
          <a:blip r:embed="rId2"/>
          <a:stretch>
            <a:fillRect/>
          </a:stretch>
        </p:blipFill>
        <p:spPr>
          <a:xfrm>
            <a:off x="2147236" y="2140440"/>
            <a:ext cx="8202713" cy="4219540"/>
          </a:xfrm>
          <a:prstGeom prst="rect">
            <a:avLst/>
          </a:prstGeom>
        </p:spPr>
      </p:pic>
      <p:sp>
        <p:nvSpPr>
          <p:cNvPr id="5" name="Rectangle 4">
            <a:extLst>
              <a:ext uri="{FF2B5EF4-FFF2-40B4-BE49-F238E27FC236}">
                <a16:creationId xmlns:a16="http://schemas.microsoft.com/office/drawing/2014/main" id="{1B9AE524-A98C-9949-BF50-D7BC386FE3C0}"/>
              </a:ext>
            </a:extLst>
          </p:cNvPr>
          <p:cNvSpPr/>
          <p:nvPr/>
        </p:nvSpPr>
        <p:spPr>
          <a:xfrm>
            <a:off x="8559113" y="6427303"/>
            <a:ext cx="3009157" cy="307777"/>
          </a:xfrm>
          <a:prstGeom prst="rect">
            <a:avLst/>
          </a:prstGeom>
        </p:spPr>
        <p:txBody>
          <a:bodyPr wrap="none">
            <a:spAutoFit/>
          </a:bodyPr>
          <a:lstStyle/>
          <a:p>
            <a:r>
              <a:rPr lang="en-US" sz="1400" dirty="0">
                <a:latin typeface="BvpscvAdvTT7329fd89.I"/>
              </a:rPr>
              <a:t>Respiratory Research </a:t>
            </a:r>
            <a:r>
              <a:rPr lang="en-US" sz="1400" dirty="0">
                <a:latin typeface="MyriadPro-Regular"/>
              </a:rPr>
              <a:t>2018; 19:141</a:t>
            </a:r>
            <a:endParaRPr lang="en-US" sz="1400" dirty="0"/>
          </a:p>
        </p:txBody>
      </p:sp>
      <p:sp>
        <p:nvSpPr>
          <p:cNvPr id="6" name="Rectangle 5">
            <a:extLst>
              <a:ext uri="{FF2B5EF4-FFF2-40B4-BE49-F238E27FC236}">
                <a16:creationId xmlns:a16="http://schemas.microsoft.com/office/drawing/2014/main" id="{77C615AD-AD28-BB46-A4B3-0479B9141501}"/>
              </a:ext>
            </a:extLst>
          </p:cNvPr>
          <p:cNvSpPr/>
          <p:nvPr/>
        </p:nvSpPr>
        <p:spPr>
          <a:xfrm>
            <a:off x="789172" y="3880878"/>
            <a:ext cx="1358064" cy="369332"/>
          </a:xfrm>
          <a:prstGeom prst="rect">
            <a:avLst/>
          </a:prstGeom>
        </p:spPr>
        <p:txBody>
          <a:bodyPr wrap="none">
            <a:spAutoFit/>
          </a:bodyPr>
          <a:lstStyle/>
          <a:p>
            <a:r>
              <a:rPr lang="en-US" dirty="0">
                <a:latin typeface="QbpvdbAdvTTb5929f4c"/>
              </a:rPr>
              <a:t>N= 525 IPF</a:t>
            </a:r>
            <a:endParaRPr lang="en-US" dirty="0"/>
          </a:p>
        </p:txBody>
      </p:sp>
      <p:sp>
        <p:nvSpPr>
          <p:cNvPr id="7" name="Rectangle 6">
            <a:extLst>
              <a:ext uri="{FF2B5EF4-FFF2-40B4-BE49-F238E27FC236}">
                <a16:creationId xmlns:a16="http://schemas.microsoft.com/office/drawing/2014/main" id="{6CCD9A88-9926-9A44-A275-D6C3C803EF76}"/>
              </a:ext>
            </a:extLst>
          </p:cNvPr>
          <p:cNvSpPr/>
          <p:nvPr/>
        </p:nvSpPr>
        <p:spPr>
          <a:xfrm>
            <a:off x="2234642" y="1730898"/>
            <a:ext cx="8027900" cy="369332"/>
          </a:xfrm>
          <a:prstGeom prst="rect">
            <a:avLst/>
          </a:prstGeom>
        </p:spPr>
        <p:txBody>
          <a:bodyPr wrap="square">
            <a:spAutoFit/>
          </a:bodyPr>
          <a:lstStyle/>
          <a:p>
            <a:r>
              <a:rPr lang="en-US" b="1" dirty="0">
                <a:solidFill>
                  <a:srgbClr val="002060"/>
                </a:solidFill>
              </a:rPr>
              <a:t>European IPF Network: Over time antifibrotics have replaced other therapies</a:t>
            </a:r>
            <a:endParaRPr lang="en-US" dirty="0"/>
          </a:p>
        </p:txBody>
      </p:sp>
      <p:sp>
        <p:nvSpPr>
          <p:cNvPr id="8" name="Down Arrow 7">
            <a:extLst>
              <a:ext uri="{FF2B5EF4-FFF2-40B4-BE49-F238E27FC236}">
                <a16:creationId xmlns:a16="http://schemas.microsoft.com/office/drawing/2014/main" id="{D82A3678-F20F-444C-9D23-036F6ECCC8A4}"/>
              </a:ext>
            </a:extLst>
          </p:cNvPr>
          <p:cNvSpPr/>
          <p:nvPr/>
        </p:nvSpPr>
        <p:spPr>
          <a:xfrm>
            <a:off x="5976616" y="2140440"/>
            <a:ext cx="543951" cy="1093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A181A0-7919-BD42-B232-4F5A84054998}"/>
              </a:ext>
            </a:extLst>
          </p:cNvPr>
          <p:cNvSpPr txBox="1"/>
          <p:nvPr/>
        </p:nvSpPr>
        <p:spPr>
          <a:xfrm>
            <a:off x="457831" y="4330630"/>
            <a:ext cx="2020746" cy="369332"/>
          </a:xfrm>
          <a:prstGeom prst="rect">
            <a:avLst/>
          </a:prstGeom>
          <a:noFill/>
        </p:spPr>
        <p:txBody>
          <a:bodyPr wrap="none" rtlCol="0">
            <a:spAutoFit/>
          </a:bodyPr>
          <a:lstStyle/>
          <a:p>
            <a:r>
              <a:rPr lang="en-US" dirty="0">
                <a:solidFill>
                  <a:srgbClr val="C00000"/>
                </a:solidFill>
              </a:rPr>
              <a:t>83% on Pirfenidone</a:t>
            </a:r>
          </a:p>
        </p:txBody>
      </p:sp>
    </p:spTree>
    <p:extLst>
      <p:ext uri="{BB962C8B-B14F-4D97-AF65-F5344CB8AC3E}">
        <p14:creationId xmlns:p14="http://schemas.microsoft.com/office/powerpoint/2010/main" val="3434210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3998" y="1487892"/>
            <a:ext cx="7379683" cy="4986556"/>
          </a:xfrm>
          <a:prstGeom prst="rect">
            <a:avLst/>
          </a:prstGeom>
        </p:spPr>
      </p:pic>
      <p:sp>
        <p:nvSpPr>
          <p:cNvPr id="4" name="Rectangle 3"/>
          <p:cNvSpPr/>
          <p:nvPr/>
        </p:nvSpPr>
        <p:spPr>
          <a:xfrm>
            <a:off x="291548" y="6057971"/>
            <a:ext cx="1358064" cy="369332"/>
          </a:xfrm>
          <a:prstGeom prst="rect">
            <a:avLst/>
          </a:prstGeom>
        </p:spPr>
        <p:txBody>
          <a:bodyPr wrap="none">
            <a:spAutoFit/>
          </a:bodyPr>
          <a:lstStyle/>
          <a:p>
            <a:r>
              <a:rPr lang="en-US" dirty="0">
                <a:solidFill>
                  <a:schemeClr val="bg1"/>
                </a:solidFill>
                <a:latin typeface="QbpvdbAdvTTb5929f4c"/>
              </a:rPr>
              <a:t>N= 525 IPF</a:t>
            </a:r>
            <a:endParaRPr lang="en-US" dirty="0">
              <a:solidFill>
                <a:schemeClr val="bg1"/>
              </a:solidFill>
            </a:endParaRPr>
          </a:p>
        </p:txBody>
      </p:sp>
      <p:sp>
        <p:nvSpPr>
          <p:cNvPr id="5" name="TextBox 4"/>
          <p:cNvSpPr txBox="1"/>
          <p:nvPr/>
        </p:nvSpPr>
        <p:spPr>
          <a:xfrm>
            <a:off x="291548" y="6427304"/>
            <a:ext cx="8494643" cy="307777"/>
          </a:xfrm>
          <a:prstGeom prst="rect">
            <a:avLst/>
          </a:prstGeom>
          <a:noFill/>
        </p:spPr>
        <p:txBody>
          <a:bodyPr wrap="square" rtlCol="0">
            <a:spAutoFit/>
          </a:bodyPr>
          <a:lstStyle/>
          <a:p>
            <a:r>
              <a:rPr lang="en-US" sz="1400" dirty="0">
                <a:solidFill>
                  <a:schemeClr val="bg1"/>
                </a:solidFill>
              </a:rPr>
              <a:t>* 83% of patients received pirfenidone and 17% received nintedanib</a:t>
            </a:r>
          </a:p>
        </p:txBody>
      </p:sp>
      <p:sp>
        <p:nvSpPr>
          <p:cNvPr id="6" name="Rectangle 5"/>
          <p:cNvSpPr/>
          <p:nvPr/>
        </p:nvSpPr>
        <p:spPr>
          <a:xfrm>
            <a:off x="8559113" y="6427303"/>
            <a:ext cx="3009157" cy="307777"/>
          </a:xfrm>
          <a:prstGeom prst="rect">
            <a:avLst/>
          </a:prstGeom>
        </p:spPr>
        <p:txBody>
          <a:bodyPr wrap="none">
            <a:spAutoFit/>
          </a:bodyPr>
          <a:lstStyle/>
          <a:p>
            <a:r>
              <a:rPr lang="en-US" sz="1400" dirty="0">
                <a:latin typeface="BvpscvAdvTT7329fd89.I"/>
              </a:rPr>
              <a:t>Respiratory Research </a:t>
            </a:r>
            <a:r>
              <a:rPr lang="en-US" sz="1400" dirty="0">
                <a:latin typeface="MyriadPro-Regular"/>
              </a:rPr>
              <a:t>2018; 19:141</a:t>
            </a:r>
            <a:endParaRPr lang="en-US" sz="1400" dirty="0"/>
          </a:p>
        </p:txBody>
      </p:sp>
      <p:sp>
        <p:nvSpPr>
          <p:cNvPr id="7" name="Rectangle 6"/>
          <p:cNvSpPr/>
          <p:nvPr/>
        </p:nvSpPr>
        <p:spPr>
          <a:xfrm>
            <a:off x="550632" y="2329934"/>
            <a:ext cx="1358064" cy="369332"/>
          </a:xfrm>
          <a:prstGeom prst="rect">
            <a:avLst/>
          </a:prstGeom>
        </p:spPr>
        <p:txBody>
          <a:bodyPr wrap="none">
            <a:spAutoFit/>
          </a:bodyPr>
          <a:lstStyle/>
          <a:p>
            <a:r>
              <a:rPr lang="en-US" dirty="0">
                <a:latin typeface="QbpvdbAdvTTb5929f4c"/>
              </a:rPr>
              <a:t>N= 525 IPF</a:t>
            </a:r>
            <a:endParaRPr lang="en-US" dirty="0"/>
          </a:p>
        </p:txBody>
      </p:sp>
      <p:sp>
        <p:nvSpPr>
          <p:cNvPr id="8" name="TextBox 7"/>
          <p:cNvSpPr txBox="1"/>
          <p:nvPr/>
        </p:nvSpPr>
        <p:spPr>
          <a:xfrm>
            <a:off x="291548" y="6020998"/>
            <a:ext cx="2139368" cy="369332"/>
          </a:xfrm>
          <a:prstGeom prst="rect">
            <a:avLst/>
          </a:prstGeom>
          <a:noFill/>
        </p:spPr>
        <p:txBody>
          <a:bodyPr wrap="none" rtlCol="0">
            <a:spAutoFit/>
          </a:bodyPr>
          <a:lstStyle/>
          <a:p>
            <a:r>
              <a:rPr lang="en-IN" dirty="0">
                <a:solidFill>
                  <a:srgbClr val="C00000"/>
                </a:solidFill>
              </a:rPr>
              <a:t>*83% on pirfenidone</a:t>
            </a:r>
          </a:p>
        </p:txBody>
      </p:sp>
      <p:sp>
        <p:nvSpPr>
          <p:cNvPr id="9" name="Rectangle 8">
            <a:extLst>
              <a:ext uri="{FF2B5EF4-FFF2-40B4-BE49-F238E27FC236}">
                <a16:creationId xmlns:a16="http://schemas.microsoft.com/office/drawing/2014/main" id="{0FF5FB64-0077-BD49-8E47-4C61C35A09E2}"/>
              </a:ext>
            </a:extLst>
          </p:cNvPr>
          <p:cNvSpPr/>
          <p:nvPr/>
        </p:nvSpPr>
        <p:spPr>
          <a:xfrm>
            <a:off x="8408049" y="3242506"/>
            <a:ext cx="3311283" cy="1477328"/>
          </a:xfrm>
          <a:prstGeom prst="rect">
            <a:avLst/>
          </a:prstGeom>
        </p:spPr>
        <p:txBody>
          <a:bodyPr wrap="square">
            <a:spAutoFit/>
          </a:bodyPr>
          <a:lstStyle/>
          <a:p>
            <a:pPr algn="ctr"/>
            <a:r>
              <a:rPr lang="en-US" b="1" dirty="0">
                <a:solidFill>
                  <a:srgbClr val="0070C0"/>
                </a:solidFill>
                <a:ea typeface="+mj-ea"/>
                <a:cs typeface="+mj-cs"/>
              </a:rPr>
              <a:t>European IPF Network: Antifibrotics* improved survival in IPF patients </a:t>
            </a:r>
          </a:p>
          <a:p>
            <a:pPr algn="ctr"/>
            <a:r>
              <a:rPr lang="en-US" b="1" dirty="0">
                <a:solidFill>
                  <a:srgbClr val="0070C0"/>
                </a:solidFill>
                <a:ea typeface="+mj-ea"/>
                <a:cs typeface="+mj-cs"/>
              </a:rPr>
              <a:t>vs. those receiving prednisolone or other treatments</a:t>
            </a:r>
          </a:p>
        </p:txBody>
      </p:sp>
      <p:sp>
        <p:nvSpPr>
          <p:cNvPr id="10" name="Title 9">
            <a:extLst>
              <a:ext uri="{FF2B5EF4-FFF2-40B4-BE49-F238E27FC236}">
                <a16:creationId xmlns:a16="http://schemas.microsoft.com/office/drawing/2014/main" id="{56DC83F3-D696-5E48-BE90-594666DB17D4}"/>
              </a:ext>
            </a:extLst>
          </p:cNvPr>
          <p:cNvSpPr>
            <a:spLocks noGrp="1"/>
          </p:cNvSpPr>
          <p:nvPr>
            <p:ph type="title"/>
          </p:nvPr>
        </p:nvSpPr>
        <p:spPr/>
        <p:txBody>
          <a:bodyPr/>
          <a:lstStyle/>
          <a:p>
            <a:pPr algn="ctr"/>
            <a:r>
              <a:rPr lang="en-US" dirty="0">
                <a:solidFill>
                  <a:srgbClr val="C00000"/>
                </a:solidFill>
                <a:latin typeface="+mn-lt"/>
              </a:rPr>
              <a:t>Antifibrotics Improve Survival too …</a:t>
            </a:r>
          </a:p>
        </p:txBody>
      </p:sp>
    </p:spTree>
    <p:extLst>
      <p:ext uri="{BB962C8B-B14F-4D97-AF65-F5344CB8AC3E}">
        <p14:creationId xmlns:p14="http://schemas.microsoft.com/office/powerpoint/2010/main" val="16421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93441" y="1706671"/>
            <a:ext cx="4037013" cy="4437062"/>
          </a:xfrm>
        </p:spPr>
        <p:txBody>
          <a:bodyPr>
            <a:normAutofit/>
          </a:bodyPr>
          <a:lstStyle/>
          <a:p>
            <a:pPr algn="ctr">
              <a:lnSpc>
                <a:spcPct val="150000"/>
              </a:lnSpc>
            </a:pPr>
            <a:r>
              <a:rPr lang="en-US" sz="2400" b="1" dirty="0"/>
              <a:t>Drug A</a:t>
            </a:r>
            <a:endParaRPr lang="en-IN" sz="2400" b="1" dirty="0"/>
          </a:p>
        </p:txBody>
      </p:sp>
      <p:sp>
        <p:nvSpPr>
          <p:cNvPr id="4" name="Content Placeholder 3"/>
          <p:cNvSpPr>
            <a:spLocks noGrp="1"/>
          </p:cNvSpPr>
          <p:nvPr>
            <p:ph sz="quarter" idx="11"/>
          </p:nvPr>
        </p:nvSpPr>
        <p:spPr>
          <a:xfrm>
            <a:off x="6167439" y="1066800"/>
            <a:ext cx="4040187" cy="4437062"/>
          </a:xfrm>
        </p:spPr>
        <p:txBody>
          <a:bodyPr/>
          <a:lstStyle/>
          <a:p>
            <a:pPr lvl="0" algn="ctr">
              <a:lnSpc>
                <a:spcPct val="150000"/>
              </a:lnSpc>
            </a:pPr>
            <a:r>
              <a:rPr lang="en-US" sz="2400" b="1" dirty="0">
                <a:solidFill>
                  <a:srgbClr val="F2650F"/>
                </a:solidFill>
              </a:rPr>
              <a:t>Drug B</a:t>
            </a:r>
            <a:endParaRPr lang="en-IN" sz="2400" b="1" dirty="0">
              <a:solidFill>
                <a:srgbClr val="F2650F"/>
              </a:solidFill>
            </a:endParaRPr>
          </a:p>
          <a:p>
            <a:endParaRPr lang="en-IN" dirty="0"/>
          </a:p>
        </p:txBody>
      </p:sp>
      <p:graphicFrame>
        <p:nvGraphicFramePr>
          <p:cNvPr id="5" name="Diagram 4"/>
          <p:cNvGraphicFramePr/>
          <p:nvPr/>
        </p:nvGraphicFramePr>
        <p:xfrm>
          <a:off x="1430340" y="2046287"/>
          <a:ext cx="3979860" cy="7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6858000" y="2046287"/>
          <a:ext cx="4371974" cy="76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nvGraphicFramePr>
        <p:xfrm>
          <a:off x="1430341" y="2857500"/>
          <a:ext cx="3979862" cy="914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746999663"/>
              </p:ext>
            </p:extLst>
          </p:nvPr>
        </p:nvGraphicFramePr>
        <p:xfrm>
          <a:off x="6858001" y="2800350"/>
          <a:ext cx="4500562" cy="9906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1" name="Diagram 10"/>
          <p:cNvGraphicFramePr/>
          <p:nvPr/>
        </p:nvGraphicFramePr>
        <p:xfrm>
          <a:off x="1430340" y="3800475"/>
          <a:ext cx="3979861" cy="7620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3" name="Diagram 12"/>
          <p:cNvGraphicFramePr/>
          <p:nvPr>
            <p:extLst>
              <p:ext uri="{D42A27DB-BD31-4B8C-83A1-F6EECF244321}">
                <p14:modId xmlns:p14="http://schemas.microsoft.com/office/powerpoint/2010/main" val="2051024350"/>
              </p:ext>
            </p:extLst>
          </p:nvPr>
        </p:nvGraphicFramePr>
        <p:xfrm>
          <a:off x="6934199" y="3757612"/>
          <a:ext cx="4424363" cy="84931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5" name="Diagram 14"/>
          <p:cNvGraphicFramePr/>
          <p:nvPr>
            <p:extLst>
              <p:ext uri="{D42A27DB-BD31-4B8C-83A1-F6EECF244321}">
                <p14:modId xmlns:p14="http://schemas.microsoft.com/office/powerpoint/2010/main" val="1433097113"/>
              </p:ext>
            </p:extLst>
          </p:nvPr>
        </p:nvGraphicFramePr>
        <p:xfrm>
          <a:off x="1489800" y="4603750"/>
          <a:ext cx="3979860" cy="68580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 name="Diagram 15"/>
          <p:cNvGraphicFramePr/>
          <p:nvPr>
            <p:extLst>
              <p:ext uri="{D42A27DB-BD31-4B8C-83A1-F6EECF244321}">
                <p14:modId xmlns:p14="http://schemas.microsoft.com/office/powerpoint/2010/main" val="3986005405"/>
              </p:ext>
            </p:extLst>
          </p:nvPr>
        </p:nvGraphicFramePr>
        <p:xfrm>
          <a:off x="6857999" y="4614862"/>
          <a:ext cx="4500563" cy="685800"/>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8" name="Diagram 17"/>
          <p:cNvGraphicFramePr/>
          <p:nvPr>
            <p:extLst>
              <p:ext uri="{D42A27DB-BD31-4B8C-83A1-F6EECF244321}">
                <p14:modId xmlns:p14="http://schemas.microsoft.com/office/powerpoint/2010/main" val="3260501453"/>
              </p:ext>
            </p:extLst>
          </p:nvPr>
        </p:nvGraphicFramePr>
        <p:xfrm>
          <a:off x="1866900" y="1366837"/>
          <a:ext cx="2971800" cy="68580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9" name="Diagram 18"/>
          <p:cNvGraphicFramePr/>
          <p:nvPr>
            <p:extLst>
              <p:ext uri="{D42A27DB-BD31-4B8C-83A1-F6EECF244321}">
                <p14:modId xmlns:p14="http://schemas.microsoft.com/office/powerpoint/2010/main" val="2711866535"/>
              </p:ext>
            </p:extLst>
          </p:nvPr>
        </p:nvGraphicFramePr>
        <p:xfrm>
          <a:off x="7429500" y="1381125"/>
          <a:ext cx="2971800" cy="68580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sp>
        <p:nvSpPr>
          <p:cNvPr id="17" name="Title 1"/>
          <p:cNvSpPr>
            <a:spLocks noGrp="1"/>
          </p:cNvSpPr>
          <p:nvPr>
            <p:ph type="title"/>
          </p:nvPr>
        </p:nvSpPr>
        <p:spPr>
          <a:xfrm>
            <a:off x="1489696" y="74395"/>
            <a:ext cx="9601200" cy="1485900"/>
          </a:xfrm>
        </p:spPr>
        <p:txBody>
          <a:bodyPr/>
          <a:lstStyle/>
          <a:p>
            <a:r>
              <a:rPr lang="en-US" dirty="0">
                <a:solidFill>
                  <a:srgbClr val="C00000"/>
                </a:solidFill>
                <a:latin typeface="+mn-lt"/>
              </a:rPr>
              <a:t>Which Anti-fibrotic to Choose in IPF…</a:t>
            </a:r>
          </a:p>
        </p:txBody>
      </p:sp>
      <p:grpSp>
        <p:nvGrpSpPr>
          <p:cNvPr id="20" name="Group 19"/>
          <p:cNvGrpSpPr/>
          <p:nvPr/>
        </p:nvGrpSpPr>
        <p:grpSpPr>
          <a:xfrm>
            <a:off x="1430341" y="5316537"/>
            <a:ext cx="4042878" cy="808144"/>
            <a:chOff x="40096" y="-698495"/>
            <a:chExt cx="2968900" cy="808144"/>
          </a:xfrm>
        </p:grpSpPr>
        <p:sp>
          <p:nvSpPr>
            <p:cNvPr id="21" name="Rounded Rectangle 20"/>
            <p:cNvSpPr/>
            <p:nvPr/>
          </p:nvSpPr>
          <p:spPr>
            <a:xfrm>
              <a:off x="40096" y="-698495"/>
              <a:ext cx="2968900" cy="761994"/>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dirty="0"/>
            </a:p>
          </p:txBody>
        </p:sp>
        <p:sp>
          <p:nvSpPr>
            <p:cNvPr id="22" name="Rounded Rectangle 4"/>
            <p:cNvSpPr/>
            <p:nvPr/>
          </p:nvSpPr>
          <p:spPr>
            <a:xfrm>
              <a:off x="40096" y="-577951"/>
              <a:ext cx="2894506" cy="68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IN" sz="2400" kern="1200" dirty="0"/>
                <a:t>Lower GI side effects</a:t>
              </a:r>
            </a:p>
          </p:txBody>
        </p:sp>
      </p:grpSp>
      <p:grpSp>
        <p:nvGrpSpPr>
          <p:cNvPr id="23" name="Group 22"/>
          <p:cNvGrpSpPr/>
          <p:nvPr/>
        </p:nvGrpSpPr>
        <p:grpSpPr>
          <a:xfrm>
            <a:off x="6922392" y="5300660"/>
            <a:ext cx="4436170" cy="762000"/>
            <a:chOff x="1964" y="0"/>
            <a:chExt cx="4021970" cy="762000"/>
          </a:xfrm>
          <a:solidFill>
            <a:schemeClr val="tx1">
              <a:lumMod val="65000"/>
              <a:lumOff val="35000"/>
            </a:schemeClr>
          </a:solidFill>
        </p:grpSpPr>
        <p:sp>
          <p:nvSpPr>
            <p:cNvPr id="24" name="Rounded Rectangle 23"/>
            <p:cNvSpPr/>
            <p:nvPr/>
          </p:nvSpPr>
          <p:spPr>
            <a:xfrm>
              <a:off x="1964" y="0"/>
              <a:ext cx="4021970" cy="762000"/>
            </a:xfrm>
            <a:prstGeom prst="roundRect">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5" name="Rounded Rectangle 4"/>
            <p:cNvSpPr/>
            <p:nvPr/>
          </p:nvSpPr>
          <p:spPr>
            <a:xfrm>
              <a:off x="39162" y="37198"/>
              <a:ext cx="3947574" cy="687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IN" sz="2400" kern="1200" dirty="0"/>
                <a:t>Upper GI side effects</a:t>
              </a:r>
            </a:p>
          </p:txBody>
        </p:sp>
      </p:grpSp>
      <p:graphicFrame>
        <p:nvGraphicFramePr>
          <p:cNvPr id="26" name="Diagram 25"/>
          <p:cNvGraphicFramePr/>
          <p:nvPr>
            <p:extLst>
              <p:ext uri="{D42A27DB-BD31-4B8C-83A1-F6EECF244321}">
                <p14:modId xmlns:p14="http://schemas.microsoft.com/office/powerpoint/2010/main" val="1272292549"/>
              </p:ext>
            </p:extLst>
          </p:nvPr>
        </p:nvGraphicFramePr>
        <p:xfrm>
          <a:off x="1489696" y="6103937"/>
          <a:ext cx="3934793" cy="679667"/>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27" name="Group 26"/>
          <p:cNvGrpSpPr/>
          <p:nvPr/>
        </p:nvGrpSpPr>
        <p:grpSpPr>
          <a:xfrm>
            <a:off x="6857999" y="6071283"/>
            <a:ext cx="4581811" cy="712322"/>
            <a:chOff x="2237" y="0"/>
            <a:chExt cx="4581811" cy="796925"/>
          </a:xfrm>
          <a:solidFill>
            <a:srgbClr val="FF0000"/>
          </a:solidFill>
        </p:grpSpPr>
        <p:sp>
          <p:nvSpPr>
            <p:cNvPr id="28" name="Rounded Rectangle 27"/>
            <p:cNvSpPr/>
            <p:nvPr/>
          </p:nvSpPr>
          <p:spPr>
            <a:xfrm>
              <a:off x="2237" y="0"/>
              <a:ext cx="4581811" cy="796925"/>
            </a:xfrm>
            <a:prstGeom prst="roundRect">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9" name="Rounded Rectangle 4"/>
            <p:cNvSpPr/>
            <p:nvPr/>
          </p:nvSpPr>
          <p:spPr>
            <a:xfrm>
              <a:off x="41140" y="38903"/>
              <a:ext cx="4504005" cy="7191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dirty="0"/>
                <a:t>Avoid</a:t>
              </a:r>
              <a:r>
                <a:rPr lang="en-US" sz="2400" kern="1200" dirty="0"/>
                <a:t>  if </a:t>
              </a:r>
              <a:r>
                <a:rPr lang="en-US" sz="2400" kern="1200" dirty="0" err="1"/>
                <a:t>eGFR</a:t>
              </a:r>
              <a:r>
                <a:rPr lang="en-US" sz="2400" kern="1200" dirty="0"/>
                <a:t> &lt; 30ml</a:t>
              </a:r>
              <a:endParaRPr lang="en-IN" sz="2400" kern="1200" dirty="0"/>
            </a:p>
          </p:txBody>
        </p:sp>
      </p:grpSp>
      <p:sp>
        <p:nvSpPr>
          <p:cNvPr id="30" name="TextBox 29"/>
          <p:cNvSpPr txBox="1"/>
          <p:nvPr/>
        </p:nvSpPr>
        <p:spPr>
          <a:xfrm>
            <a:off x="5292652" y="3506564"/>
            <a:ext cx="1741118"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a:solidFill>
                  <a:srgbClr val="C00000"/>
                </a:solidFill>
              </a:rPr>
              <a:t>Safety</a:t>
            </a:r>
          </a:p>
          <a:p>
            <a:pPr marL="457200" indent="-457200">
              <a:buFont typeface="Arial" panose="020B0604020202020204" pitchFamily="34" charset="0"/>
              <a:buChar char="•"/>
            </a:pPr>
            <a:r>
              <a:rPr lang="en-US" sz="2800" dirty="0">
                <a:solidFill>
                  <a:srgbClr val="C00000"/>
                </a:solidFill>
              </a:rPr>
              <a:t>Efficacy</a:t>
            </a:r>
          </a:p>
          <a:p>
            <a:pPr marL="457200" indent="-457200">
              <a:buFont typeface="Arial" panose="020B0604020202020204" pitchFamily="34" charset="0"/>
              <a:buChar char="•"/>
            </a:pPr>
            <a:r>
              <a:rPr lang="en-US" sz="2800" dirty="0">
                <a:solidFill>
                  <a:srgbClr val="C00000"/>
                </a:solidFill>
              </a:rPr>
              <a:t>Cost </a:t>
            </a:r>
          </a:p>
        </p:txBody>
      </p:sp>
      <p:sp>
        <p:nvSpPr>
          <p:cNvPr id="2" name="TextBox 1">
            <a:extLst>
              <a:ext uri="{FF2B5EF4-FFF2-40B4-BE49-F238E27FC236}">
                <a16:creationId xmlns:a16="http://schemas.microsoft.com/office/drawing/2014/main" id="{34982FA6-F622-BF4E-9AFE-4F8613AA0394}"/>
              </a:ext>
            </a:extLst>
          </p:cNvPr>
          <p:cNvSpPr txBox="1"/>
          <p:nvPr/>
        </p:nvSpPr>
        <p:spPr>
          <a:xfrm>
            <a:off x="5227513" y="1451763"/>
            <a:ext cx="1920719" cy="523220"/>
          </a:xfrm>
          <a:prstGeom prst="rect">
            <a:avLst/>
          </a:prstGeom>
          <a:noFill/>
        </p:spPr>
        <p:txBody>
          <a:bodyPr wrap="none" rtlCol="0">
            <a:spAutoFit/>
          </a:bodyPr>
          <a:lstStyle/>
          <a:p>
            <a:r>
              <a:rPr lang="en-US" sz="2800" dirty="0">
                <a:solidFill>
                  <a:srgbClr val="C00000"/>
                </a:solidFill>
              </a:rPr>
              <a:t>2016 - 2019</a:t>
            </a:r>
          </a:p>
        </p:txBody>
      </p:sp>
    </p:spTree>
    <p:extLst>
      <p:ext uri="{BB962C8B-B14F-4D97-AF65-F5344CB8AC3E}">
        <p14:creationId xmlns:p14="http://schemas.microsoft.com/office/powerpoint/2010/main" val="3287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8" grpId="0">
        <p:bldAsOne/>
      </p:bldGraphic>
      <p:bldGraphic spid="9" grpId="0">
        <p:bldAsOne/>
      </p:bldGraphic>
      <p:bldGraphic spid="11" grpId="0">
        <p:bldAsOne/>
      </p:bldGraphic>
      <p:bldGraphic spid="13" grpId="0">
        <p:bldAsOne/>
      </p:bldGraphic>
      <p:bldGraphic spid="15" grpId="0">
        <p:bldAsOne/>
      </p:bldGraphic>
      <p:bldGraphic spid="16" grpId="0">
        <p:bldAsOne/>
      </p:bldGraphic>
      <p:bldGraphic spid="18" grpId="0">
        <p:bldAsOne/>
      </p:bldGraphic>
      <p:bldGraphic spid="19" grpId="0">
        <p:bldAsOne/>
      </p:bldGraphic>
      <p:bldGraphic spid="2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7921</TotalTime>
  <Words>2569</Words>
  <Application>Microsoft Macintosh PowerPoint</Application>
  <PresentationFormat>Widescreen</PresentationFormat>
  <Paragraphs>326</Paragraphs>
  <Slides>34</Slides>
  <Notes>7</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34</vt:i4>
      </vt:variant>
    </vt:vector>
  </HeadingPairs>
  <TitlesOfParts>
    <vt:vector size="53" baseType="lpstr">
      <vt:lpstr>AdvHelN-L</vt:lpstr>
      <vt:lpstr>AdvOT1ef757c0</vt:lpstr>
      <vt:lpstr>AdvOT7d6df7ab.I</vt:lpstr>
      <vt:lpstr>AdvOTb65e897d.B</vt:lpstr>
      <vt:lpstr>AdvTTa9027ee7</vt:lpstr>
      <vt:lpstr>Arial</vt:lpstr>
      <vt:lpstr>BvpscvAdvTT7329fd89.I</vt:lpstr>
      <vt:lpstr>Calibri</vt:lpstr>
      <vt:lpstr>Calibri Light</vt:lpstr>
      <vt:lpstr>Helvetica</vt:lpstr>
      <vt:lpstr>MyriadPro-Regular</vt:lpstr>
      <vt:lpstr>Open Sans</vt:lpstr>
      <vt:lpstr>QbpvdbAdvTTb5929f4c</vt:lpstr>
      <vt:lpstr>Roboto</vt:lpstr>
      <vt:lpstr>Times New Roman</vt:lpstr>
      <vt:lpstr>TimesLTStd-Bold</vt:lpstr>
      <vt:lpstr>TimesNewRomanPS</vt:lpstr>
      <vt:lpstr>Wingdings 2</vt:lpstr>
      <vt:lpstr>Office Theme</vt:lpstr>
      <vt:lpstr>Medical Management of IPF in Present Times    </vt:lpstr>
      <vt:lpstr>Various Touch Points in IPF … In Present Times</vt:lpstr>
      <vt:lpstr>Issues in Medical Management of IPF During COVID Times :</vt:lpstr>
      <vt:lpstr>Q 1 What do you think is Not Achievable by use of Antifibrotics in IPF ?</vt:lpstr>
      <vt:lpstr>Issues with Pharmacotherapy in Present Times : Antifibrotics</vt:lpstr>
      <vt:lpstr>Q 2 What do you think is main Plus Point of Nintedanib over Pirfenidone in IPF ?</vt:lpstr>
      <vt:lpstr>Pharmacotherapy : Antifibrotics</vt:lpstr>
      <vt:lpstr>Antifibrotics Improve Survival too …</vt:lpstr>
      <vt:lpstr>Which Anti-fibrotic to Choose in IPF…</vt:lpstr>
      <vt:lpstr>Real World Experience with Antifibrotics in IPF</vt:lpstr>
      <vt:lpstr>IPF in 2020 is Different ! </vt:lpstr>
      <vt:lpstr>IPF : Pirfenidone </vt:lpstr>
      <vt:lpstr>PowerPoint Presentation</vt:lpstr>
      <vt:lpstr> Better Progression-free Survival with high-dose Pirfenidone </vt:lpstr>
      <vt:lpstr>High dose Pirfenidone Reduces the Risk of Respiratory Related Hospitalization (RRH)</vt:lpstr>
      <vt:lpstr>PowerPoint Presentation</vt:lpstr>
      <vt:lpstr>Pirfenidone in Severe IPF : It Still Works !</vt:lpstr>
      <vt:lpstr>Pirfenidone : Symptomatic Relief in Cough in IPF</vt:lpstr>
      <vt:lpstr>High Dose Pirfenidone: Significantly reduces the worsening of patient-reported breathlessness *</vt:lpstr>
      <vt:lpstr>Pirfenidone : Transplant Free Survival</vt:lpstr>
      <vt:lpstr>PowerPoint Presentation</vt:lpstr>
      <vt:lpstr>Pirfenidone : Low discontinuation in Phase III &amp; Real-World Studies</vt:lpstr>
      <vt:lpstr>Managing Side Effects of Pirfenidone</vt:lpstr>
      <vt:lpstr>Dose modification in First 6 months Doesn’t Effect Outcomes of Pirfenidone in IPF ?</vt:lpstr>
      <vt:lpstr>Pirfenidone – Pill Burden in India &amp; World</vt:lpstr>
      <vt:lpstr>Costs : Better with Pirfenidone Worldwide</vt:lpstr>
      <vt:lpstr>Q 3 Which antifibrotic would be Safe &amp; Better  during COVID times ? </vt:lpstr>
      <vt:lpstr>To Summarize …</vt:lpstr>
      <vt:lpstr>Issues with Non-Pharmacological Treatment in IPF</vt:lpstr>
      <vt:lpstr>Home Based PR Programs</vt:lpstr>
      <vt:lpstr>Issues with Non-Pharmacological Treatment in IPF</vt:lpstr>
      <vt:lpstr>Tele Rehabilitation Services :  ‘An Opportunity Amidst Despair’</vt:lpstr>
      <vt:lpstr>Conclusions: IPF management in Present Times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Management of IPF in Present Times    </dc:title>
  <dc:creator>Deepak Talwar</dc:creator>
  <cp:lastModifiedBy>Deepak Talwar</cp:lastModifiedBy>
  <cp:revision>36</cp:revision>
  <dcterms:created xsi:type="dcterms:W3CDTF">2020-06-12T17:41:26Z</dcterms:created>
  <dcterms:modified xsi:type="dcterms:W3CDTF">2025-04-21T11:00:43Z</dcterms:modified>
</cp:coreProperties>
</file>