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469" r:id="rId4"/>
    <p:sldId id="258" r:id="rId5"/>
    <p:sldId id="259" r:id="rId6"/>
    <p:sldId id="260" r:id="rId7"/>
    <p:sldId id="261" r:id="rId8"/>
    <p:sldId id="470" r:id="rId9"/>
    <p:sldId id="262" r:id="rId10"/>
    <p:sldId id="471" r:id="rId11"/>
    <p:sldId id="472" r:id="rId12"/>
    <p:sldId id="467" r:id="rId13"/>
    <p:sldId id="4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94699"/>
  </p:normalViewPr>
  <p:slideViewPr>
    <p:cSldViewPr snapToGrid="0">
      <p:cViewPr varScale="1">
        <p:scale>
          <a:sx n="59" d="100"/>
          <a:sy n="59" d="100"/>
        </p:scale>
        <p:origin x="8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29C14F-B466-4611-95ED-2E6B889074B5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6C1B4686-8A63-45F3-A353-06F3B4E9ED5C}">
      <dgm:prSet/>
      <dgm:spPr/>
      <dgm:t>
        <a:bodyPr/>
        <a:lstStyle/>
        <a:p>
          <a:r>
            <a:rPr lang="en-US"/>
            <a:t>COPD</a:t>
          </a:r>
        </a:p>
      </dgm:t>
    </dgm:pt>
    <dgm:pt modelId="{75E1FC13-A7A9-4123-A856-47BD8A09D46E}" type="parTrans" cxnId="{36E01C5A-C9B5-4936-8940-048D16B8A2E9}">
      <dgm:prSet/>
      <dgm:spPr/>
      <dgm:t>
        <a:bodyPr/>
        <a:lstStyle/>
        <a:p>
          <a:endParaRPr lang="en-US"/>
        </a:p>
      </dgm:t>
    </dgm:pt>
    <dgm:pt modelId="{CE58FB3D-D593-4AFB-BDB6-E818A5500C6F}" type="sibTrans" cxnId="{36E01C5A-C9B5-4936-8940-048D16B8A2E9}">
      <dgm:prSet/>
      <dgm:spPr/>
      <dgm:t>
        <a:bodyPr/>
        <a:lstStyle/>
        <a:p>
          <a:endParaRPr lang="en-US"/>
        </a:p>
      </dgm:t>
    </dgm:pt>
    <dgm:pt modelId="{F01BDD55-A872-4734-A4D6-0493173ED97B}">
      <dgm:prSet/>
      <dgm:spPr/>
      <dgm:t>
        <a:bodyPr/>
        <a:lstStyle/>
        <a:p>
          <a:r>
            <a:rPr lang="en-US"/>
            <a:t>Asthma &amp; CRS</a:t>
          </a:r>
        </a:p>
      </dgm:t>
    </dgm:pt>
    <dgm:pt modelId="{2DA36C81-3FBF-4713-9BD6-B67A162A7298}" type="parTrans" cxnId="{C4ADC35C-3FA3-4283-BD97-C63B449D6FE3}">
      <dgm:prSet/>
      <dgm:spPr/>
      <dgm:t>
        <a:bodyPr/>
        <a:lstStyle/>
        <a:p>
          <a:endParaRPr lang="en-US"/>
        </a:p>
      </dgm:t>
    </dgm:pt>
    <dgm:pt modelId="{2C3E69F0-18AA-40CC-91CB-346D37950C10}" type="sibTrans" cxnId="{C4ADC35C-3FA3-4283-BD97-C63B449D6FE3}">
      <dgm:prSet/>
      <dgm:spPr/>
      <dgm:t>
        <a:bodyPr/>
        <a:lstStyle/>
        <a:p>
          <a:endParaRPr lang="en-US"/>
        </a:p>
      </dgm:t>
    </dgm:pt>
    <dgm:pt modelId="{564DAB13-1812-453A-A696-68DB690D9627}">
      <dgm:prSet/>
      <dgm:spPr/>
      <dgm:t>
        <a:bodyPr/>
        <a:lstStyle/>
        <a:p>
          <a:r>
            <a:rPr lang="en-US"/>
            <a:t>Bronchiectasis</a:t>
          </a:r>
        </a:p>
      </dgm:t>
    </dgm:pt>
    <dgm:pt modelId="{8CEB2836-9CDA-491A-A153-CC375B1A98E5}" type="parTrans" cxnId="{6EDC0C77-341F-45D1-ACC4-B041A7DD3422}">
      <dgm:prSet/>
      <dgm:spPr/>
      <dgm:t>
        <a:bodyPr/>
        <a:lstStyle/>
        <a:p>
          <a:endParaRPr lang="en-US"/>
        </a:p>
      </dgm:t>
    </dgm:pt>
    <dgm:pt modelId="{058851E5-2E22-4D26-A15E-7F1BD79D4189}" type="sibTrans" cxnId="{6EDC0C77-341F-45D1-ACC4-B041A7DD3422}">
      <dgm:prSet/>
      <dgm:spPr/>
      <dgm:t>
        <a:bodyPr/>
        <a:lstStyle/>
        <a:p>
          <a:endParaRPr lang="en-US"/>
        </a:p>
      </dgm:t>
    </dgm:pt>
    <dgm:pt modelId="{656184CB-6A0D-4FC3-9147-DE1A1A56EAB8}">
      <dgm:prSet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US"/>
            <a:t>OHS</a:t>
          </a:r>
        </a:p>
      </dgm:t>
    </dgm:pt>
    <dgm:pt modelId="{1660AE76-7BCE-49D6-A496-F3C88F257952}" type="parTrans" cxnId="{04ABA7B3-0601-40C4-B816-953E41EC36BC}">
      <dgm:prSet/>
      <dgm:spPr/>
      <dgm:t>
        <a:bodyPr/>
        <a:lstStyle/>
        <a:p>
          <a:endParaRPr lang="en-US"/>
        </a:p>
      </dgm:t>
    </dgm:pt>
    <dgm:pt modelId="{D60CFA98-7A29-4DA3-AD2E-1DA7B5ADBACA}" type="sibTrans" cxnId="{04ABA7B3-0601-40C4-B816-953E41EC36BC}">
      <dgm:prSet/>
      <dgm:spPr/>
      <dgm:t>
        <a:bodyPr/>
        <a:lstStyle/>
        <a:p>
          <a:endParaRPr lang="en-US"/>
        </a:p>
      </dgm:t>
    </dgm:pt>
    <dgm:pt modelId="{AFCCA5BE-D5A6-4D35-91AC-B1FDB8336051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/>
            <a:t>ILD</a:t>
          </a:r>
        </a:p>
      </dgm:t>
    </dgm:pt>
    <dgm:pt modelId="{9C95E29A-AC01-4CCE-A2D1-82577695D5A1}" type="parTrans" cxnId="{0DAD6ED9-7C1F-4428-A211-6023F641E9E6}">
      <dgm:prSet/>
      <dgm:spPr/>
      <dgm:t>
        <a:bodyPr/>
        <a:lstStyle/>
        <a:p>
          <a:endParaRPr lang="en-US"/>
        </a:p>
      </dgm:t>
    </dgm:pt>
    <dgm:pt modelId="{052E9B39-33B3-4471-A35C-A424B0FFEBD6}" type="sibTrans" cxnId="{0DAD6ED9-7C1F-4428-A211-6023F641E9E6}">
      <dgm:prSet/>
      <dgm:spPr/>
      <dgm:t>
        <a:bodyPr/>
        <a:lstStyle/>
        <a:p>
          <a:endParaRPr lang="en-US"/>
        </a:p>
      </dgm:t>
    </dgm:pt>
    <dgm:pt modelId="{DC5D1F0C-25D7-4F76-937F-63D0C6941A86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/>
            <a:t>PH</a:t>
          </a:r>
        </a:p>
      </dgm:t>
    </dgm:pt>
    <dgm:pt modelId="{964E1D3B-F35B-4F3D-BCF4-65837E41F234}" type="parTrans" cxnId="{AD932D4B-C96C-4E5D-81DB-A684172370C4}">
      <dgm:prSet/>
      <dgm:spPr/>
      <dgm:t>
        <a:bodyPr/>
        <a:lstStyle/>
        <a:p>
          <a:endParaRPr lang="en-US"/>
        </a:p>
      </dgm:t>
    </dgm:pt>
    <dgm:pt modelId="{10FF1BE6-43A6-4D92-9E99-FC90CA726C46}" type="sibTrans" cxnId="{AD932D4B-C96C-4E5D-81DB-A684172370C4}">
      <dgm:prSet/>
      <dgm:spPr/>
      <dgm:t>
        <a:bodyPr/>
        <a:lstStyle/>
        <a:p>
          <a:endParaRPr lang="en-US"/>
        </a:p>
      </dgm:t>
    </dgm:pt>
    <dgm:pt modelId="{111140F1-145F-45D4-BCEB-C085428ECBE6}">
      <dgm:prSet/>
      <dgm:spPr/>
      <dgm:t>
        <a:bodyPr/>
        <a:lstStyle/>
        <a:p>
          <a:r>
            <a:rPr lang="en-US"/>
            <a:t>CW &amp; NM disorders</a:t>
          </a:r>
        </a:p>
      </dgm:t>
    </dgm:pt>
    <dgm:pt modelId="{30BF9915-7FE7-4C09-8400-F9C34B6A1DC1}" type="parTrans" cxnId="{F3C472A5-2DFB-40DC-8E86-341491018BB8}">
      <dgm:prSet/>
      <dgm:spPr/>
      <dgm:t>
        <a:bodyPr/>
        <a:lstStyle/>
        <a:p>
          <a:endParaRPr lang="en-US"/>
        </a:p>
      </dgm:t>
    </dgm:pt>
    <dgm:pt modelId="{12652688-CCA9-4365-95D0-EA39EFE1EAF4}" type="sibTrans" cxnId="{F3C472A5-2DFB-40DC-8E86-341491018BB8}">
      <dgm:prSet/>
      <dgm:spPr/>
      <dgm:t>
        <a:bodyPr/>
        <a:lstStyle/>
        <a:p>
          <a:endParaRPr lang="en-US"/>
        </a:p>
      </dgm:t>
    </dgm:pt>
    <dgm:pt modelId="{FA7A5003-7C0F-4C32-9FC2-06C155A73B93}">
      <dgm:prSet/>
      <dgm:spPr/>
      <dgm:t>
        <a:bodyPr/>
        <a:lstStyle/>
        <a:p>
          <a:r>
            <a:rPr lang="en-US"/>
            <a:t>Refractory Cough</a:t>
          </a:r>
        </a:p>
      </dgm:t>
    </dgm:pt>
    <dgm:pt modelId="{56E9863E-9597-42AE-92AB-E2C7A25B2440}" type="parTrans" cxnId="{0C667571-569D-4CB7-A5C3-A69FD7F7C917}">
      <dgm:prSet/>
      <dgm:spPr/>
      <dgm:t>
        <a:bodyPr/>
        <a:lstStyle/>
        <a:p>
          <a:endParaRPr lang="en-US"/>
        </a:p>
      </dgm:t>
    </dgm:pt>
    <dgm:pt modelId="{F6DA9B1D-2056-4858-8BA2-93196C97E540}" type="sibTrans" cxnId="{0C667571-569D-4CB7-A5C3-A69FD7F7C917}">
      <dgm:prSet/>
      <dgm:spPr/>
      <dgm:t>
        <a:bodyPr/>
        <a:lstStyle/>
        <a:p>
          <a:endParaRPr lang="en-US"/>
        </a:p>
      </dgm:t>
    </dgm:pt>
    <dgm:pt modelId="{AEE2EA62-03CC-491F-B4BE-CDD1572B6841}">
      <dgm:prSet/>
      <dgm:spPr/>
      <dgm:t>
        <a:bodyPr/>
        <a:lstStyle/>
        <a:p>
          <a:r>
            <a:rPr lang="en-US"/>
            <a:t>Sarcoidosis</a:t>
          </a:r>
        </a:p>
      </dgm:t>
    </dgm:pt>
    <dgm:pt modelId="{CC26CD37-E17E-4A10-8FDF-E1879937C92D}" type="parTrans" cxnId="{2E58F434-7FF5-4237-8B9E-706A5987D15A}">
      <dgm:prSet/>
      <dgm:spPr/>
      <dgm:t>
        <a:bodyPr/>
        <a:lstStyle/>
        <a:p>
          <a:endParaRPr lang="en-US"/>
        </a:p>
      </dgm:t>
    </dgm:pt>
    <dgm:pt modelId="{032744B5-2421-49C5-AC22-05E75D75AB39}" type="sibTrans" cxnId="{2E58F434-7FF5-4237-8B9E-706A5987D15A}">
      <dgm:prSet/>
      <dgm:spPr/>
      <dgm:t>
        <a:bodyPr/>
        <a:lstStyle/>
        <a:p>
          <a:endParaRPr lang="en-US"/>
        </a:p>
      </dgm:t>
    </dgm:pt>
    <dgm:pt modelId="{02667597-228A-46AC-947A-815CE4FBBEBA}">
      <dgm:prSet/>
      <dgm:spPr/>
      <dgm:t>
        <a:bodyPr/>
        <a:lstStyle/>
        <a:p>
          <a:r>
            <a:rPr lang="en-US" dirty="0"/>
            <a:t>Lung cancer</a:t>
          </a:r>
        </a:p>
      </dgm:t>
    </dgm:pt>
    <dgm:pt modelId="{01CB9D39-1F4A-49FE-B169-EE75717A2E72}" type="parTrans" cxnId="{63642C54-6C39-43F9-877A-3DFEFB1A5CA4}">
      <dgm:prSet/>
      <dgm:spPr/>
      <dgm:t>
        <a:bodyPr/>
        <a:lstStyle/>
        <a:p>
          <a:endParaRPr lang="en-US"/>
        </a:p>
      </dgm:t>
    </dgm:pt>
    <dgm:pt modelId="{DEABAF28-1F53-4867-98E1-0331F2F96B48}" type="sibTrans" cxnId="{63642C54-6C39-43F9-877A-3DFEFB1A5CA4}">
      <dgm:prSet/>
      <dgm:spPr/>
      <dgm:t>
        <a:bodyPr/>
        <a:lstStyle/>
        <a:p>
          <a:endParaRPr lang="en-US"/>
        </a:p>
      </dgm:t>
    </dgm:pt>
    <dgm:pt modelId="{A829C682-1E9B-6848-B71A-46069ADC3FE8}" type="pres">
      <dgm:prSet presAssocID="{CC29C14F-B466-4611-95ED-2E6B889074B5}" presName="diagram" presStyleCnt="0">
        <dgm:presLayoutVars>
          <dgm:dir/>
          <dgm:resizeHandles val="exact"/>
        </dgm:presLayoutVars>
      </dgm:prSet>
      <dgm:spPr/>
    </dgm:pt>
    <dgm:pt modelId="{4BF26C0A-A19A-0641-9AA9-9FC1D14A0967}" type="pres">
      <dgm:prSet presAssocID="{6C1B4686-8A63-45F3-A353-06F3B4E9ED5C}" presName="node" presStyleLbl="node1" presStyleIdx="0" presStyleCnt="10">
        <dgm:presLayoutVars>
          <dgm:bulletEnabled val="1"/>
        </dgm:presLayoutVars>
      </dgm:prSet>
      <dgm:spPr/>
    </dgm:pt>
    <dgm:pt modelId="{B0D3AEFA-ED9F-454B-ADE9-8FA75625D0D8}" type="pres">
      <dgm:prSet presAssocID="{CE58FB3D-D593-4AFB-BDB6-E818A5500C6F}" presName="sibTrans" presStyleCnt="0"/>
      <dgm:spPr/>
    </dgm:pt>
    <dgm:pt modelId="{514AF5D0-0A08-ED46-8383-505826C04E55}" type="pres">
      <dgm:prSet presAssocID="{F01BDD55-A872-4734-A4D6-0493173ED97B}" presName="node" presStyleLbl="node1" presStyleIdx="1" presStyleCnt="10">
        <dgm:presLayoutVars>
          <dgm:bulletEnabled val="1"/>
        </dgm:presLayoutVars>
      </dgm:prSet>
      <dgm:spPr/>
    </dgm:pt>
    <dgm:pt modelId="{D6AAA99A-3D5F-4046-BFCB-A0CEFFC926B0}" type="pres">
      <dgm:prSet presAssocID="{2C3E69F0-18AA-40CC-91CB-346D37950C10}" presName="sibTrans" presStyleCnt="0"/>
      <dgm:spPr/>
    </dgm:pt>
    <dgm:pt modelId="{FBFE439B-C2A8-AE4F-9A2E-7A19F6638FF0}" type="pres">
      <dgm:prSet presAssocID="{564DAB13-1812-453A-A696-68DB690D9627}" presName="node" presStyleLbl="node1" presStyleIdx="2" presStyleCnt="10">
        <dgm:presLayoutVars>
          <dgm:bulletEnabled val="1"/>
        </dgm:presLayoutVars>
      </dgm:prSet>
      <dgm:spPr/>
    </dgm:pt>
    <dgm:pt modelId="{3C3FE989-F262-2C4F-8844-24909A8223BF}" type="pres">
      <dgm:prSet presAssocID="{058851E5-2E22-4D26-A15E-7F1BD79D4189}" presName="sibTrans" presStyleCnt="0"/>
      <dgm:spPr/>
    </dgm:pt>
    <dgm:pt modelId="{169AD571-68C2-9447-8150-25B9A2A9892B}" type="pres">
      <dgm:prSet presAssocID="{656184CB-6A0D-4FC3-9147-DE1A1A56EAB8}" presName="node" presStyleLbl="node1" presStyleIdx="3" presStyleCnt="10">
        <dgm:presLayoutVars>
          <dgm:bulletEnabled val="1"/>
        </dgm:presLayoutVars>
      </dgm:prSet>
      <dgm:spPr/>
    </dgm:pt>
    <dgm:pt modelId="{BBACE57B-1C5B-2745-BF80-CA036FBEF7B8}" type="pres">
      <dgm:prSet presAssocID="{D60CFA98-7A29-4DA3-AD2E-1DA7B5ADBACA}" presName="sibTrans" presStyleCnt="0"/>
      <dgm:spPr/>
    </dgm:pt>
    <dgm:pt modelId="{B09F530C-62DA-D44A-ACDC-839AC9489AFB}" type="pres">
      <dgm:prSet presAssocID="{AFCCA5BE-D5A6-4D35-91AC-B1FDB8336051}" presName="node" presStyleLbl="node1" presStyleIdx="4" presStyleCnt="10">
        <dgm:presLayoutVars>
          <dgm:bulletEnabled val="1"/>
        </dgm:presLayoutVars>
      </dgm:prSet>
      <dgm:spPr/>
    </dgm:pt>
    <dgm:pt modelId="{F0438DE6-58E6-6948-8875-B7B3FC716E62}" type="pres">
      <dgm:prSet presAssocID="{052E9B39-33B3-4471-A35C-A424B0FFEBD6}" presName="sibTrans" presStyleCnt="0"/>
      <dgm:spPr/>
    </dgm:pt>
    <dgm:pt modelId="{9DFDF45F-CBD1-6D41-A7AB-627ABBB9043F}" type="pres">
      <dgm:prSet presAssocID="{DC5D1F0C-25D7-4F76-937F-63D0C6941A86}" presName="node" presStyleLbl="node1" presStyleIdx="5" presStyleCnt="10">
        <dgm:presLayoutVars>
          <dgm:bulletEnabled val="1"/>
        </dgm:presLayoutVars>
      </dgm:prSet>
      <dgm:spPr/>
    </dgm:pt>
    <dgm:pt modelId="{64E89A0A-1B99-1A45-94FF-B89AB1906AFA}" type="pres">
      <dgm:prSet presAssocID="{10FF1BE6-43A6-4D92-9E99-FC90CA726C46}" presName="sibTrans" presStyleCnt="0"/>
      <dgm:spPr/>
    </dgm:pt>
    <dgm:pt modelId="{906C3C02-02F6-BC49-97B4-4629D0BC3CA4}" type="pres">
      <dgm:prSet presAssocID="{111140F1-145F-45D4-BCEB-C085428ECBE6}" presName="node" presStyleLbl="node1" presStyleIdx="6" presStyleCnt="10">
        <dgm:presLayoutVars>
          <dgm:bulletEnabled val="1"/>
        </dgm:presLayoutVars>
      </dgm:prSet>
      <dgm:spPr/>
    </dgm:pt>
    <dgm:pt modelId="{F1AD51A4-3D6B-1A4E-89CC-6D56401D8BBF}" type="pres">
      <dgm:prSet presAssocID="{12652688-CCA9-4365-95D0-EA39EFE1EAF4}" presName="sibTrans" presStyleCnt="0"/>
      <dgm:spPr/>
    </dgm:pt>
    <dgm:pt modelId="{4BB363B4-4BA5-8F4F-B86E-123EA9ABCB56}" type="pres">
      <dgm:prSet presAssocID="{FA7A5003-7C0F-4C32-9FC2-06C155A73B93}" presName="node" presStyleLbl="node1" presStyleIdx="7" presStyleCnt="10">
        <dgm:presLayoutVars>
          <dgm:bulletEnabled val="1"/>
        </dgm:presLayoutVars>
      </dgm:prSet>
      <dgm:spPr/>
    </dgm:pt>
    <dgm:pt modelId="{A13261FD-0D4E-3A44-A7B1-05BB17137E2B}" type="pres">
      <dgm:prSet presAssocID="{F6DA9B1D-2056-4858-8BA2-93196C97E540}" presName="sibTrans" presStyleCnt="0"/>
      <dgm:spPr/>
    </dgm:pt>
    <dgm:pt modelId="{E38DA3C8-41D1-8342-B31E-5FE86DFC46BE}" type="pres">
      <dgm:prSet presAssocID="{AEE2EA62-03CC-491F-B4BE-CDD1572B6841}" presName="node" presStyleLbl="node1" presStyleIdx="8" presStyleCnt="10">
        <dgm:presLayoutVars>
          <dgm:bulletEnabled val="1"/>
        </dgm:presLayoutVars>
      </dgm:prSet>
      <dgm:spPr/>
    </dgm:pt>
    <dgm:pt modelId="{EDEF3820-0E2E-0747-A9A3-5A67BB9BB5AA}" type="pres">
      <dgm:prSet presAssocID="{032744B5-2421-49C5-AC22-05E75D75AB39}" presName="sibTrans" presStyleCnt="0"/>
      <dgm:spPr/>
    </dgm:pt>
    <dgm:pt modelId="{F1B2C752-171A-8348-9C15-591158AABF84}" type="pres">
      <dgm:prSet presAssocID="{02667597-228A-46AC-947A-815CE4FBBEBA}" presName="node" presStyleLbl="node1" presStyleIdx="9" presStyleCnt="10">
        <dgm:presLayoutVars>
          <dgm:bulletEnabled val="1"/>
        </dgm:presLayoutVars>
      </dgm:prSet>
      <dgm:spPr/>
    </dgm:pt>
  </dgm:ptLst>
  <dgm:cxnLst>
    <dgm:cxn modelId="{FB93C309-D76F-B544-8453-E138EA2AC57A}" type="presOf" srcId="{F01BDD55-A872-4734-A4D6-0493173ED97B}" destId="{514AF5D0-0A08-ED46-8383-505826C04E55}" srcOrd="0" destOrd="0" presId="urn:microsoft.com/office/officeart/2005/8/layout/default"/>
    <dgm:cxn modelId="{25F1100E-7F32-F047-BF47-E9727678BE5E}" type="presOf" srcId="{DC5D1F0C-25D7-4F76-937F-63D0C6941A86}" destId="{9DFDF45F-CBD1-6D41-A7AB-627ABBB9043F}" srcOrd="0" destOrd="0" presId="urn:microsoft.com/office/officeart/2005/8/layout/default"/>
    <dgm:cxn modelId="{7A523E0F-745F-164E-AA26-41937C50DA58}" type="presOf" srcId="{564DAB13-1812-453A-A696-68DB690D9627}" destId="{FBFE439B-C2A8-AE4F-9A2E-7A19F6638FF0}" srcOrd="0" destOrd="0" presId="urn:microsoft.com/office/officeart/2005/8/layout/default"/>
    <dgm:cxn modelId="{B859E620-1154-334E-B631-8755B2CF472B}" type="presOf" srcId="{AFCCA5BE-D5A6-4D35-91AC-B1FDB8336051}" destId="{B09F530C-62DA-D44A-ACDC-839AC9489AFB}" srcOrd="0" destOrd="0" presId="urn:microsoft.com/office/officeart/2005/8/layout/default"/>
    <dgm:cxn modelId="{E7C51F2E-2328-5E45-A510-77CCFDB7E51D}" type="presOf" srcId="{6C1B4686-8A63-45F3-A353-06F3B4E9ED5C}" destId="{4BF26C0A-A19A-0641-9AA9-9FC1D14A0967}" srcOrd="0" destOrd="0" presId="urn:microsoft.com/office/officeart/2005/8/layout/default"/>
    <dgm:cxn modelId="{2E58F434-7FF5-4237-8B9E-706A5987D15A}" srcId="{CC29C14F-B466-4611-95ED-2E6B889074B5}" destId="{AEE2EA62-03CC-491F-B4BE-CDD1572B6841}" srcOrd="8" destOrd="0" parTransId="{CC26CD37-E17E-4A10-8FDF-E1879937C92D}" sibTransId="{032744B5-2421-49C5-AC22-05E75D75AB39}"/>
    <dgm:cxn modelId="{C4ADC35C-3FA3-4283-BD97-C63B449D6FE3}" srcId="{CC29C14F-B466-4611-95ED-2E6B889074B5}" destId="{F01BDD55-A872-4734-A4D6-0493173ED97B}" srcOrd="1" destOrd="0" parTransId="{2DA36C81-3FBF-4713-9BD6-B67A162A7298}" sibTransId="{2C3E69F0-18AA-40CC-91CB-346D37950C10}"/>
    <dgm:cxn modelId="{586A1B5D-394B-EA4F-AB19-9F7EBAEA218B}" type="presOf" srcId="{656184CB-6A0D-4FC3-9147-DE1A1A56EAB8}" destId="{169AD571-68C2-9447-8150-25B9A2A9892B}" srcOrd="0" destOrd="0" presId="urn:microsoft.com/office/officeart/2005/8/layout/default"/>
    <dgm:cxn modelId="{1C3C4D5F-7F58-6447-B5D9-9108E348B63C}" type="presOf" srcId="{111140F1-145F-45D4-BCEB-C085428ECBE6}" destId="{906C3C02-02F6-BC49-97B4-4629D0BC3CA4}" srcOrd="0" destOrd="0" presId="urn:microsoft.com/office/officeart/2005/8/layout/default"/>
    <dgm:cxn modelId="{AD932D4B-C96C-4E5D-81DB-A684172370C4}" srcId="{CC29C14F-B466-4611-95ED-2E6B889074B5}" destId="{DC5D1F0C-25D7-4F76-937F-63D0C6941A86}" srcOrd="5" destOrd="0" parTransId="{964E1D3B-F35B-4F3D-BCF4-65837E41F234}" sibTransId="{10FF1BE6-43A6-4D92-9E99-FC90CA726C46}"/>
    <dgm:cxn modelId="{BB49BB4F-E5A8-4C43-85D3-DBB68115AF05}" type="presOf" srcId="{FA7A5003-7C0F-4C32-9FC2-06C155A73B93}" destId="{4BB363B4-4BA5-8F4F-B86E-123EA9ABCB56}" srcOrd="0" destOrd="0" presId="urn:microsoft.com/office/officeart/2005/8/layout/default"/>
    <dgm:cxn modelId="{0C667571-569D-4CB7-A5C3-A69FD7F7C917}" srcId="{CC29C14F-B466-4611-95ED-2E6B889074B5}" destId="{FA7A5003-7C0F-4C32-9FC2-06C155A73B93}" srcOrd="7" destOrd="0" parTransId="{56E9863E-9597-42AE-92AB-E2C7A25B2440}" sibTransId="{F6DA9B1D-2056-4858-8BA2-93196C97E540}"/>
    <dgm:cxn modelId="{63642C54-6C39-43F9-877A-3DFEFB1A5CA4}" srcId="{CC29C14F-B466-4611-95ED-2E6B889074B5}" destId="{02667597-228A-46AC-947A-815CE4FBBEBA}" srcOrd="9" destOrd="0" parTransId="{01CB9D39-1F4A-49FE-B169-EE75717A2E72}" sibTransId="{DEABAF28-1F53-4867-98E1-0331F2F96B48}"/>
    <dgm:cxn modelId="{6EDC0C77-341F-45D1-ACC4-B041A7DD3422}" srcId="{CC29C14F-B466-4611-95ED-2E6B889074B5}" destId="{564DAB13-1812-453A-A696-68DB690D9627}" srcOrd="2" destOrd="0" parTransId="{8CEB2836-9CDA-491A-A153-CC375B1A98E5}" sibTransId="{058851E5-2E22-4D26-A15E-7F1BD79D4189}"/>
    <dgm:cxn modelId="{36E01C5A-C9B5-4936-8940-048D16B8A2E9}" srcId="{CC29C14F-B466-4611-95ED-2E6B889074B5}" destId="{6C1B4686-8A63-45F3-A353-06F3B4E9ED5C}" srcOrd="0" destOrd="0" parTransId="{75E1FC13-A7A9-4123-A856-47BD8A09D46E}" sibTransId="{CE58FB3D-D593-4AFB-BDB6-E818A5500C6F}"/>
    <dgm:cxn modelId="{323331A2-9B73-924A-BF72-8D35FEF49DD3}" type="presOf" srcId="{AEE2EA62-03CC-491F-B4BE-CDD1572B6841}" destId="{E38DA3C8-41D1-8342-B31E-5FE86DFC46BE}" srcOrd="0" destOrd="0" presId="urn:microsoft.com/office/officeart/2005/8/layout/default"/>
    <dgm:cxn modelId="{F3C472A5-2DFB-40DC-8E86-341491018BB8}" srcId="{CC29C14F-B466-4611-95ED-2E6B889074B5}" destId="{111140F1-145F-45D4-BCEB-C085428ECBE6}" srcOrd="6" destOrd="0" parTransId="{30BF9915-7FE7-4C09-8400-F9C34B6A1DC1}" sibTransId="{12652688-CCA9-4365-95D0-EA39EFE1EAF4}"/>
    <dgm:cxn modelId="{04ABA7B3-0601-40C4-B816-953E41EC36BC}" srcId="{CC29C14F-B466-4611-95ED-2E6B889074B5}" destId="{656184CB-6A0D-4FC3-9147-DE1A1A56EAB8}" srcOrd="3" destOrd="0" parTransId="{1660AE76-7BCE-49D6-A496-F3C88F257952}" sibTransId="{D60CFA98-7A29-4DA3-AD2E-1DA7B5ADBACA}"/>
    <dgm:cxn modelId="{4D04B3C5-C251-8C42-8260-DC748F238F06}" type="presOf" srcId="{CC29C14F-B466-4611-95ED-2E6B889074B5}" destId="{A829C682-1E9B-6848-B71A-46069ADC3FE8}" srcOrd="0" destOrd="0" presId="urn:microsoft.com/office/officeart/2005/8/layout/default"/>
    <dgm:cxn modelId="{0DAD6ED9-7C1F-4428-A211-6023F641E9E6}" srcId="{CC29C14F-B466-4611-95ED-2E6B889074B5}" destId="{AFCCA5BE-D5A6-4D35-91AC-B1FDB8336051}" srcOrd="4" destOrd="0" parTransId="{9C95E29A-AC01-4CCE-A2D1-82577695D5A1}" sibTransId="{052E9B39-33B3-4471-A35C-A424B0FFEBD6}"/>
    <dgm:cxn modelId="{1BC3FEE6-7B70-4244-BBD1-7F72FDECC8D8}" type="presOf" srcId="{02667597-228A-46AC-947A-815CE4FBBEBA}" destId="{F1B2C752-171A-8348-9C15-591158AABF84}" srcOrd="0" destOrd="0" presId="urn:microsoft.com/office/officeart/2005/8/layout/default"/>
    <dgm:cxn modelId="{2C28F2FD-022A-C745-8BE0-8C02F9B62B21}" type="presParOf" srcId="{A829C682-1E9B-6848-B71A-46069ADC3FE8}" destId="{4BF26C0A-A19A-0641-9AA9-9FC1D14A0967}" srcOrd="0" destOrd="0" presId="urn:microsoft.com/office/officeart/2005/8/layout/default"/>
    <dgm:cxn modelId="{4F356315-4B42-CE46-BC7B-1786FB6ADB99}" type="presParOf" srcId="{A829C682-1E9B-6848-B71A-46069ADC3FE8}" destId="{B0D3AEFA-ED9F-454B-ADE9-8FA75625D0D8}" srcOrd="1" destOrd="0" presId="urn:microsoft.com/office/officeart/2005/8/layout/default"/>
    <dgm:cxn modelId="{8BAA3A8A-3C72-0A42-807C-FEBA65B69BC2}" type="presParOf" srcId="{A829C682-1E9B-6848-B71A-46069ADC3FE8}" destId="{514AF5D0-0A08-ED46-8383-505826C04E55}" srcOrd="2" destOrd="0" presId="urn:microsoft.com/office/officeart/2005/8/layout/default"/>
    <dgm:cxn modelId="{A1FE3EE0-6A9C-6F4A-B079-47AF324E04A5}" type="presParOf" srcId="{A829C682-1E9B-6848-B71A-46069ADC3FE8}" destId="{D6AAA99A-3D5F-4046-BFCB-A0CEFFC926B0}" srcOrd="3" destOrd="0" presId="urn:microsoft.com/office/officeart/2005/8/layout/default"/>
    <dgm:cxn modelId="{982758B6-3F98-8A45-A2CE-A45604989AFE}" type="presParOf" srcId="{A829C682-1E9B-6848-B71A-46069ADC3FE8}" destId="{FBFE439B-C2A8-AE4F-9A2E-7A19F6638FF0}" srcOrd="4" destOrd="0" presId="urn:microsoft.com/office/officeart/2005/8/layout/default"/>
    <dgm:cxn modelId="{F3A44A60-8694-0243-916B-CF1263BB37D1}" type="presParOf" srcId="{A829C682-1E9B-6848-B71A-46069ADC3FE8}" destId="{3C3FE989-F262-2C4F-8844-24909A8223BF}" srcOrd="5" destOrd="0" presId="urn:microsoft.com/office/officeart/2005/8/layout/default"/>
    <dgm:cxn modelId="{72E64F64-CD40-5149-BCAE-0050F9001960}" type="presParOf" srcId="{A829C682-1E9B-6848-B71A-46069ADC3FE8}" destId="{169AD571-68C2-9447-8150-25B9A2A9892B}" srcOrd="6" destOrd="0" presId="urn:microsoft.com/office/officeart/2005/8/layout/default"/>
    <dgm:cxn modelId="{AAE3A894-420B-9B4E-B843-95677C82E5C0}" type="presParOf" srcId="{A829C682-1E9B-6848-B71A-46069ADC3FE8}" destId="{BBACE57B-1C5B-2745-BF80-CA036FBEF7B8}" srcOrd="7" destOrd="0" presId="urn:microsoft.com/office/officeart/2005/8/layout/default"/>
    <dgm:cxn modelId="{6B964822-3D49-5841-AA5F-684B6C0B0B16}" type="presParOf" srcId="{A829C682-1E9B-6848-B71A-46069ADC3FE8}" destId="{B09F530C-62DA-D44A-ACDC-839AC9489AFB}" srcOrd="8" destOrd="0" presId="urn:microsoft.com/office/officeart/2005/8/layout/default"/>
    <dgm:cxn modelId="{907DAC06-0F1C-8E4A-B8AA-ECD22A2D620D}" type="presParOf" srcId="{A829C682-1E9B-6848-B71A-46069ADC3FE8}" destId="{F0438DE6-58E6-6948-8875-B7B3FC716E62}" srcOrd="9" destOrd="0" presId="urn:microsoft.com/office/officeart/2005/8/layout/default"/>
    <dgm:cxn modelId="{345EDC2F-E356-384A-AF8B-37A80A43F745}" type="presParOf" srcId="{A829C682-1E9B-6848-B71A-46069ADC3FE8}" destId="{9DFDF45F-CBD1-6D41-A7AB-627ABBB9043F}" srcOrd="10" destOrd="0" presId="urn:microsoft.com/office/officeart/2005/8/layout/default"/>
    <dgm:cxn modelId="{CD76040A-9940-AA4F-881A-11652C45A636}" type="presParOf" srcId="{A829C682-1E9B-6848-B71A-46069ADC3FE8}" destId="{64E89A0A-1B99-1A45-94FF-B89AB1906AFA}" srcOrd="11" destOrd="0" presId="urn:microsoft.com/office/officeart/2005/8/layout/default"/>
    <dgm:cxn modelId="{D1F017A0-E645-C048-8C77-5A5FA38DBE7C}" type="presParOf" srcId="{A829C682-1E9B-6848-B71A-46069ADC3FE8}" destId="{906C3C02-02F6-BC49-97B4-4629D0BC3CA4}" srcOrd="12" destOrd="0" presId="urn:microsoft.com/office/officeart/2005/8/layout/default"/>
    <dgm:cxn modelId="{C9E03A3F-DFD3-9444-88CC-7040A8E5B24C}" type="presParOf" srcId="{A829C682-1E9B-6848-B71A-46069ADC3FE8}" destId="{F1AD51A4-3D6B-1A4E-89CC-6D56401D8BBF}" srcOrd="13" destOrd="0" presId="urn:microsoft.com/office/officeart/2005/8/layout/default"/>
    <dgm:cxn modelId="{59E6FDB5-3A64-F845-B028-8C32D0015B5F}" type="presParOf" srcId="{A829C682-1E9B-6848-B71A-46069ADC3FE8}" destId="{4BB363B4-4BA5-8F4F-B86E-123EA9ABCB56}" srcOrd="14" destOrd="0" presId="urn:microsoft.com/office/officeart/2005/8/layout/default"/>
    <dgm:cxn modelId="{CCB09054-9C0B-FE4E-9E88-5BBC037C2335}" type="presParOf" srcId="{A829C682-1E9B-6848-B71A-46069ADC3FE8}" destId="{A13261FD-0D4E-3A44-A7B1-05BB17137E2B}" srcOrd="15" destOrd="0" presId="urn:microsoft.com/office/officeart/2005/8/layout/default"/>
    <dgm:cxn modelId="{38D7A4EE-7A30-F743-98BA-4E75535F1455}" type="presParOf" srcId="{A829C682-1E9B-6848-B71A-46069ADC3FE8}" destId="{E38DA3C8-41D1-8342-B31E-5FE86DFC46BE}" srcOrd="16" destOrd="0" presId="urn:microsoft.com/office/officeart/2005/8/layout/default"/>
    <dgm:cxn modelId="{4ABD1C0D-4764-8F43-8BA6-2F163FCD6B75}" type="presParOf" srcId="{A829C682-1E9B-6848-B71A-46069ADC3FE8}" destId="{EDEF3820-0E2E-0747-A9A3-5A67BB9BB5AA}" srcOrd="17" destOrd="0" presId="urn:microsoft.com/office/officeart/2005/8/layout/default"/>
    <dgm:cxn modelId="{A37375C3-8BA8-1344-AFDC-CAE0F79FF12E}" type="presParOf" srcId="{A829C682-1E9B-6848-B71A-46069ADC3FE8}" destId="{F1B2C752-171A-8348-9C15-591158AABF84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26C0A-A19A-0641-9AA9-9FC1D14A0967}">
      <dsp:nvSpPr>
        <dsp:cNvPr id="0" name=""/>
        <dsp:cNvSpPr/>
      </dsp:nvSpPr>
      <dsp:spPr>
        <a:xfrm>
          <a:off x="812751" y="48"/>
          <a:ext cx="2165734" cy="129944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COPD</a:t>
          </a:r>
        </a:p>
      </dsp:txBody>
      <dsp:txXfrm>
        <a:off x="812751" y="48"/>
        <a:ext cx="2165734" cy="1299440"/>
      </dsp:txXfrm>
    </dsp:sp>
    <dsp:sp modelId="{514AF5D0-0A08-ED46-8383-505826C04E55}">
      <dsp:nvSpPr>
        <dsp:cNvPr id="0" name=""/>
        <dsp:cNvSpPr/>
      </dsp:nvSpPr>
      <dsp:spPr>
        <a:xfrm>
          <a:off x="3195059" y="48"/>
          <a:ext cx="2165734" cy="1299440"/>
        </a:xfrm>
        <a:prstGeom prst="rect">
          <a:avLst/>
        </a:prstGeom>
        <a:solidFill>
          <a:schemeClr val="accent1">
            <a:shade val="50000"/>
            <a:hueOff val="117930"/>
            <a:satOff val="-12396"/>
            <a:lumOff val="1069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Asthma &amp; CRS</a:t>
          </a:r>
        </a:p>
      </dsp:txBody>
      <dsp:txXfrm>
        <a:off x="3195059" y="48"/>
        <a:ext cx="2165734" cy="1299440"/>
      </dsp:txXfrm>
    </dsp:sp>
    <dsp:sp modelId="{FBFE439B-C2A8-AE4F-9A2E-7A19F6638FF0}">
      <dsp:nvSpPr>
        <dsp:cNvPr id="0" name=""/>
        <dsp:cNvSpPr/>
      </dsp:nvSpPr>
      <dsp:spPr>
        <a:xfrm>
          <a:off x="5577368" y="48"/>
          <a:ext cx="2165734" cy="1299440"/>
        </a:xfrm>
        <a:prstGeom prst="rect">
          <a:avLst/>
        </a:prstGeom>
        <a:solidFill>
          <a:schemeClr val="accent1">
            <a:shade val="50000"/>
            <a:hueOff val="235860"/>
            <a:satOff val="-24791"/>
            <a:lumOff val="2139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Bronchiectasis</a:t>
          </a:r>
        </a:p>
      </dsp:txBody>
      <dsp:txXfrm>
        <a:off x="5577368" y="48"/>
        <a:ext cx="2165734" cy="1299440"/>
      </dsp:txXfrm>
    </dsp:sp>
    <dsp:sp modelId="{169AD571-68C2-9447-8150-25B9A2A9892B}">
      <dsp:nvSpPr>
        <dsp:cNvPr id="0" name=""/>
        <dsp:cNvSpPr/>
      </dsp:nvSpPr>
      <dsp:spPr>
        <a:xfrm>
          <a:off x="7959676" y="48"/>
          <a:ext cx="2165734" cy="1299440"/>
        </a:xfrm>
        <a:prstGeom prst="rect">
          <a:avLst/>
        </a:prstGeom>
        <a:solidFill>
          <a:schemeClr val="tx2">
            <a:lumMod val="75000"/>
            <a:lumOff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OHS</a:t>
          </a:r>
        </a:p>
      </dsp:txBody>
      <dsp:txXfrm>
        <a:off x="7959676" y="48"/>
        <a:ext cx="2165734" cy="1299440"/>
      </dsp:txXfrm>
    </dsp:sp>
    <dsp:sp modelId="{B09F530C-62DA-D44A-ACDC-839AC9489AFB}">
      <dsp:nvSpPr>
        <dsp:cNvPr id="0" name=""/>
        <dsp:cNvSpPr/>
      </dsp:nvSpPr>
      <dsp:spPr>
        <a:xfrm>
          <a:off x="812751" y="1516062"/>
          <a:ext cx="2165734" cy="1299440"/>
        </a:xfrm>
        <a:prstGeom prst="rect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ILD</a:t>
          </a:r>
        </a:p>
      </dsp:txBody>
      <dsp:txXfrm>
        <a:off x="812751" y="1516062"/>
        <a:ext cx="2165734" cy="1299440"/>
      </dsp:txXfrm>
    </dsp:sp>
    <dsp:sp modelId="{9DFDF45F-CBD1-6D41-A7AB-627ABBB9043F}">
      <dsp:nvSpPr>
        <dsp:cNvPr id="0" name=""/>
        <dsp:cNvSpPr/>
      </dsp:nvSpPr>
      <dsp:spPr>
        <a:xfrm>
          <a:off x="3195059" y="1516062"/>
          <a:ext cx="2165734" cy="1299440"/>
        </a:xfrm>
        <a:prstGeom prst="rect">
          <a:avLst/>
        </a:prstGeom>
        <a:solidFill>
          <a:schemeClr val="accent4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PH</a:t>
          </a:r>
        </a:p>
      </dsp:txBody>
      <dsp:txXfrm>
        <a:off x="3195059" y="1516062"/>
        <a:ext cx="2165734" cy="1299440"/>
      </dsp:txXfrm>
    </dsp:sp>
    <dsp:sp modelId="{906C3C02-02F6-BC49-97B4-4629D0BC3CA4}">
      <dsp:nvSpPr>
        <dsp:cNvPr id="0" name=""/>
        <dsp:cNvSpPr/>
      </dsp:nvSpPr>
      <dsp:spPr>
        <a:xfrm>
          <a:off x="5577368" y="1516062"/>
          <a:ext cx="2165734" cy="1299440"/>
        </a:xfrm>
        <a:prstGeom prst="rect">
          <a:avLst/>
        </a:prstGeom>
        <a:solidFill>
          <a:schemeClr val="accent1">
            <a:shade val="50000"/>
            <a:hueOff val="471719"/>
            <a:satOff val="-49582"/>
            <a:lumOff val="4278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CW &amp; NM disorders</a:t>
          </a:r>
        </a:p>
      </dsp:txBody>
      <dsp:txXfrm>
        <a:off x="5577368" y="1516062"/>
        <a:ext cx="2165734" cy="1299440"/>
      </dsp:txXfrm>
    </dsp:sp>
    <dsp:sp modelId="{4BB363B4-4BA5-8F4F-B86E-123EA9ABCB56}">
      <dsp:nvSpPr>
        <dsp:cNvPr id="0" name=""/>
        <dsp:cNvSpPr/>
      </dsp:nvSpPr>
      <dsp:spPr>
        <a:xfrm>
          <a:off x="7959676" y="1516062"/>
          <a:ext cx="2165734" cy="1299440"/>
        </a:xfrm>
        <a:prstGeom prst="rect">
          <a:avLst/>
        </a:prstGeom>
        <a:solidFill>
          <a:schemeClr val="accent1">
            <a:shade val="50000"/>
            <a:hueOff val="353789"/>
            <a:satOff val="-37187"/>
            <a:lumOff val="320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Refractory Cough</a:t>
          </a:r>
        </a:p>
      </dsp:txBody>
      <dsp:txXfrm>
        <a:off x="7959676" y="1516062"/>
        <a:ext cx="2165734" cy="1299440"/>
      </dsp:txXfrm>
    </dsp:sp>
    <dsp:sp modelId="{E38DA3C8-41D1-8342-B31E-5FE86DFC46BE}">
      <dsp:nvSpPr>
        <dsp:cNvPr id="0" name=""/>
        <dsp:cNvSpPr/>
      </dsp:nvSpPr>
      <dsp:spPr>
        <a:xfrm>
          <a:off x="3195059" y="3032076"/>
          <a:ext cx="2165734" cy="1299440"/>
        </a:xfrm>
        <a:prstGeom prst="rect">
          <a:avLst/>
        </a:prstGeom>
        <a:solidFill>
          <a:schemeClr val="accent1">
            <a:shade val="50000"/>
            <a:hueOff val="235860"/>
            <a:satOff val="-24791"/>
            <a:lumOff val="2139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Sarcoidosis</a:t>
          </a:r>
        </a:p>
      </dsp:txBody>
      <dsp:txXfrm>
        <a:off x="3195059" y="3032076"/>
        <a:ext cx="2165734" cy="1299440"/>
      </dsp:txXfrm>
    </dsp:sp>
    <dsp:sp modelId="{F1B2C752-171A-8348-9C15-591158AABF84}">
      <dsp:nvSpPr>
        <dsp:cNvPr id="0" name=""/>
        <dsp:cNvSpPr/>
      </dsp:nvSpPr>
      <dsp:spPr>
        <a:xfrm>
          <a:off x="5577368" y="3032076"/>
          <a:ext cx="2165734" cy="1299440"/>
        </a:xfrm>
        <a:prstGeom prst="rect">
          <a:avLst/>
        </a:prstGeom>
        <a:solidFill>
          <a:schemeClr val="accent1">
            <a:shade val="50000"/>
            <a:hueOff val="117930"/>
            <a:satOff val="-12396"/>
            <a:lumOff val="1069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Lung cancer</a:t>
          </a:r>
        </a:p>
      </dsp:txBody>
      <dsp:txXfrm>
        <a:off x="5577368" y="3032076"/>
        <a:ext cx="2165734" cy="1299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A0CBC-3AA5-6C4F-A9C7-78F15B9544F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ABE55-9AF4-984B-AB6E-70B0BF209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5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25% hazard risk for lung cancer</a:t>
            </a:r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3ABE55-9AF4-984B-AB6E-70B0BF209F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84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3ABE55-9AF4-984B-AB6E-70B0BF209F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05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3105-7D17-3726-A194-C12AB33E6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8AA43-0B33-3E3A-8F02-1AEB6591B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426F8-334F-331D-255B-B1C888BA3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DC4F4-00FB-A5D4-232A-AEE5BD369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A232C-0CBC-F893-15A6-EA3BB800B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4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6F320-FF80-AB1C-54E3-FCAA83EF5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E70EDF-23D4-0692-F806-04C901651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ACC7D-7349-0EA1-2758-18B8E429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C4A58-CE8D-D6B3-3852-2408A677D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634D0-8C80-6CE5-3069-4C965B273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A4A0CB-D6D7-AC9E-2CEA-65624B417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28741-8335-6BA9-F0D6-FF5B02397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86D8F-6542-BC98-7008-1F0E704A0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B366B-9525-ABB6-88A1-289870D59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674D4-A365-A6C0-33D7-6B0C3440C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8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48B6F-DAFF-46C6-A55D-4C83A0C9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2DED8-4CFE-A27C-A230-3BA4520B3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BA912-88A3-1C80-C79F-E88A92E6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25CBE-19BB-F721-7B8B-DBCF39D4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B2B34-76AE-3FD6-E384-8CB65E72B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47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3249-B1F1-AC4C-2FC4-54DE34376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8A283-E1F3-2AD2-1D6A-F390BFDA9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7B381-06F6-B309-B763-F3190789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42B3-BCAC-41AC-BBA3-EC22F6C0A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7A594-F084-B76C-F2F7-3BF8A21ED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2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56A76-7457-F593-9186-E8751BA4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2E93C-E47B-1293-4347-EF62E45D3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2999F-C82B-36D2-0F18-B67EA042C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08A4A-D3D6-14EC-96C3-409299E37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CD0ED-B6D1-9872-9542-B81C66170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DE7E94-914A-7280-7219-0C8DA232D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6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AAD8B-449A-7286-3A4F-5B825654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99513-8F67-C331-7697-7467CDACB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604FB0-DEA4-27A6-957F-33C025554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5DDEA8-0F68-EE3E-18DC-04749BE26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EB4778-2425-2CB6-8ECF-919D50B000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95B1D5-BC7F-4875-2946-F50B364F5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0E5BA6-6B7D-B4D5-03DD-94DC95256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B28A9A-496F-7C02-3BBD-55F156B72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4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C5BC8-1D3A-82F5-9874-12B34270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9B1A1A-0214-1D6C-FBB8-C28412A6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406728-73FB-0E56-7208-2102244BF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792FA7-F80C-B98A-5561-742A3697E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3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595C07-96C0-F18A-298E-689B153A8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D89DF6-63F1-293E-9CF3-EE5A6E195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C0CCB7-D532-4379-D092-96574158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6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1A79B-1AAB-892D-5CA3-6A8BF708C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6CF4B-570A-138B-ADE9-C14261CAE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0F510-578A-785D-76E0-24556AEC9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C9AC8-44CA-A443-B724-3FBC2FFD0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A4734-9215-3A64-1864-758804C08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F047D-F419-619C-1672-93E31EF3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3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2768C-1C30-9DA6-B103-5FD2E014B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DDA21D-6AAB-0AAC-DDB4-6A5859FA8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78692E-4246-F760-C9B4-4230E928D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C343C-4084-82C6-7490-2D2A764FB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8F774-62B8-722C-481F-57C837CCC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EFC21-4E41-61B8-5440-DFEF8FDB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81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6EBE23-FEDA-76E6-3192-63508F997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8B236-64F7-4521-0133-E8C9F907B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24A81-7FA3-855F-60EC-5E996312B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1133D8-32FE-7744-99DC-3857ED6913DC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6035C-4582-94EF-506A-D8BFD5F8D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7A0A1-A8CC-AFE7-2387-691B9F0ECD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2E3319-3F0A-6B40-9D13-0C7302E8A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5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AED61-16E0-88CB-0158-FAC4466B7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3365" y="818984"/>
            <a:ext cx="10766806" cy="2610016"/>
          </a:xfrm>
        </p:spPr>
        <p:txBody>
          <a:bodyPr>
            <a:normAutofit/>
          </a:bodyPr>
          <a:lstStyle/>
          <a:p>
            <a:pPr algn="r"/>
            <a:r>
              <a:rPr lang="en-US" sz="5400" dirty="0">
                <a:solidFill>
                  <a:srgbClr val="FFFFFF"/>
                </a:solidFill>
              </a:rPr>
              <a:t>OSA &amp; Chronic Respiratory Diseases : </a:t>
            </a:r>
            <a:r>
              <a:rPr lang="en-US" sz="4800" i="1" dirty="0">
                <a:solidFill>
                  <a:srgbClr val="FFFFFF"/>
                </a:solidFill>
              </a:rPr>
              <a:t>Multi-directional Effects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D51840-E3E5-BA2E-C6D8-259F9AAF9E9E}"/>
              </a:ext>
            </a:extLst>
          </p:cNvPr>
          <p:cNvSpPr txBox="1"/>
          <p:nvPr/>
        </p:nvSpPr>
        <p:spPr>
          <a:xfrm>
            <a:off x="3234179" y="4502921"/>
            <a:ext cx="2774927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Deepak Talwar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2D3BE77-9DBE-07C7-88DA-AC03BF4E5E6E}"/>
              </a:ext>
            </a:extLst>
          </p:cNvPr>
          <p:cNvGrpSpPr/>
          <p:nvPr/>
        </p:nvGrpSpPr>
        <p:grpSpPr>
          <a:xfrm>
            <a:off x="256576" y="20782"/>
            <a:ext cx="1595548" cy="1595548"/>
            <a:chOff x="113521" y="44647"/>
            <a:chExt cx="1698428" cy="169842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93569DF-36B8-E753-E6B5-5608B86AE675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AE43831-D120-47D7-9263-65350FA8B3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7A98A669-8125-2050-938A-BB0B8E5E4D0B}"/>
              </a:ext>
            </a:extLst>
          </p:cNvPr>
          <p:cNvSpPr/>
          <p:nvPr/>
        </p:nvSpPr>
        <p:spPr>
          <a:xfrm>
            <a:off x="1054350" y="5056167"/>
            <a:ext cx="6888880" cy="1562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1600" dirty="0">
                <a:solidFill>
                  <a:schemeClr val="bg1"/>
                </a:solidFill>
                <a:ea typeface="SF Pro Display" panose="00000500000000000000" pitchFamily="2" charset="0"/>
                <a:cs typeface="ＭＳ Ｐゴシック" pitchFamily="-107" charset="-128"/>
              </a:rPr>
              <a:t>MD, DTCD, DNB,  DM ( Pulmonary &amp; Critical Medicine )  FISDA, FCCP ( USA ), FNCCP</a:t>
            </a:r>
          </a:p>
          <a:p>
            <a:pPr algn="ctr">
              <a:lnSpc>
                <a:spcPct val="40000"/>
              </a:lnSpc>
              <a:spcBef>
                <a:spcPts val="1200"/>
              </a:spcBef>
              <a:buClr>
                <a:schemeClr val="bg2"/>
              </a:buClr>
              <a:buSzPct val="65000"/>
              <a:buFont typeface="Wingdings 2" pitchFamily="-108" charset="2"/>
              <a:buNone/>
              <a:defRPr/>
            </a:pPr>
            <a:r>
              <a:rPr lang="en-US" i="1" dirty="0">
                <a:solidFill>
                  <a:schemeClr val="bg1"/>
                </a:solidFill>
                <a:ea typeface="SF Pro Display" panose="00000500000000000000" pitchFamily="2" charset="0"/>
                <a:cs typeface="ＭＳ Ｐゴシック" pitchFamily="-107" charset="-128"/>
              </a:rPr>
              <a:t>Director &amp; Chair</a:t>
            </a:r>
          </a:p>
          <a:p>
            <a:pPr algn="ctr">
              <a:lnSpc>
                <a:spcPct val="40000"/>
              </a:lnSpc>
              <a:spcBef>
                <a:spcPts val="1200"/>
              </a:spcBef>
              <a:buClr>
                <a:schemeClr val="bg2"/>
              </a:buClr>
              <a:buSzPct val="65000"/>
              <a:buFont typeface="Wingdings 2" pitchFamily="-108" charset="2"/>
              <a:buNone/>
              <a:defRPr/>
            </a:pPr>
            <a:r>
              <a:rPr lang="en-US" i="1" dirty="0">
                <a:solidFill>
                  <a:schemeClr val="bg1"/>
                </a:solidFill>
                <a:ea typeface="SF Pro Display" panose="00000500000000000000" pitchFamily="2" charset="0"/>
                <a:cs typeface="ＭＳ Ｐゴシック" pitchFamily="-107" charset="-128"/>
              </a:rPr>
              <a:t>Pulmonary, Sleep, Allergy &amp; Critical Care Medicine</a:t>
            </a:r>
          </a:p>
          <a:p>
            <a:pPr algn="ctr">
              <a:lnSpc>
                <a:spcPct val="40000"/>
              </a:lnSpc>
              <a:spcBef>
                <a:spcPts val="1200"/>
              </a:spcBef>
              <a:buClr>
                <a:schemeClr val="bg2"/>
              </a:buClr>
              <a:buSzPct val="65000"/>
              <a:buFont typeface="Wingdings 2" pitchFamily="-108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ea typeface="SF Pro Display" panose="00000500000000000000" pitchFamily="2" charset="0"/>
                <a:cs typeface="ＭＳ Ｐゴシック" pitchFamily="-107" charset="-128"/>
              </a:rPr>
              <a:t>Metro Group of Hospitals, INDIA</a:t>
            </a:r>
            <a:endParaRPr lang="en-US" dirty="0">
              <a:solidFill>
                <a:schemeClr val="bg1"/>
              </a:solidFill>
              <a:ea typeface="SF Pro Display" panose="00000500000000000000" pitchFamily="2" charset="0"/>
              <a:cs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772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884ECB-8EBB-883A-E9F0-57384B271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C54F8A0-2A2A-A6B9-3E9F-F924F4964E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3FE840-0CF2-6E2C-F84B-3E86AEEDD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B89ADD-3C41-451F-0920-EB3C2E6E0E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CB5AC0-6805-39C6-365F-B0EF27016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A86C3E4-ED28-4BCF-E6C9-5B42C3139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43BB60-255D-7E48-199D-E1D21CB3B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294538"/>
            <a:ext cx="1158025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OSA 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&amp; Refractory Cough </a:t>
            </a:r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: </a:t>
            </a:r>
            <a:r>
              <a:rPr lang="en-US" sz="3200" i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Association &amp; Implications</a:t>
            </a:r>
            <a:endParaRPr lang="en-US" sz="3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957E19-359F-EAAC-029A-CD933A0E9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00723" y="1967622"/>
            <a:ext cx="10467109" cy="4351338"/>
          </a:xfrm>
        </p:spPr>
        <p:txBody>
          <a:bodyPr/>
          <a:lstStyle/>
          <a:p>
            <a:r>
              <a:rPr lang="en-US" dirty="0"/>
              <a:t>Refractory cough is burden on healthcare</a:t>
            </a:r>
          </a:p>
          <a:p>
            <a:r>
              <a:rPr lang="en-US" dirty="0"/>
              <a:t>Not much Improvement with available therapies</a:t>
            </a:r>
          </a:p>
          <a:p>
            <a:r>
              <a:rPr lang="en-US" dirty="0"/>
              <a:t>PAP therapy reduces cough if associated with OSA</a:t>
            </a:r>
          </a:p>
          <a:p>
            <a:r>
              <a:rPr lang="en-US" dirty="0"/>
              <a:t>CMS too improves with PAP</a:t>
            </a:r>
          </a:p>
          <a:p>
            <a:pPr lvl="1"/>
            <a:r>
              <a:rPr lang="en-US" dirty="0"/>
              <a:t>? Less GERD after PAP</a:t>
            </a:r>
          </a:p>
          <a:p>
            <a:pPr lvl="1"/>
            <a:r>
              <a:rPr lang="en-US" dirty="0"/>
              <a:t>UA mechanical trauma with repeated UA narrowing in OSA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3C3B50-A9BD-643A-841F-CE6F3E8CF9E1}"/>
              </a:ext>
            </a:extLst>
          </p:cNvPr>
          <p:cNvSpPr txBox="1"/>
          <p:nvPr/>
        </p:nvSpPr>
        <p:spPr>
          <a:xfrm>
            <a:off x="3047998" y="631896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effectLst/>
              </a:rPr>
              <a:t>ERJ Open Res. 2021, 7, 00793–2020.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008BB07-215D-DC68-2754-F73D8D343312}"/>
              </a:ext>
            </a:extLst>
          </p:cNvPr>
          <p:cNvGrpSpPr/>
          <p:nvPr/>
        </p:nvGrpSpPr>
        <p:grpSpPr>
          <a:xfrm>
            <a:off x="250371" y="1144588"/>
            <a:ext cx="1175658" cy="1325562"/>
            <a:chOff x="113521" y="44647"/>
            <a:chExt cx="1698428" cy="169842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9B8FF795-D5BC-FC79-5734-3C989FE43A7C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CE77ABB-C058-9140-2F1D-8F87F6386F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02938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BDC9F5-6873-DD22-1B27-F703F87BF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8AAC65-8E3A-040A-8BCD-4DDC055A81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2382F8-1273-96AB-5221-362FB0ECF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D13717B-FC94-2027-F56C-1B19D4056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B1BDC1-3116-4721-40AB-91054DB5E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A684EA-894B-DB9C-622C-A0FDE808B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74088A-253D-1456-D1B1-4E8582D40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294538"/>
            <a:ext cx="1158025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OSA 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&amp; OHS</a:t>
            </a:r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: </a:t>
            </a:r>
            <a:r>
              <a:rPr lang="en-US" sz="3200" i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Implications &amp; Consequences</a:t>
            </a:r>
            <a:endParaRPr lang="en-US" sz="3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A7D6B1-98C7-FA4A-A465-4C5310C2D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2837" y="1885280"/>
            <a:ext cx="10598728" cy="49727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Pure Obesity Induced Hypercapnia - Spiro metric restriction at BMI &gt; 40</a:t>
            </a:r>
          </a:p>
          <a:p>
            <a:r>
              <a:rPr lang="en-US" sz="2400" dirty="0">
                <a:effectLst/>
              </a:rPr>
              <a:t>OHS : 10% no OSA and </a:t>
            </a:r>
            <a:r>
              <a:rPr lang="en-US" sz="2400" dirty="0"/>
              <a:t>2/3</a:t>
            </a:r>
            <a:r>
              <a:rPr lang="en-US" sz="2400" baseline="30000" dirty="0"/>
              <a:t>rd</a:t>
            </a:r>
            <a:r>
              <a:rPr lang="en-US" sz="2400" dirty="0"/>
              <a:t> have severe OSA</a:t>
            </a:r>
          </a:p>
          <a:p>
            <a:r>
              <a:rPr lang="en-US" sz="2400" dirty="0"/>
              <a:t>Diagnosed missed and delayed – repeated hospitalizations</a:t>
            </a:r>
          </a:p>
          <a:p>
            <a:r>
              <a:rPr lang="en-US" sz="2400" dirty="0"/>
              <a:t>Suspect</a:t>
            </a:r>
            <a:r>
              <a:rPr lang="en-US" sz="2400" dirty="0">
                <a:effectLst/>
              </a:rPr>
              <a:t> while in ICUs with hypercapnia : 50% have OHS</a:t>
            </a:r>
          </a:p>
          <a:p>
            <a:r>
              <a:rPr lang="en-US" sz="2400" dirty="0"/>
              <a:t>UA dysfunction and well as neural derive issues</a:t>
            </a:r>
          </a:p>
          <a:p>
            <a:r>
              <a:rPr lang="en-US" sz="2400" dirty="0">
                <a:effectLst/>
              </a:rPr>
              <a:t>VTE as common as hypercapnia causing </a:t>
            </a:r>
            <a:r>
              <a:rPr lang="en-US" sz="2400" dirty="0" err="1">
                <a:effectLst/>
              </a:rPr>
              <a:t>Icu</a:t>
            </a:r>
            <a:r>
              <a:rPr lang="en-US" sz="2400" dirty="0">
                <a:effectLst/>
              </a:rPr>
              <a:t> admissions</a:t>
            </a:r>
          </a:p>
          <a:p>
            <a:r>
              <a:rPr lang="en-US" sz="2400" dirty="0"/>
              <a:t>PAP improves mortality as well as readmission</a:t>
            </a:r>
          </a:p>
          <a:p>
            <a:r>
              <a:rPr lang="en-US" sz="2400" dirty="0" err="1">
                <a:effectLst/>
              </a:rPr>
              <a:t>Opoid</a:t>
            </a:r>
            <a:r>
              <a:rPr lang="en-US" sz="2400" dirty="0">
                <a:effectLst/>
              </a:rPr>
              <a:t> hypersensitivity in OHS –Prolonged respiratory depression </a:t>
            </a:r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E68D6C-20E7-0476-3C7E-13A64C2E323F}"/>
              </a:ext>
            </a:extLst>
          </p:cNvPr>
          <p:cNvSpPr txBox="1"/>
          <p:nvPr/>
        </p:nvSpPr>
        <p:spPr>
          <a:xfrm>
            <a:off x="4057648" y="643526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effectLst/>
              </a:rPr>
              <a:t>J. Respir. Crit. Care Med. 2022, 205, 966–967.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A0697C1-98AA-88F3-6218-B4498DCBE22A}"/>
              </a:ext>
            </a:extLst>
          </p:cNvPr>
          <p:cNvGrpSpPr/>
          <p:nvPr/>
        </p:nvGrpSpPr>
        <p:grpSpPr>
          <a:xfrm>
            <a:off x="120359" y="1249779"/>
            <a:ext cx="1200152" cy="1257620"/>
            <a:chOff x="113521" y="44647"/>
            <a:chExt cx="1698428" cy="169842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56889F4-62D6-3104-56B9-A9F749F5F50E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134E3B3-4F3D-C397-599D-E6E3ADE53D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83152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D8990-B01A-792D-C9B2-AEB0CFE49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AE715E8-FF62-ADC2-52BD-13D7E3C5DC8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4C3C7D6-DDB6-6273-28A8-F6855BEF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Take Home Messages : OSA &amp; CRD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F9C9343-BE82-D338-1192-E535C34D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351"/>
            <a:ext cx="11021291" cy="4351338"/>
          </a:xfrm>
        </p:spPr>
        <p:txBody>
          <a:bodyPr/>
          <a:lstStyle/>
          <a:p>
            <a:r>
              <a:rPr lang="en-US" dirty="0"/>
              <a:t>Consider downstream effects of OSA on lungs in practice</a:t>
            </a:r>
          </a:p>
          <a:p>
            <a:r>
              <a:rPr lang="en-US" dirty="0"/>
              <a:t>OSA overlap can exist with any chronic lung disease, frequently overlooked</a:t>
            </a:r>
          </a:p>
          <a:p>
            <a:r>
              <a:rPr lang="en-US" dirty="0"/>
              <a:t>Unified Airways augment OSA effects in Airway</a:t>
            </a:r>
          </a:p>
          <a:p>
            <a:r>
              <a:rPr lang="en-US" dirty="0"/>
              <a:t>Fibrotic and obstructive diseases have opposing effects on airways but interaction with OSA remains bidirectional</a:t>
            </a:r>
          </a:p>
          <a:p>
            <a:r>
              <a:rPr lang="en-US" dirty="0"/>
              <a:t>PAP addresses OSA related issues and improves upper airway and esophageal function, improving disease control  (QoL) in CRD</a:t>
            </a:r>
          </a:p>
          <a:p>
            <a:r>
              <a:rPr lang="en-US" dirty="0"/>
              <a:t>PAP improving morbidity and mortality in CRD is promising WIP  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3C2C37B-78FD-C8F1-8FA7-605A75916FB8}"/>
              </a:ext>
            </a:extLst>
          </p:cNvPr>
          <p:cNvGrpSpPr/>
          <p:nvPr/>
        </p:nvGrpSpPr>
        <p:grpSpPr>
          <a:xfrm>
            <a:off x="674914" y="365125"/>
            <a:ext cx="1175658" cy="1325562"/>
            <a:chOff x="113521" y="44647"/>
            <a:chExt cx="1698428" cy="1698428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014D1B4-5EF2-85FD-15A0-BFF283A3DA3C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F357121-8CC4-3ECD-0C79-E1E75AAB94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9162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F83E35B-E631-3F7E-8435-E53D152BB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Thank You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D19E2F5-ADDD-D556-0488-6208A43E9690}"/>
              </a:ext>
            </a:extLst>
          </p:cNvPr>
          <p:cNvGrpSpPr/>
          <p:nvPr/>
        </p:nvGrpSpPr>
        <p:grpSpPr>
          <a:xfrm>
            <a:off x="591807" y="0"/>
            <a:ext cx="1955450" cy="1807029"/>
            <a:chOff x="113521" y="44647"/>
            <a:chExt cx="1698428" cy="169842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6A39A12-D9B8-B1AD-EA3D-378307F7BFA8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4D34498-2966-8FD4-E6CF-BCF04F5F79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0899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58E9C3-9FD1-167A-870D-210815538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43" y="953837"/>
            <a:ext cx="11610110" cy="15764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Chronic Respiratory Conditions Associated with OSA</a:t>
            </a:r>
            <a:endParaRPr lang="en-US" sz="4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" name="Content Placeholder 3">
            <a:extLst>
              <a:ext uri="{FF2B5EF4-FFF2-40B4-BE49-F238E27FC236}">
                <a16:creationId xmlns:a16="http://schemas.microsoft.com/office/drawing/2014/main" id="{4DCBC75A-497A-E715-E319-70A9DB14341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97909835"/>
              </p:ext>
            </p:extLst>
          </p:nvPr>
        </p:nvGraphicFramePr>
        <p:xfrm>
          <a:off x="654630" y="2347592"/>
          <a:ext cx="10938163" cy="4331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51BD3FE-78B2-09CA-67F4-1E6AB14F5079}"/>
              </a:ext>
            </a:extLst>
          </p:cNvPr>
          <p:cNvGrpSpPr/>
          <p:nvPr/>
        </p:nvGrpSpPr>
        <p:grpSpPr>
          <a:xfrm>
            <a:off x="151907" y="1"/>
            <a:ext cx="1176150" cy="1197428"/>
            <a:chOff x="113521" y="44647"/>
            <a:chExt cx="1698428" cy="169842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5B89680-8D5B-1D3E-EA84-5BC4BA745063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3B050E3-6B3E-0F68-264C-0CB207619D0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4630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97C7FC39-59FF-34FB-29D1-99B87AFD139B}"/>
              </a:ext>
            </a:extLst>
          </p:cNvPr>
          <p:cNvSpPr/>
          <p:nvPr/>
        </p:nvSpPr>
        <p:spPr>
          <a:xfrm>
            <a:off x="6010446" y="3922929"/>
            <a:ext cx="1440873" cy="5170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5FA1346-CA09-1D3A-D22D-60B0996F4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43" y="2089619"/>
            <a:ext cx="2880828" cy="258239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OSA &amp; Chronic Respiratory Diseases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Interactions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C36F07D-82F3-36A9-6D45-9D1CF0E4EAAD}"/>
              </a:ext>
            </a:extLst>
          </p:cNvPr>
          <p:cNvSpPr/>
          <p:nvPr/>
        </p:nvSpPr>
        <p:spPr>
          <a:xfrm>
            <a:off x="8107629" y="3592192"/>
            <a:ext cx="1288473" cy="1087582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OSA</a:t>
            </a:r>
          </a:p>
        </p:txBody>
      </p:sp>
      <p:sp>
        <p:nvSpPr>
          <p:cNvPr id="10" name="Frame 9">
            <a:extLst>
              <a:ext uri="{FF2B5EF4-FFF2-40B4-BE49-F238E27FC236}">
                <a16:creationId xmlns:a16="http://schemas.microsoft.com/office/drawing/2014/main" id="{BA68F3AB-9CF2-3DC5-482D-CC452B4DBA2E}"/>
              </a:ext>
            </a:extLst>
          </p:cNvPr>
          <p:cNvSpPr/>
          <p:nvPr/>
        </p:nvSpPr>
        <p:spPr>
          <a:xfrm>
            <a:off x="7246544" y="884274"/>
            <a:ext cx="2742583" cy="1205345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D02E0-9117-32C2-EF71-70702879EF68}"/>
              </a:ext>
            </a:extLst>
          </p:cNvPr>
          <p:cNvSpPr txBox="1"/>
          <p:nvPr/>
        </p:nvSpPr>
        <p:spPr>
          <a:xfrm>
            <a:off x="7379235" y="1042631"/>
            <a:ext cx="24812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Oxidative Stress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Systemic Inflammation</a:t>
            </a:r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CF98F97A-C1A8-0C40-A773-A98077331E7A}"/>
              </a:ext>
            </a:extLst>
          </p:cNvPr>
          <p:cNvSpPr/>
          <p:nvPr/>
        </p:nvSpPr>
        <p:spPr>
          <a:xfrm>
            <a:off x="8534400" y="1371600"/>
            <a:ext cx="332509" cy="23552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up Arrow 14">
            <a:extLst>
              <a:ext uri="{FF2B5EF4-FFF2-40B4-BE49-F238E27FC236}">
                <a16:creationId xmlns:a16="http://schemas.microsoft.com/office/drawing/2014/main" id="{5CD8BB95-B3BE-501C-599A-8D6DA7EA0CC6}"/>
              </a:ext>
            </a:extLst>
          </p:cNvPr>
          <p:cNvSpPr/>
          <p:nvPr/>
        </p:nvSpPr>
        <p:spPr>
          <a:xfrm flipH="1">
            <a:off x="5008413" y="4468359"/>
            <a:ext cx="858907" cy="1118611"/>
          </a:xfrm>
          <a:prstGeom prst="leftUpArrow">
            <a:avLst>
              <a:gd name="adj1" fmla="val 10267"/>
              <a:gd name="adj2" fmla="val 18247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nip Same-side Corner of Rectangle 16">
            <a:extLst>
              <a:ext uri="{FF2B5EF4-FFF2-40B4-BE49-F238E27FC236}">
                <a16:creationId xmlns:a16="http://schemas.microsoft.com/office/drawing/2014/main" id="{5EC7FCD6-01F6-628B-D620-1685C4949B2B}"/>
              </a:ext>
            </a:extLst>
          </p:cNvPr>
          <p:cNvSpPr/>
          <p:nvPr/>
        </p:nvSpPr>
        <p:spPr>
          <a:xfrm>
            <a:off x="10189274" y="278171"/>
            <a:ext cx="1510142" cy="448270"/>
          </a:xfrm>
          <a:prstGeom prst="snip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Lung Cancer</a:t>
            </a:r>
          </a:p>
        </p:txBody>
      </p:sp>
      <p:sp>
        <p:nvSpPr>
          <p:cNvPr id="19" name="Left-up Arrow 18">
            <a:extLst>
              <a:ext uri="{FF2B5EF4-FFF2-40B4-BE49-F238E27FC236}">
                <a16:creationId xmlns:a16="http://schemas.microsoft.com/office/drawing/2014/main" id="{FE21AC1A-9D37-B9F6-B996-0450ECF82E0A}"/>
              </a:ext>
            </a:extLst>
          </p:cNvPr>
          <p:cNvSpPr/>
          <p:nvPr/>
        </p:nvSpPr>
        <p:spPr>
          <a:xfrm flipV="1">
            <a:off x="10008219" y="1607127"/>
            <a:ext cx="1155165" cy="1007579"/>
          </a:xfrm>
          <a:prstGeom prst="leftUpArrow">
            <a:avLst>
              <a:gd name="adj1" fmla="val 10267"/>
              <a:gd name="adj2" fmla="val 18247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nip Same-side Corner of Rectangle 20">
            <a:extLst>
              <a:ext uri="{FF2B5EF4-FFF2-40B4-BE49-F238E27FC236}">
                <a16:creationId xmlns:a16="http://schemas.microsoft.com/office/drawing/2014/main" id="{8261B71D-D9BD-9D58-A7F8-4E0FA92BF8AB}"/>
              </a:ext>
            </a:extLst>
          </p:cNvPr>
          <p:cNvSpPr/>
          <p:nvPr/>
        </p:nvSpPr>
        <p:spPr>
          <a:xfrm>
            <a:off x="10677648" y="2631133"/>
            <a:ext cx="761438" cy="448270"/>
          </a:xfrm>
          <a:prstGeom prst="snip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</a:t>
            </a:r>
          </a:p>
        </p:txBody>
      </p:sp>
      <p:sp>
        <p:nvSpPr>
          <p:cNvPr id="23" name="Trapezium 22">
            <a:extLst>
              <a:ext uri="{FF2B5EF4-FFF2-40B4-BE49-F238E27FC236}">
                <a16:creationId xmlns:a16="http://schemas.microsoft.com/office/drawing/2014/main" id="{4DEE521E-2B2B-28A7-138A-80A57845C0C2}"/>
              </a:ext>
            </a:extLst>
          </p:cNvPr>
          <p:cNvSpPr/>
          <p:nvPr/>
        </p:nvSpPr>
        <p:spPr>
          <a:xfrm>
            <a:off x="8423562" y="6031089"/>
            <a:ext cx="882485" cy="665334"/>
          </a:xfrm>
          <a:prstGeom prst="trapezoi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D0CA07-B924-3A2D-0E3D-AF44A67986BA}"/>
              </a:ext>
            </a:extLst>
          </p:cNvPr>
          <p:cNvSpPr txBox="1"/>
          <p:nvPr/>
        </p:nvSpPr>
        <p:spPr>
          <a:xfrm>
            <a:off x="8444529" y="6147841"/>
            <a:ext cx="861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Arousal</a:t>
            </a:r>
          </a:p>
        </p:txBody>
      </p:sp>
      <p:sp>
        <p:nvSpPr>
          <p:cNvPr id="25" name="Frame 24">
            <a:extLst>
              <a:ext uri="{FF2B5EF4-FFF2-40B4-BE49-F238E27FC236}">
                <a16:creationId xmlns:a16="http://schemas.microsoft.com/office/drawing/2014/main" id="{2A19B7AC-11E9-C312-4FE8-897FAED5F8B1}"/>
              </a:ext>
            </a:extLst>
          </p:cNvPr>
          <p:cNvSpPr/>
          <p:nvPr/>
        </p:nvSpPr>
        <p:spPr>
          <a:xfrm>
            <a:off x="10109788" y="3922929"/>
            <a:ext cx="1851828" cy="546032"/>
          </a:xfrm>
          <a:prstGeom prst="frame">
            <a:avLst>
              <a:gd name="adj1" fmla="val 2011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Diastolic HF</a:t>
            </a:r>
          </a:p>
        </p:txBody>
      </p:sp>
      <p:sp>
        <p:nvSpPr>
          <p:cNvPr id="26" name="Up Arrow 25">
            <a:extLst>
              <a:ext uri="{FF2B5EF4-FFF2-40B4-BE49-F238E27FC236}">
                <a16:creationId xmlns:a16="http://schemas.microsoft.com/office/drawing/2014/main" id="{6F3FF5B8-3354-9050-D3F3-B9F09F3F30E3}"/>
              </a:ext>
            </a:extLst>
          </p:cNvPr>
          <p:cNvSpPr/>
          <p:nvPr/>
        </p:nvSpPr>
        <p:spPr>
          <a:xfrm>
            <a:off x="10944345" y="3110534"/>
            <a:ext cx="219039" cy="798539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-up Arrow 26">
            <a:extLst>
              <a:ext uri="{FF2B5EF4-FFF2-40B4-BE49-F238E27FC236}">
                <a16:creationId xmlns:a16="http://schemas.microsoft.com/office/drawing/2014/main" id="{0BCF1167-2CBE-F9C9-15D6-C04BD375B04A}"/>
              </a:ext>
            </a:extLst>
          </p:cNvPr>
          <p:cNvSpPr/>
          <p:nvPr/>
        </p:nvSpPr>
        <p:spPr>
          <a:xfrm>
            <a:off x="9871080" y="4557234"/>
            <a:ext cx="1155165" cy="923330"/>
          </a:xfrm>
          <a:prstGeom prst="leftUpArrow">
            <a:avLst>
              <a:gd name="adj1" fmla="val 10267"/>
              <a:gd name="adj2" fmla="val 18247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-up Arrow 27">
            <a:extLst>
              <a:ext uri="{FF2B5EF4-FFF2-40B4-BE49-F238E27FC236}">
                <a16:creationId xmlns:a16="http://schemas.microsoft.com/office/drawing/2014/main" id="{0FEFFD1B-7089-065C-DC5F-CC04FDC4BB83}"/>
              </a:ext>
            </a:extLst>
          </p:cNvPr>
          <p:cNvSpPr/>
          <p:nvPr/>
        </p:nvSpPr>
        <p:spPr>
          <a:xfrm>
            <a:off x="9306047" y="4528516"/>
            <a:ext cx="2330362" cy="1989567"/>
          </a:xfrm>
          <a:prstGeom prst="leftUpArrow">
            <a:avLst>
              <a:gd name="adj1" fmla="val 6089"/>
              <a:gd name="adj2" fmla="val 13721"/>
              <a:gd name="adj3" fmla="val 145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>
            <a:extLst>
              <a:ext uri="{FF2B5EF4-FFF2-40B4-BE49-F238E27FC236}">
                <a16:creationId xmlns:a16="http://schemas.microsoft.com/office/drawing/2014/main" id="{681E2327-8B8F-6313-0826-5F951445140C}"/>
              </a:ext>
            </a:extLst>
          </p:cNvPr>
          <p:cNvSpPr/>
          <p:nvPr/>
        </p:nvSpPr>
        <p:spPr>
          <a:xfrm>
            <a:off x="8591921" y="2110916"/>
            <a:ext cx="217465" cy="1481276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A44469C-A33D-F487-5564-1FE4411E2A14}"/>
              </a:ext>
            </a:extLst>
          </p:cNvPr>
          <p:cNvSpPr/>
          <p:nvPr/>
        </p:nvSpPr>
        <p:spPr>
          <a:xfrm>
            <a:off x="7920594" y="2501977"/>
            <a:ext cx="1662545" cy="7065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Intermittent Hypoxia</a:t>
            </a:r>
          </a:p>
        </p:txBody>
      </p:sp>
      <p:sp>
        <p:nvSpPr>
          <p:cNvPr id="30" name="Up Arrow 29">
            <a:extLst>
              <a:ext uri="{FF2B5EF4-FFF2-40B4-BE49-F238E27FC236}">
                <a16:creationId xmlns:a16="http://schemas.microsoft.com/office/drawing/2014/main" id="{1E285B26-1733-368C-FE6C-5F26F8316263}"/>
              </a:ext>
            </a:extLst>
          </p:cNvPr>
          <p:cNvSpPr/>
          <p:nvPr/>
        </p:nvSpPr>
        <p:spPr>
          <a:xfrm rot="10800000">
            <a:off x="8688199" y="4664241"/>
            <a:ext cx="178710" cy="136684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105AC59-1B0B-0C22-9D00-6BDC5451382D}"/>
              </a:ext>
            </a:extLst>
          </p:cNvPr>
          <p:cNvSpPr/>
          <p:nvPr/>
        </p:nvSpPr>
        <p:spPr>
          <a:xfrm>
            <a:off x="7813502" y="5069655"/>
            <a:ext cx="2046990" cy="70658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Intrathoracic ’P” swings Hypoxia</a:t>
            </a:r>
          </a:p>
        </p:txBody>
      </p:sp>
      <p:sp>
        <p:nvSpPr>
          <p:cNvPr id="32" name="Snip Same-side Corner of Rectangle 31">
            <a:extLst>
              <a:ext uri="{FF2B5EF4-FFF2-40B4-BE49-F238E27FC236}">
                <a16:creationId xmlns:a16="http://schemas.microsoft.com/office/drawing/2014/main" id="{76546107-2C6A-A983-C938-C00AD941B6EE}"/>
              </a:ext>
            </a:extLst>
          </p:cNvPr>
          <p:cNvSpPr/>
          <p:nvPr/>
        </p:nvSpPr>
        <p:spPr>
          <a:xfrm>
            <a:off x="5867322" y="2767106"/>
            <a:ext cx="1452566" cy="478539"/>
          </a:xfrm>
          <a:prstGeom prst="snip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COPD</a:t>
            </a:r>
          </a:p>
        </p:txBody>
      </p:sp>
      <p:sp>
        <p:nvSpPr>
          <p:cNvPr id="33" name="Snip Same-side Corner of Rectangle 32">
            <a:extLst>
              <a:ext uri="{FF2B5EF4-FFF2-40B4-BE49-F238E27FC236}">
                <a16:creationId xmlns:a16="http://schemas.microsoft.com/office/drawing/2014/main" id="{AA6E95B7-F2CB-B65E-8E77-1FE78595FC8C}"/>
              </a:ext>
            </a:extLst>
          </p:cNvPr>
          <p:cNvSpPr/>
          <p:nvPr/>
        </p:nvSpPr>
        <p:spPr>
          <a:xfrm>
            <a:off x="5892502" y="5091372"/>
            <a:ext cx="1452566" cy="478539"/>
          </a:xfrm>
          <a:prstGeom prst="snip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Asthma</a:t>
            </a:r>
          </a:p>
        </p:txBody>
      </p:sp>
      <p:sp>
        <p:nvSpPr>
          <p:cNvPr id="34" name="Frame 33">
            <a:extLst>
              <a:ext uri="{FF2B5EF4-FFF2-40B4-BE49-F238E27FC236}">
                <a16:creationId xmlns:a16="http://schemas.microsoft.com/office/drawing/2014/main" id="{9D383B17-E1EC-A85B-93D1-281F1713FBF8}"/>
              </a:ext>
            </a:extLst>
          </p:cNvPr>
          <p:cNvSpPr/>
          <p:nvPr/>
        </p:nvSpPr>
        <p:spPr>
          <a:xfrm>
            <a:off x="5509222" y="6157291"/>
            <a:ext cx="1327596" cy="517099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GERD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DDC6E8B-9B5A-7E46-661D-87CA82CE65D2}"/>
              </a:ext>
            </a:extLst>
          </p:cNvPr>
          <p:cNvSpPr/>
          <p:nvPr/>
        </p:nvSpPr>
        <p:spPr>
          <a:xfrm>
            <a:off x="3495980" y="3937395"/>
            <a:ext cx="1364271" cy="51709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Pulmonary Fibrosis</a:t>
            </a:r>
          </a:p>
        </p:txBody>
      </p:sp>
      <p:sp>
        <p:nvSpPr>
          <p:cNvPr id="36" name="Left-up Arrow 35">
            <a:extLst>
              <a:ext uri="{FF2B5EF4-FFF2-40B4-BE49-F238E27FC236}">
                <a16:creationId xmlns:a16="http://schemas.microsoft.com/office/drawing/2014/main" id="{9E637AE9-4E7C-EBBA-393C-20A228E272C5}"/>
              </a:ext>
            </a:extLst>
          </p:cNvPr>
          <p:cNvSpPr/>
          <p:nvPr/>
        </p:nvSpPr>
        <p:spPr>
          <a:xfrm>
            <a:off x="10008219" y="721495"/>
            <a:ext cx="1155165" cy="923330"/>
          </a:xfrm>
          <a:prstGeom prst="leftUpArrow">
            <a:avLst>
              <a:gd name="adj1" fmla="val 10267"/>
              <a:gd name="adj2" fmla="val 18247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eft-up Arrow 36">
            <a:extLst>
              <a:ext uri="{FF2B5EF4-FFF2-40B4-BE49-F238E27FC236}">
                <a16:creationId xmlns:a16="http://schemas.microsoft.com/office/drawing/2014/main" id="{165E137E-F3E1-2AC7-AF94-1E9BC96821E2}"/>
              </a:ext>
            </a:extLst>
          </p:cNvPr>
          <p:cNvSpPr/>
          <p:nvPr/>
        </p:nvSpPr>
        <p:spPr>
          <a:xfrm flipH="1">
            <a:off x="3960978" y="4426172"/>
            <a:ext cx="1537653" cy="2115347"/>
          </a:xfrm>
          <a:prstGeom prst="leftUpArrow">
            <a:avLst>
              <a:gd name="adj1" fmla="val 8234"/>
              <a:gd name="adj2" fmla="val 16403"/>
              <a:gd name="adj3" fmla="val 145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nip Same-side Corner of Rectangle 37">
            <a:extLst>
              <a:ext uri="{FF2B5EF4-FFF2-40B4-BE49-F238E27FC236}">
                <a16:creationId xmlns:a16="http://schemas.microsoft.com/office/drawing/2014/main" id="{D6EEF073-AFB2-8834-D987-F3F877C2953A}"/>
              </a:ext>
            </a:extLst>
          </p:cNvPr>
          <p:cNvSpPr/>
          <p:nvPr/>
        </p:nvSpPr>
        <p:spPr>
          <a:xfrm>
            <a:off x="4902361" y="3987033"/>
            <a:ext cx="882067" cy="512789"/>
          </a:xfrm>
          <a:prstGeom prst="snip2Same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AE’s</a:t>
            </a:r>
          </a:p>
        </p:txBody>
      </p:sp>
      <p:sp>
        <p:nvSpPr>
          <p:cNvPr id="39" name="Left-up Arrow 38">
            <a:extLst>
              <a:ext uri="{FF2B5EF4-FFF2-40B4-BE49-F238E27FC236}">
                <a16:creationId xmlns:a16="http://schemas.microsoft.com/office/drawing/2014/main" id="{F21DB849-3579-065F-DB45-FB9DA59ED660}"/>
              </a:ext>
            </a:extLst>
          </p:cNvPr>
          <p:cNvSpPr/>
          <p:nvPr/>
        </p:nvSpPr>
        <p:spPr>
          <a:xfrm rot="10800000">
            <a:off x="5044323" y="2886110"/>
            <a:ext cx="921445" cy="1118610"/>
          </a:xfrm>
          <a:prstGeom prst="leftUpArrow">
            <a:avLst>
              <a:gd name="adj1" fmla="val 10267"/>
              <a:gd name="adj2" fmla="val 18247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-up Arrow 39">
            <a:extLst>
              <a:ext uri="{FF2B5EF4-FFF2-40B4-BE49-F238E27FC236}">
                <a16:creationId xmlns:a16="http://schemas.microsoft.com/office/drawing/2014/main" id="{5F148764-934B-C3EA-9E93-CFF861DD9BB4}"/>
              </a:ext>
            </a:extLst>
          </p:cNvPr>
          <p:cNvSpPr/>
          <p:nvPr/>
        </p:nvSpPr>
        <p:spPr>
          <a:xfrm flipH="1">
            <a:off x="5728298" y="926352"/>
            <a:ext cx="1462116" cy="905285"/>
          </a:xfrm>
          <a:prstGeom prst="leftUpArrow">
            <a:avLst>
              <a:gd name="adj1" fmla="val 10267"/>
              <a:gd name="adj2" fmla="val 18247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nip Same-side Corner of Rectangle 40">
            <a:extLst>
              <a:ext uri="{FF2B5EF4-FFF2-40B4-BE49-F238E27FC236}">
                <a16:creationId xmlns:a16="http://schemas.microsoft.com/office/drawing/2014/main" id="{E853B23E-FC02-543C-7F7C-10D474F7DD25}"/>
              </a:ext>
            </a:extLst>
          </p:cNvPr>
          <p:cNvSpPr/>
          <p:nvPr/>
        </p:nvSpPr>
        <p:spPr>
          <a:xfrm>
            <a:off x="5129550" y="431276"/>
            <a:ext cx="1088378" cy="448270"/>
          </a:xfrm>
          <a:prstGeom prst="snip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VTE</a:t>
            </a:r>
          </a:p>
        </p:txBody>
      </p:sp>
      <p:sp>
        <p:nvSpPr>
          <p:cNvPr id="31" name="Frame 30">
            <a:extLst>
              <a:ext uri="{FF2B5EF4-FFF2-40B4-BE49-F238E27FC236}">
                <a16:creationId xmlns:a16="http://schemas.microsoft.com/office/drawing/2014/main" id="{1124AC98-7713-B762-FF6F-3CBCB20396D8}"/>
              </a:ext>
            </a:extLst>
          </p:cNvPr>
          <p:cNvSpPr/>
          <p:nvPr/>
        </p:nvSpPr>
        <p:spPr>
          <a:xfrm>
            <a:off x="5904958" y="3762647"/>
            <a:ext cx="1791232" cy="812395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Airway Inflammation</a:t>
            </a:r>
          </a:p>
        </p:txBody>
      </p:sp>
      <p:sp>
        <p:nvSpPr>
          <p:cNvPr id="44" name="Up Arrow 43">
            <a:extLst>
              <a:ext uri="{FF2B5EF4-FFF2-40B4-BE49-F238E27FC236}">
                <a16:creationId xmlns:a16="http://schemas.microsoft.com/office/drawing/2014/main" id="{07049747-B525-A9FE-5A62-7812145B44AA}"/>
              </a:ext>
            </a:extLst>
          </p:cNvPr>
          <p:cNvSpPr/>
          <p:nvPr/>
        </p:nvSpPr>
        <p:spPr>
          <a:xfrm>
            <a:off x="6593605" y="3245645"/>
            <a:ext cx="206969" cy="517002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Arrow 44">
            <a:extLst>
              <a:ext uri="{FF2B5EF4-FFF2-40B4-BE49-F238E27FC236}">
                <a16:creationId xmlns:a16="http://schemas.microsoft.com/office/drawing/2014/main" id="{3F987181-3EB7-4A70-9979-7E6EBD8C5BDC}"/>
              </a:ext>
            </a:extLst>
          </p:cNvPr>
          <p:cNvSpPr/>
          <p:nvPr/>
        </p:nvSpPr>
        <p:spPr>
          <a:xfrm rot="10800000">
            <a:off x="6601855" y="4583799"/>
            <a:ext cx="206970" cy="517002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33C75A-8180-BEA0-ED08-9F6279943D3B}"/>
              </a:ext>
            </a:extLst>
          </p:cNvPr>
          <p:cNvSpPr txBox="1"/>
          <p:nvPr/>
        </p:nvSpPr>
        <p:spPr>
          <a:xfrm>
            <a:off x="148930" y="6501355"/>
            <a:ext cx="390026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400" dirty="0">
                <a:solidFill>
                  <a:schemeClr val="bg1"/>
                </a:solidFill>
                <a:effectLst/>
              </a:rPr>
              <a:t>Int. J. Environ. Res. Public Health 2022, 19, 5473 </a:t>
            </a:r>
          </a:p>
        </p:txBody>
      </p:sp>
      <p:sp>
        <p:nvSpPr>
          <p:cNvPr id="48" name="Left Arrow 47">
            <a:extLst>
              <a:ext uri="{FF2B5EF4-FFF2-40B4-BE49-F238E27FC236}">
                <a16:creationId xmlns:a16="http://schemas.microsoft.com/office/drawing/2014/main" id="{8B0543B7-5484-25FC-381B-A97713BFDB81}"/>
              </a:ext>
            </a:extLst>
          </p:cNvPr>
          <p:cNvSpPr/>
          <p:nvPr/>
        </p:nvSpPr>
        <p:spPr>
          <a:xfrm>
            <a:off x="6853582" y="6342801"/>
            <a:ext cx="1607711" cy="234273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DA6FE14-E5BF-3DFA-3D37-1A7B39D4F77F}"/>
              </a:ext>
            </a:extLst>
          </p:cNvPr>
          <p:cNvGrpSpPr/>
          <p:nvPr/>
        </p:nvGrpSpPr>
        <p:grpSpPr>
          <a:xfrm>
            <a:off x="459736" y="108654"/>
            <a:ext cx="1358178" cy="1262945"/>
            <a:chOff x="113521" y="44647"/>
            <a:chExt cx="1698428" cy="1698428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0B756B18-6184-1F0D-941B-23B67A1B066A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0220DFE-5896-9AC1-A518-1E7E13430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7677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8685C6-E8B2-8EDB-9B4B-AB768D5AA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5CE57D-735E-E7C0-C1D3-9C58C1CB0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791" y="243484"/>
            <a:ext cx="4890941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COPD-OSA Overlap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(OVS)</a:t>
            </a:r>
            <a:r>
              <a:rPr lang="en-US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br>
              <a:rPr lang="en-US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40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i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mpact &amp; Implications</a:t>
            </a:r>
            <a:endParaRPr lang="en-US" sz="40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Content Placeholder 6">
            <a:extLst>
              <a:ext uri="{FF2B5EF4-FFF2-40B4-BE49-F238E27FC236}">
                <a16:creationId xmlns:a16="http://schemas.microsoft.com/office/drawing/2014/main" id="{B047829A-0483-6965-F7C7-BD0D5293B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5759" y="381000"/>
            <a:ext cx="6196272" cy="6096000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457200"/>
            <a:r>
              <a:rPr lang="en-US" sz="2400" dirty="0">
                <a:effectLst/>
              </a:rPr>
              <a:t>Both have heterogenous presentations</a:t>
            </a:r>
          </a:p>
          <a:p>
            <a:pPr marL="457200"/>
            <a:r>
              <a:rPr lang="en-US" sz="2400" dirty="0">
                <a:effectLst/>
              </a:rPr>
              <a:t>Airway traction in COPD is opposite to airway collapse in OSA – </a:t>
            </a:r>
            <a:r>
              <a:rPr lang="en-US" sz="2400" dirty="0"/>
              <a:t>Beneficial ?</a:t>
            </a:r>
            <a:endParaRPr lang="en-US" sz="2400" dirty="0">
              <a:effectLst/>
            </a:endParaRPr>
          </a:p>
          <a:p>
            <a:pPr marL="457200"/>
            <a:r>
              <a:rPr lang="en-US" sz="2400" dirty="0">
                <a:effectLst/>
              </a:rPr>
              <a:t>COPD Improving OSA : </a:t>
            </a:r>
          </a:p>
          <a:p>
            <a:pPr marL="914400" lvl="1"/>
            <a:r>
              <a:rPr lang="en-US" sz="2000" dirty="0">
                <a:effectLst/>
              </a:rPr>
              <a:t>Emphysema 1/↩︎ AHI </a:t>
            </a:r>
          </a:p>
          <a:p>
            <a:pPr marL="914400" lvl="1"/>
            <a:r>
              <a:rPr lang="en-US" sz="2000" dirty="0">
                <a:effectLst/>
              </a:rPr>
              <a:t>Reverse relationship with Cachexia, </a:t>
            </a:r>
          </a:p>
          <a:p>
            <a:pPr marL="914400" lvl="1"/>
            <a:r>
              <a:rPr lang="en-US" sz="2000" dirty="0">
                <a:effectLst/>
              </a:rPr>
              <a:t>Less REM sleep – Protective  from OSA</a:t>
            </a:r>
          </a:p>
          <a:p>
            <a:pPr marL="457200">
              <a:spcAft>
                <a:spcPts val="800"/>
              </a:spcAft>
            </a:pPr>
            <a:r>
              <a:rPr lang="en-US" sz="2400" dirty="0">
                <a:effectLst/>
              </a:rPr>
              <a:t>COPD Worsening OSA  : </a:t>
            </a:r>
          </a:p>
          <a:p>
            <a:pPr marL="914400" lvl="1">
              <a:spcAft>
                <a:spcPts val="800"/>
              </a:spcAft>
            </a:pPr>
            <a:r>
              <a:rPr lang="en-US" sz="2000" dirty="0">
                <a:effectLst/>
              </a:rPr>
              <a:t>Airway inflammation ( smoking related )</a:t>
            </a:r>
          </a:p>
          <a:p>
            <a:pPr marL="914400" lvl="1">
              <a:spcAft>
                <a:spcPts val="800"/>
              </a:spcAft>
            </a:pPr>
            <a:r>
              <a:rPr lang="en-US" sz="2000" dirty="0">
                <a:effectLst/>
              </a:rPr>
              <a:t>PH &amp; COPD hypoxia</a:t>
            </a:r>
          </a:p>
          <a:p>
            <a:pPr marL="914400" lvl="1">
              <a:spcAft>
                <a:spcPts val="800"/>
              </a:spcAft>
            </a:pPr>
            <a:r>
              <a:rPr lang="en-US" sz="2000" dirty="0">
                <a:effectLst/>
              </a:rPr>
              <a:t>Skeletal muscle weakness </a:t>
            </a:r>
          </a:p>
          <a:p>
            <a:r>
              <a:rPr lang="en-US" sz="2400" dirty="0"/>
              <a:t>Higher mortality, Day Hypercapnia &amp; AE’s</a:t>
            </a:r>
          </a:p>
          <a:p>
            <a:r>
              <a:rPr lang="en-US" sz="2400" dirty="0"/>
              <a:t>PAP improves, QoL, AE’s, FEV</a:t>
            </a:r>
            <a:r>
              <a:rPr lang="en-US" sz="2400" baseline="-25000" dirty="0"/>
              <a:t>1 </a:t>
            </a:r>
            <a:r>
              <a:rPr lang="en-US" sz="2400" dirty="0"/>
              <a:t>&amp; PAP, Gas Exchange</a:t>
            </a:r>
          </a:p>
          <a:p>
            <a:r>
              <a:rPr lang="en-US" sz="2400" dirty="0"/>
              <a:t>Traditionally OVS pts excluded from trials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FF3EC2-73BE-983E-89B2-EEF3F01794AC}"/>
              </a:ext>
            </a:extLst>
          </p:cNvPr>
          <p:cNvSpPr txBox="1"/>
          <p:nvPr/>
        </p:nvSpPr>
        <p:spPr>
          <a:xfrm>
            <a:off x="-173698" y="4785046"/>
            <a:ext cx="5531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/>
            <a:r>
              <a:rPr lang="en-US" sz="2400" i="1" dirty="0">
                <a:solidFill>
                  <a:schemeClr val="bg1"/>
                </a:solidFill>
                <a:effectLst/>
              </a:rPr>
              <a:t>~ Co-occurrence or Multiplier </a:t>
            </a:r>
            <a:r>
              <a:rPr lang="en-US" sz="2400" i="1" dirty="0">
                <a:solidFill>
                  <a:schemeClr val="bg1"/>
                </a:solidFill>
              </a:rPr>
              <a:t>E</a:t>
            </a:r>
            <a:r>
              <a:rPr lang="en-US" sz="2400" i="1" dirty="0">
                <a:solidFill>
                  <a:schemeClr val="bg1"/>
                </a:solidFill>
                <a:effectLst/>
              </a:rPr>
              <a:t>ffect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8859AA-3D1E-393D-8343-6FE681E7D011}"/>
              </a:ext>
            </a:extLst>
          </p:cNvPr>
          <p:cNvSpPr txBox="1"/>
          <p:nvPr/>
        </p:nvSpPr>
        <p:spPr>
          <a:xfrm>
            <a:off x="1206519" y="6339453"/>
            <a:ext cx="34901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chemeClr val="bg1"/>
                </a:solidFill>
                <a:effectLst/>
              </a:rPr>
              <a:t>Sleep Med. Rev. 2016, 32, 58–68.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AF3593E-BDD1-0553-29F5-ED749ED963CF}"/>
              </a:ext>
            </a:extLst>
          </p:cNvPr>
          <p:cNvGrpSpPr/>
          <p:nvPr/>
        </p:nvGrpSpPr>
        <p:grpSpPr>
          <a:xfrm>
            <a:off x="262237" y="149215"/>
            <a:ext cx="1457706" cy="1462074"/>
            <a:chOff x="113521" y="44647"/>
            <a:chExt cx="1698428" cy="169842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FE00975-7CC5-A90D-19A3-F576319ED68E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C8F62BB-3334-AC2E-DF6F-CE3EABDADE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2712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264BF0-3CD8-BE6A-AB9A-925F29CF6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DF45C0-B61A-7B31-D00F-50CAE03A6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265" y="95004"/>
            <a:ext cx="11186385" cy="14957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9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COPD-OSA Overlap Syndrome</a:t>
            </a:r>
            <a:r>
              <a:rPr lang="en-US" sz="4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Challenges in Diagnosis &amp; Management  </a:t>
            </a:r>
            <a:r>
              <a:rPr lang="en-US" sz="3600" i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lang="en-US" sz="3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3627A6-7577-F2BF-7818-CBF80754B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9350" y="1914110"/>
            <a:ext cx="10430612" cy="484888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effectLst/>
              </a:rPr>
              <a:t>Challenge is suspicion of COPD associated with OSA </a:t>
            </a:r>
          </a:p>
          <a:p>
            <a:r>
              <a:rPr lang="en-US" sz="2400" dirty="0">
                <a:effectLst/>
              </a:rPr>
              <a:t>Non-classic OSA in Overlap with COPD : </a:t>
            </a:r>
          </a:p>
          <a:p>
            <a:pPr lvl="1"/>
            <a:r>
              <a:rPr lang="en-US" sz="2000" dirty="0"/>
              <a:t>L</a:t>
            </a:r>
            <a:r>
              <a:rPr lang="en-US" sz="2000" dirty="0">
                <a:effectLst/>
              </a:rPr>
              <a:t>ess daytime sleepy</a:t>
            </a:r>
            <a:endParaRPr lang="en-US" sz="2000" dirty="0"/>
          </a:p>
          <a:p>
            <a:pPr lvl="1"/>
            <a:r>
              <a:rPr lang="en-US" sz="2000" dirty="0">
                <a:effectLst/>
              </a:rPr>
              <a:t>Less Obese</a:t>
            </a:r>
          </a:p>
          <a:p>
            <a:pPr marL="457200"/>
            <a:r>
              <a:rPr lang="en-US" sz="2400" dirty="0">
                <a:effectLst/>
              </a:rPr>
              <a:t>Indicators of possible association :</a:t>
            </a:r>
          </a:p>
          <a:p>
            <a:pPr lvl="1"/>
            <a:r>
              <a:rPr lang="en-US" sz="2000" dirty="0"/>
              <a:t>M</a:t>
            </a:r>
            <a:r>
              <a:rPr lang="en-US" sz="2000" dirty="0">
                <a:effectLst/>
              </a:rPr>
              <a:t>ore poor QoL</a:t>
            </a:r>
          </a:p>
          <a:p>
            <a:pPr lvl="1"/>
            <a:r>
              <a:rPr lang="en-US" sz="2000" dirty="0"/>
              <a:t>M</a:t>
            </a:r>
            <a:r>
              <a:rPr lang="en-US" sz="2000" dirty="0">
                <a:effectLst/>
              </a:rPr>
              <a:t>ore CV events, </a:t>
            </a:r>
          </a:p>
          <a:p>
            <a:pPr lvl="1"/>
            <a:r>
              <a:rPr lang="en-US" sz="2000" dirty="0">
                <a:effectLst/>
              </a:rPr>
              <a:t>Frequent COPD- AE</a:t>
            </a:r>
          </a:p>
          <a:p>
            <a:pPr marL="457200"/>
            <a:r>
              <a:rPr lang="en-US" sz="2400" dirty="0">
                <a:effectLst/>
              </a:rPr>
              <a:t>Need more sleep related study as sleep quality is affected.</a:t>
            </a:r>
          </a:p>
          <a:p>
            <a:pPr marL="457200">
              <a:spcAft>
                <a:spcPts val="800"/>
              </a:spcAft>
            </a:pPr>
            <a:r>
              <a:rPr lang="en-US" sz="2400" dirty="0"/>
              <a:t>Compliance Issues In PAP therapy due to interface and pressure issues</a:t>
            </a:r>
          </a:p>
          <a:p>
            <a:pPr marL="457200">
              <a:spcAft>
                <a:spcPts val="800"/>
              </a:spcAft>
            </a:pPr>
            <a:r>
              <a:rPr lang="en-US" sz="2400" dirty="0">
                <a:effectLst/>
              </a:rPr>
              <a:t>Conflicting results in other studies</a:t>
            </a:r>
          </a:p>
          <a:p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6A5A38-81B8-A113-E6E2-C3F9F9CF7A3B}"/>
              </a:ext>
            </a:extLst>
          </p:cNvPr>
          <p:cNvSpPr txBox="1"/>
          <p:nvPr/>
        </p:nvSpPr>
        <p:spPr>
          <a:xfrm>
            <a:off x="6747019" y="639366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effectLst/>
                <a:latin typeface="Helvetica" pitchFamily="2" charset="0"/>
              </a:rPr>
              <a:t>Physiol. Rep. 2020, 8, e14371.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B545E73-66A8-8A50-EBAA-D0EF962D0EBD}"/>
              </a:ext>
            </a:extLst>
          </p:cNvPr>
          <p:cNvGrpSpPr/>
          <p:nvPr/>
        </p:nvGrpSpPr>
        <p:grpSpPr>
          <a:xfrm>
            <a:off x="198089" y="187431"/>
            <a:ext cx="1249711" cy="1151119"/>
            <a:chOff x="113521" y="44647"/>
            <a:chExt cx="1698428" cy="169842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59CBB98-6BE1-53E0-5422-77221A11B8E8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CCAB78B-1C06-BF42-21CF-711CDDFB0B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3" y="259555"/>
              <a:ext cx="1480081" cy="1230531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60826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EEB933-5600-5FF2-1632-CEBCD2CF2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152400"/>
            <a:ext cx="11372436" cy="14383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mpact of OSA &amp; Concomitant Respiratory diseases on Pulmonary HTN &amp; VTE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7E6CDC-5A0C-76BD-2EB7-F5FFF9771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5964" y="2166257"/>
            <a:ext cx="11028219" cy="40271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/>
            <a:r>
              <a:rPr lang="en-US" sz="2400" dirty="0">
                <a:effectLst/>
              </a:rPr>
              <a:t>OSA alone Is not risk for PH unless associated with respiratory or cardiac disease </a:t>
            </a:r>
          </a:p>
          <a:p>
            <a:pPr marL="457200"/>
            <a:r>
              <a:rPr lang="en-US" sz="2400" dirty="0">
                <a:effectLst/>
              </a:rPr>
              <a:t>Obesity in OHS or associated with airway diseases and </a:t>
            </a:r>
            <a:r>
              <a:rPr lang="en-US" sz="2400" dirty="0"/>
              <a:t>in COPD overlap</a:t>
            </a:r>
            <a:r>
              <a:rPr lang="en-US" sz="2400" dirty="0">
                <a:effectLst/>
              </a:rPr>
              <a:t> PAP ↑</a:t>
            </a:r>
          </a:p>
          <a:p>
            <a:pPr marL="457200"/>
            <a:r>
              <a:rPr lang="en-US" sz="2400" dirty="0">
                <a:effectLst/>
              </a:rPr>
              <a:t>OSA  - increased coagulability  &amp; less fibrinolytic activity poses 2-4 times higher risk for VTE</a:t>
            </a:r>
          </a:p>
          <a:p>
            <a:pPr marL="457200"/>
            <a:r>
              <a:rPr lang="en-US" sz="2400" dirty="0">
                <a:effectLst/>
              </a:rPr>
              <a:t>Obesity , age and sedentary life are shared risk factors</a:t>
            </a:r>
          </a:p>
          <a:p>
            <a:pPr marL="457200"/>
            <a:r>
              <a:rPr lang="en-US" sz="2400" dirty="0">
                <a:effectLst/>
              </a:rPr>
              <a:t>Development of PH is multifactorial in CRD’s </a:t>
            </a:r>
          </a:p>
          <a:p>
            <a:pPr marL="457200">
              <a:spcAft>
                <a:spcPts val="800"/>
              </a:spcAft>
            </a:pPr>
            <a:r>
              <a:rPr lang="en-US" sz="2400" dirty="0">
                <a:effectLst/>
              </a:rPr>
              <a:t> PAP mitigates risk factors for VTE probably</a:t>
            </a:r>
          </a:p>
          <a:p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F4C9B4-E1DB-3F59-D8B9-63C0D946D63A}"/>
              </a:ext>
            </a:extLst>
          </p:cNvPr>
          <p:cNvSpPr txBox="1"/>
          <p:nvPr/>
        </p:nvSpPr>
        <p:spPr>
          <a:xfrm>
            <a:off x="4068040" y="634538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>
                <a:solidFill>
                  <a:srgbClr val="000000"/>
                </a:solidFill>
                <a:effectLst/>
              </a:rPr>
              <a:t>Pulm</a:t>
            </a:r>
            <a:r>
              <a:rPr lang="en-IN" dirty="0">
                <a:solidFill>
                  <a:srgbClr val="000000"/>
                </a:solidFill>
                <a:effectLst/>
              </a:rPr>
              <a:t>. Circ. 2015, 5, 220–227. 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DCCA879-34DF-74DD-A6A1-FEB5B8E3B7A8}"/>
              </a:ext>
            </a:extLst>
          </p:cNvPr>
          <p:cNvGrpSpPr/>
          <p:nvPr/>
        </p:nvGrpSpPr>
        <p:grpSpPr>
          <a:xfrm>
            <a:off x="99134" y="871570"/>
            <a:ext cx="1273636" cy="1294687"/>
            <a:chOff x="113521" y="44647"/>
            <a:chExt cx="1698428" cy="169842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3EF4513-C076-F184-A3D1-69B1516CF475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815862B-EA22-2BB9-0B3A-E11E5C3E8F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72390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BC9F92-0DD4-9274-273E-C1F771AED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294538"/>
            <a:ext cx="1158025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OSA 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&amp; C</a:t>
            </a:r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hronic 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sthma : </a:t>
            </a:r>
            <a:r>
              <a:rPr lang="en-US" sz="3200" i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Implications &amp; Consequences</a:t>
            </a:r>
            <a:endParaRPr lang="en-US" sz="3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DE2111-BC0E-FF52-AF4E-703078758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92381" y="1584083"/>
            <a:ext cx="10598728" cy="49727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effectLst/>
              </a:rPr>
              <a:t>Chronic Asthma  &amp; OSA : Twice more common bidirectionally</a:t>
            </a:r>
          </a:p>
          <a:p>
            <a:pPr lvl="1"/>
            <a:r>
              <a:rPr lang="en-US" sz="2000" dirty="0">
                <a:effectLst/>
              </a:rPr>
              <a:t>Mostly T2 low associated with OSA</a:t>
            </a:r>
          </a:p>
          <a:p>
            <a:pPr lvl="1"/>
            <a:r>
              <a:rPr lang="en-US" sz="2000" dirty="0"/>
              <a:t>Associated chronic nasal and sinus allergies predispose to OSA</a:t>
            </a:r>
            <a:endParaRPr lang="en-US" sz="2000" dirty="0">
              <a:effectLst/>
            </a:endParaRPr>
          </a:p>
          <a:p>
            <a:pPr lvl="1"/>
            <a:r>
              <a:rPr lang="en-US" sz="2000" dirty="0"/>
              <a:t>Correct </a:t>
            </a:r>
            <a:r>
              <a:rPr lang="en-US" sz="2000" dirty="0">
                <a:effectLst/>
              </a:rPr>
              <a:t>Difficult to Treat asthma before label severe asthma, </a:t>
            </a:r>
          </a:p>
          <a:p>
            <a:pPr lvl="1"/>
            <a:r>
              <a:rPr lang="en-US" sz="2000" dirty="0">
                <a:effectLst/>
              </a:rPr>
              <a:t>Association of GERD – </a:t>
            </a:r>
            <a:r>
              <a:rPr lang="en-US" sz="2000" dirty="0"/>
              <a:t>A</a:t>
            </a:r>
            <a:r>
              <a:rPr lang="en-US" sz="2000" dirty="0">
                <a:effectLst/>
              </a:rPr>
              <a:t>sthma – OSA is </a:t>
            </a:r>
            <a:r>
              <a:rPr lang="en-US" sz="2000" dirty="0"/>
              <a:t>mult</a:t>
            </a:r>
            <a:r>
              <a:rPr lang="en-US" sz="2000" dirty="0">
                <a:effectLst/>
              </a:rPr>
              <a:t>i-directional</a:t>
            </a:r>
          </a:p>
          <a:p>
            <a:pPr lvl="1"/>
            <a:r>
              <a:rPr lang="en-US" sz="2000" dirty="0">
                <a:effectLst/>
              </a:rPr>
              <a:t>Uncontrolled asthma - OCS use – Weight gain – OSA – Nocturnal Asthma worsening’s</a:t>
            </a:r>
          </a:p>
          <a:p>
            <a:r>
              <a:rPr lang="en-US" sz="2400" dirty="0">
                <a:effectLst/>
              </a:rPr>
              <a:t> </a:t>
            </a:r>
            <a:r>
              <a:rPr lang="en-US" sz="2400" dirty="0"/>
              <a:t>Asthma related worsening's with associated OSA </a:t>
            </a:r>
          </a:p>
          <a:p>
            <a:r>
              <a:rPr lang="en-US" sz="2400" dirty="0">
                <a:effectLst/>
              </a:rPr>
              <a:t>OSA related worsening's of Asthma take 20%more time to resolve  </a:t>
            </a:r>
          </a:p>
          <a:p>
            <a:pPr lvl="1"/>
            <a:r>
              <a:rPr lang="en-US" sz="2000" dirty="0"/>
              <a:t>↑Cholinergic tone in Apneic episode – Bronchoconstriction</a:t>
            </a:r>
          </a:p>
          <a:p>
            <a:pPr lvl="1"/>
            <a:r>
              <a:rPr lang="en-US" sz="2000" dirty="0"/>
              <a:t>Hypoxia – worsens bronchial reactivity</a:t>
            </a:r>
          </a:p>
          <a:p>
            <a:pPr lvl="1"/>
            <a:r>
              <a:rPr lang="en-US" sz="2000" dirty="0"/>
              <a:t>↑ Thoracic blood volume during apnea – worsens airflow obstruction</a:t>
            </a:r>
          </a:p>
          <a:p>
            <a:pPr lvl="1"/>
            <a:r>
              <a:rPr lang="en-US" sz="2000" dirty="0"/>
              <a:t>Obesity in OSA affects asthma control</a:t>
            </a:r>
            <a:endParaRPr lang="en-US" sz="2400" dirty="0">
              <a:effectLst/>
            </a:endParaRPr>
          </a:p>
          <a:p>
            <a:r>
              <a:rPr lang="en-US" sz="2400" dirty="0"/>
              <a:t> PAP improves QoL, symptoms but conflicting data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ECA6D8-5664-617E-0227-77B08BDA7DCF}"/>
              </a:ext>
            </a:extLst>
          </p:cNvPr>
          <p:cNvSpPr txBox="1"/>
          <p:nvPr/>
        </p:nvSpPr>
        <p:spPr>
          <a:xfrm>
            <a:off x="6691745" y="64886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effectLst/>
                <a:latin typeface="Helvetica" pitchFamily="2" charset="0"/>
              </a:rPr>
              <a:t>Am. J. Respir. Crit. Care Med. 2022, 205, 17–35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4C2DA1E-C180-0A94-E35F-8A78206EAFC2}"/>
              </a:ext>
            </a:extLst>
          </p:cNvPr>
          <p:cNvGrpSpPr/>
          <p:nvPr/>
        </p:nvGrpSpPr>
        <p:grpSpPr>
          <a:xfrm>
            <a:off x="112896" y="1309584"/>
            <a:ext cx="1236933" cy="1279007"/>
            <a:chOff x="113521" y="44647"/>
            <a:chExt cx="1698428" cy="169842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3AE75DDF-F795-02F5-0249-50F0D8C71355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82B6B9E-9490-EC96-0499-7CDCF1E6CB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5144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906A85-CA3D-9F28-B4F4-EA920130F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F24E5F1-D1D6-02E5-D7FD-01F1E89A0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A86373-658B-3428-70EB-1ECA7B10FC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A8BAFA-5167-CD79-43D7-5BCA66502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716C7F-1986-1FBE-8D77-8BA721DDD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65B39D7-532D-246F-6DA0-8411709BB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C5A1F-89C6-2620-46CA-514E93EEF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6" y="294538"/>
            <a:ext cx="1158025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OSA 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&amp; Bronchiectasis</a:t>
            </a:r>
            <a:r>
              <a:rPr lang="en-US" sz="48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: </a:t>
            </a:r>
            <a:r>
              <a:rPr lang="en-US" sz="3200" i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Implications &amp; Consequences</a:t>
            </a:r>
            <a:endParaRPr lang="en-US" sz="3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9BEF44-04C9-8D20-C7E5-07F59D72B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6634" y="1590741"/>
            <a:ext cx="10598728" cy="49727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effectLst/>
              </a:rPr>
              <a:t>Bronchiectasis is twice associated with OSA </a:t>
            </a:r>
          </a:p>
          <a:p>
            <a:r>
              <a:rPr lang="en-US" sz="2400" dirty="0"/>
              <a:t>Repeated airway collapse and opening in OSA –↑ inflammation in </a:t>
            </a:r>
            <a:r>
              <a:rPr lang="en-US" sz="2400" dirty="0" err="1"/>
              <a:t>Brx</a:t>
            </a:r>
            <a:r>
              <a:rPr lang="en-US" sz="2400" dirty="0"/>
              <a:t> </a:t>
            </a:r>
          </a:p>
          <a:p>
            <a:r>
              <a:rPr lang="en-US" sz="2400" dirty="0"/>
              <a:t>Many shared comorbidities increase symptom burden</a:t>
            </a:r>
          </a:p>
          <a:p>
            <a:r>
              <a:rPr lang="en-US" sz="2400" dirty="0" err="1"/>
              <a:t>Tracheo</a:t>
            </a:r>
            <a:r>
              <a:rPr lang="en-US" sz="2400" dirty="0"/>
              <a:t>-bronchomalacia has high OSA prevalence</a:t>
            </a:r>
          </a:p>
          <a:p>
            <a:r>
              <a:rPr lang="en-US" sz="2400" dirty="0"/>
              <a:t>PAP may interfere with mucus clearance, causing more damage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BB61E5-7819-3D55-DE23-F54B46CA5210}"/>
              </a:ext>
            </a:extLst>
          </p:cNvPr>
          <p:cNvSpPr txBox="1"/>
          <p:nvPr/>
        </p:nvSpPr>
        <p:spPr>
          <a:xfrm>
            <a:off x="3201472" y="645127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effectLst/>
                <a:latin typeface="Helvetica" pitchFamily="2" charset="0"/>
              </a:rPr>
              <a:t> Turk. </a:t>
            </a:r>
            <a:r>
              <a:rPr lang="en-IN" dirty="0" err="1">
                <a:solidFill>
                  <a:srgbClr val="000000"/>
                </a:solidFill>
                <a:effectLst/>
                <a:latin typeface="Helvetica" pitchFamily="2" charset="0"/>
              </a:rPr>
              <a:t>Thorac</a:t>
            </a:r>
            <a:r>
              <a:rPr lang="en-IN" dirty="0">
                <a:solidFill>
                  <a:srgbClr val="000000"/>
                </a:solidFill>
                <a:effectLst/>
                <a:latin typeface="Helvetica" pitchFamily="2" charset="0"/>
              </a:rPr>
              <a:t>. J. 2021, 22, 333–338.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4C5E21C-7130-499C-A9F7-1B17F9D14698}"/>
              </a:ext>
            </a:extLst>
          </p:cNvPr>
          <p:cNvGrpSpPr/>
          <p:nvPr/>
        </p:nvGrpSpPr>
        <p:grpSpPr>
          <a:xfrm>
            <a:off x="152401" y="1190494"/>
            <a:ext cx="1175658" cy="1325562"/>
            <a:chOff x="113521" y="44647"/>
            <a:chExt cx="1698428" cy="169842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DBB928A-59EF-2B4A-205C-D8B4F8487785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51FC95B-821B-7217-CB76-9048BCDCA5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48487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2E2CEB-A8DD-8197-2889-2D94304C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ILD and OSA? : Impact &amp;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400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hallenges  </a:t>
            </a: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07A2A7-6A50-0178-7C0A-A27407E3C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1382" y="1995056"/>
            <a:ext cx="10723418" cy="4405744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r>
              <a:rPr lang="en-US" sz="2400" dirty="0"/>
              <a:t>Disproportionately high prevalence of OSA in ILD, even after BMI and Age adjustments</a:t>
            </a:r>
          </a:p>
          <a:p>
            <a:r>
              <a:rPr lang="en-US" sz="2400" dirty="0"/>
              <a:t>Association seen in all ILD’s no particular subtype or pattern</a:t>
            </a:r>
          </a:p>
          <a:p>
            <a:r>
              <a:rPr lang="en-US" sz="2400" dirty="0"/>
              <a:t>Weight gain with OCS - OSA</a:t>
            </a:r>
          </a:p>
          <a:p>
            <a:r>
              <a:rPr lang="en-US" sz="2400" dirty="0"/>
              <a:t>OSA seen in ILD’s - 61 % ( AHI</a:t>
            </a:r>
            <a:r>
              <a:rPr lang="en-US" sz="2400" u="sng" dirty="0"/>
              <a:t> &gt; </a:t>
            </a:r>
            <a:r>
              <a:rPr lang="en-US" sz="2400" dirty="0"/>
              <a:t>5 ), 1/4</a:t>
            </a:r>
            <a:r>
              <a:rPr lang="en-US" sz="2400" baseline="30000" dirty="0"/>
              <a:t>th</a:t>
            </a:r>
            <a:r>
              <a:rPr lang="en-US" sz="2400" dirty="0"/>
              <a:t> being moderate – severe, mostly undiagnosed</a:t>
            </a:r>
          </a:p>
          <a:p>
            <a:r>
              <a:rPr lang="en-US" sz="2400" dirty="0"/>
              <a:t>Bidirectional –  ↑ UA collapse due to Fibrotic restriction, OSA causing alveolar injury, GERD</a:t>
            </a:r>
          </a:p>
          <a:p>
            <a:r>
              <a:rPr lang="en-US" sz="2400" dirty="0"/>
              <a:t>Worst Sleep and QoL </a:t>
            </a:r>
          </a:p>
          <a:p>
            <a:r>
              <a:rPr lang="en-US" sz="2400" dirty="0"/>
              <a:t>PAP : better outcomes trend</a:t>
            </a:r>
          </a:p>
          <a:p>
            <a:r>
              <a:rPr lang="en-US" sz="2400" dirty="0"/>
              <a:t>Challenges in PAP : cough, comorbidities, anxiety, interface and pressure related issues, re-titrations needed frequently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663CB6-0324-9FB5-84B9-1B462F7F6DEA}"/>
              </a:ext>
            </a:extLst>
          </p:cNvPr>
          <p:cNvSpPr txBox="1"/>
          <p:nvPr/>
        </p:nvSpPr>
        <p:spPr>
          <a:xfrm>
            <a:off x="6996546" y="6419395"/>
            <a:ext cx="41702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000000"/>
                </a:solidFill>
                <a:effectLst/>
              </a:rPr>
              <a:t>Can. J. Respir. </a:t>
            </a:r>
            <a:r>
              <a:rPr lang="en-IN" dirty="0" err="1">
                <a:solidFill>
                  <a:srgbClr val="000000"/>
                </a:solidFill>
                <a:effectLst/>
              </a:rPr>
              <a:t>Ther</a:t>
            </a:r>
            <a:r>
              <a:rPr lang="en-IN" dirty="0">
                <a:solidFill>
                  <a:srgbClr val="000000"/>
                </a:solidFill>
                <a:effectLst/>
              </a:rPr>
              <a:t>. 2018, 54, 35–40.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E4A033C-43BB-0D15-E6D0-D84D92B8A0F9}"/>
              </a:ext>
            </a:extLst>
          </p:cNvPr>
          <p:cNvGrpSpPr/>
          <p:nvPr/>
        </p:nvGrpSpPr>
        <p:grpSpPr>
          <a:xfrm>
            <a:off x="108856" y="927961"/>
            <a:ext cx="1175658" cy="1325562"/>
            <a:chOff x="113521" y="44647"/>
            <a:chExt cx="1698428" cy="169842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E5227605-109D-9076-614A-1DD15296282F}"/>
                </a:ext>
              </a:extLst>
            </p:cNvPr>
            <p:cNvSpPr/>
            <p:nvPr/>
          </p:nvSpPr>
          <p:spPr>
            <a:xfrm>
              <a:off x="113521" y="44647"/>
              <a:ext cx="1698428" cy="16984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058B0B9-BAE2-8121-B33A-CB75DF7FAC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0132" y="259556"/>
              <a:ext cx="1480080" cy="1230530"/>
            </a:xfrm>
            <a:prstGeom prst="roundRect">
              <a:avLst>
                <a:gd name="adj" fmla="val 25762"/>
              </a:avLst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30141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164C43-DB79-754D-8C31-3836779EFBEC}">
  <we:reference id="wa200005566" version="3.0.0.2" store="en-GB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8549</TotalTime>
  <Words>957</Words>
  <Application>Microsoft Office PowerPoint</Application>
  <PresentationFormat>Widescreen</PresentationFormat>
  <Paragraphs>134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Helvetica</vt:lpstr>
      <vt:lpstr>SF Pro Display</vt:lpstr>
      <vt:lpstr>Wingdings 2</vt:lpstr>
      <vt:lpstr>Office Theme</vt:lpstr>
      <vt:lpstr>OSA &amp; Chronic Respiratory Diseases : Multi-directional Effects</vt:lpstr>
      <vt:lpstr>Chronic Respiratory Conditions Associated with OSA</vt:lpstr>
      <vt:lpstr>OSA &amp; Chronic Respiratory Diseases Interactions</vt:lpstr>
      <vt:lpstr>COPD-OSA Overlap: (OVS)  Impact &amp; Implications</vt:lpstr>
      <vt:lpstr>COPD-OSA Overlap Syndrome:  Challenges in Diagnosis &amp; Management   </vt:lpstr>
      <vt:lpstr>Impact of OSA &amp; Concomitant Respiratory diseases on Pulmonary HTN &amp; VTE</vt:lpstr>
      <vt:lpstr>OSA &amp; Chronic Asthma : Implications &amp; Consequences</vt:lpstr>
      <vt:lpstr>OSA &amp; Bronchiectasis : Implications &amp; Consequences</vt:lpstr>
      <vt:lpstr>ILD and OSA? : Impact &amp; Challenges  </vt:lpstr>
      <vt:lpstr>OSA &amp; Refractory Cough : Association &amp; Implications</vt:lpstr>
      <vt:lpstr>OSA &amp; OHS: Implications &amp; Consequences</vt:lpstr>
      <vt:lpstr>Take Home Messages : OSA &amp; CRD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Deepak Talwar</dc:creator>
  <cp:lastModifiedBy>Anuranjan Kumar</cp:lastModifiedBy>
  <cp:revision>24</cp:revision>
  <dcterms:created xsi:type="dcterms:W3CDTF">2025-02-06T05:43:30Z</dcterms:created>
  <dcterms:modified xsi:type="dcterms:W3CDTF">2025-02-12T06:05:42Z</dcterms:modified>
</cp:coreProperties>
</file>