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65"/>
  </p:notesMasterIdLst>
  <p:sldIdLst>
    <p:sldId id="256" r:id="rId2"/>
    <p:sldId id="257" r:id="rId3"/>
    <p:sldId id="258" r:id="rId4"/>
    <p:sldId id="259" r:id="rId5"/>
    <p:sldId id="260" r:id="rId6"/>
    <p:sldId id="261" r:id="rId7"/>
    <p:sldId id="262" r:id="rId8"/>
    <p:sldId id="2147483353" r:id="rId9"/>
    <p:sldId id="263" r:id="rId10"/>
    <p:sldId id="264" r:id="rId11"/>
    <p:sldId id="265" r:id="rId12"/>
    <p:sldId id="266" r:id="rId13"/>
    <p:sldId id="267" r:id="rId14"/>
    <p:sldId id="268" r:id="rId15"/>
    <p:sldId id="269" r:id="rId16"/>
    <p:sldId id="270" r:id="rId17"/>
    <p:sldId id="271" r:id="rId18"/>
    <p:sldId id="272" r:id="rId19"/>
    <p:sldId id="2147483358"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147483357" r:id="rId33"/>
    <p:sldId id="286" r:id="rId34"/>
    <p:sldId id="2147483356" r:id="rId35"/>
    <p:sldId id="423" r:id="rId36"/>
    <p:sldId id="424" r:id="rId37"/>
    <p:sldId id="425" r:id="rId38"/>
    <p:sldId id="426" r:id="rId39"/>
    <p:sldId id="2147483340" r:id="rId40"/>
    <p:sldId id="427" r:id="rId41"/>
    <p:sldId id="2147472193" r:id="rId42"/>
    <p:sldId id="2147472197" r:id="rId43"/>
    <p:sldId id="419" r:id="rId44"/>
    <p:sldId id="422" r:id="rId45"/>
    <p:sldId id="421" r:id="rId46"/>
    <p:sldId id="2147483341" r:id="rId47"/>
    <p:sldId id="2147483342" r:id="rId48"/>
    <p:sldId id="2147483343" r:id="rId49"/>
    <p:sldId id="2147483344" r:id="rId50"/>
    <p:sldId id="2147483345" r:id="rId51"/>
    <p:sldId id="2147472209" r:id="rId52"/>
    <p:sldId id="2147472231" r:id="rId53"/>
    <p:sldId id="2147483354" r:id="rId54"/>
    <p:sldId id="2147483346" r:id="rId55"/>
    <p:sldId id="2147483347" r:id="rId56"/>
    <p:sldId id="2147483355" r:id="rId57"/>
    <p:sldId id="2147483348" r:id="rId58"/>
    <p:sldId id="416" r:id="rId59"/>
    <p:sldId id="453" r:id="rId60"/>
    <p:sldId id="2147483350" r:id="rId61"/>
    <p:sldId id="2147483351" r:id="rId62"/>
    <p:sldId id="2147483352" r:id="rId63"/>
    <p:sldId id="214748334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6159"/>
  </p:normalViewPr>
  <p:slideViewPr>
    <p:cSldViewPr snapToGrid="0">
      <p:cViewPr varScale="1">
        <p:scale>
          <a:sx n="103" d="100"/>
          <a:sy n="103" d="100"/>
        </p:scale>
        <p:origin x="100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81354343399251"/>
          <c:y val="8.4234529109692521E-2"/>
          <c:w val="0.63467242981394101"/>
          <c:h val="0.76409635387570107"/>
        </c:manualLayout>
      </c:layout>
      <c:barChart>
        <c:barDir val="bar"/>
        <c:grouping val="clustered"/>
        <c:varyColors val="0"/>
        <c:ser>
          <c:idx val="0"/>
          <c:order val="0"/>
          <c:tx>
            <c:strRef>
              <c:f>Sheet1!$D$2</c:f>
              <c:strCache>
                <c:ptCount val="1"/>
                <c:pt idx="0">
                  <c:v>Clinically diagnosed</c:v>
                </c:pt>
              </c:strCache>
            </c:strRef>
          </c:tx>
          <c:spPr>
            <a:solidFill>
              <a:schemeClr val="accent1"/>
            </a:solidFill>
            <a:ln>
              <a:noFill/>
            </a:ln>
            <a:effectLst/>
          </c:spPr>
          <c:invertIfNegative val="0"/>
          <c:cat>
            <c:strRef>
              <c:f>Sheet1!$C$3:$C$12</c:f>
              <c:strCache>
                <c:ptCount val="10"/>
                <c:pt idx="0">
                  <c:v>Muscle weakness vs low PsD</c:v>
                </c:pt>
                <c:pt idx="1">
                  <c:v>ILA</c:v>
                </c:pt>
                <c:pt idx="2">
                  <c:v>Ascending aorta enlargement</c:v>
                </c:pt>
                <c:pt idx="3">
                  <c:v>PAE (≥30 mm)</c:v>
                </c:pt>
                <c:pt idx="4">
                  <c:v>Osteoporosis</c:v>
                </c:pt>
                <c:pt idx="5">
                  <c:v>Liver steatosis</c:v>
                </c:pt>
                <c:pt idx="6">
                  <c:v>CAC</c:v>
                </c:pt>
                <c:pt idx="7">
                  <c:v>Hiatal Hernia</c:v>
                </c:pt>
                <c:pt idx="8">
                  <c:v>Bronchiectasis </c:v>
                </c:pt>
                <c:pt idx="9">
                  <c:v>Emphysema</c:v>
                </c:pt>
              </c:strCache>
            </c:strRef>
          </c:cat>
          <c:val>
            <c:numRef>
              <c:f>Sheet1!$D$3:$D$12</c:f>
              <c:numCache>
                <c:formatCode>General</c:formatCode>
                <c:ptCount val="10"/>
                <c:pt idx="0">
                  <c:v>0.3</c:v>
                </c:pt>
                <c:pt idx="1">
                  <c:v>4.2</c:v>
                </c:pt>
                <c:pt idx="2">
                  <c:v>7.1</c:v>
                </c:pt>
                <c:pt idx="3">
                  <c:v>9</c:v>
                </c:pt>
                <c:pt idx="4">
                  <c:v>12.9</c:v>
                </c:pt>
                <c:pt idx="5">
                  <c:v>15</c:v>
                </c:pt>
                <c:pt idx="6">
                  <c:v>15.6</c:v>
                </c:pt>
                <c:pt idx="7">
                  <c:v>21.6</c:v>
                </c:pt>
                <c:pt idx="8">
                  <c:v>25.9</c:v>
                </c:pt>
                <c:pt idx="9">
                  <c:v>34.4</c:v>
                </c:pt>
              </c:numCache>
            </c:numRef>
          </c:val>
          <c:extLst>
            <c:ext xmlns:c16="http://schemas.microsoft.com/office/drawing/2014/chart" uri="{C3380CC4-5D6E-409C-BE32-E72D297353CC}">
              <c16:uniqueId val="{00000000-9D82-9B4E-9EA3-E66F285E91F1}"/>
            </c:ext>
          </c:extLst>
        </c:ser>
        <c:ser>
          <c:idx val="1"/>
          <c:order val="1"/>
          <c:tx>
            <c:strRef>
              <c:f>Sheet1!$E$2</c:f>
              <c:strCache>
                <c:ptCount val="1"/>
                <c:pt idx="0">
                  <c:v>CT detected </c:v>
                </c:pt>
              </c:strCache>
            </c:strRef>
          </c:tx>
          <c:spPr>
            <a:solidFill>
              <a:schemeClr val="accent2"/>
            </a:solidFill>
            <a:ln>
              <a:noFill/>
            </a:ln>
            <a:effectLst/>
          </c:spPr>
          <c:invertIfNegative val="0"/>
          <c:cat>
            <c:strRef>
              <c:f>Sheet1!$C$3:$C$12</c:f>
              <c:strCache>
                <c:ptCount val="10"/>
                <c:pt idx="0">
                  <c:v>Muscle weakness vs low PsD</c:v>
                </c:pt>
                <c:pt idx="1">
                  <c:v>ILA</c:v>
                </c:pt>
                <c:pt idx="2">
                  <c:v>Ascending aorta enlargement</c:v>
                </c:pt>
                <c:pt idx="3">
                  <c:v>PAE (≥30 mm)</c:v>
                </c:pt>
                <c:pt idx="4">
                  <c:v>Osteoporosis</c:v>
                </c:pt>
                <c:pt idx="5">
                  <c:v>Liver steatosis</c:v>
                </c:pt>
                <c:pt idx="6">
                  <c:v>CAC</c:v>
                </c:pt>
                <c:pt idx="7">
                  <c:v>Hiatal Hernia</c:v>
                </c:pt>
                <c:pt idx="8">
                  <c:v>Bronchiectasis </c:v>
                </c:pt>
                <c:pt idx="9">
                  <c:v>Emphysema</c:v>
                </c:pt>
              </c:strCache>
            </c:strRef>
          </c:cat>
          <c:val>
            <c:numRef>
              <c:f>Sheet1!$E$3:$E$12</c:f>
              <c:numCache>
                <c:formatCode>General</c:formatCode>
                <c:ptCount val="10"/>
                <c:pt idx="0">
                  <c:v>15.8</c:v>
                </c:pt>
                <c:pt idx="1">
                  <c:v>9.1999999999999993</c:v>
                </c:pt>
                <c:pt idx="2">
                  <c:v>16</c:v>
                </c:pt>
                <c:pt idx="3">
                  <c:v>15.6</c:v>
                </c:pt>
                <c:pt idx="4">
                  <c:v>25.7</c:v>
                </c:pt>
                <c:pt idx="5">
                  <c:v>23.4</c:v>
                </c:pt>
                <c:pt idx="6">
                  <c:v>79.8</c:v>
                </c:pt>
                <c:pt idx="7">
                  <c:v>24.2</c:v>
                </c:pt>
                <c:pt idx="8">
                  <c:v>33.9</c:v>
                </c:pt>
                <c:pt idx="9">
                  <c:v>62.7</c:v>
                </c:pt>
              </c:numCache>
            </c:numRef>
          </c:val>
          <c:extLst>
            <c:ext xmlns:c16="http://schemas.microsoft.com/office/drawing/2014/chart" uri="{C3380CC4-5D6E-409C-BE32-E72D297353CC}">
              <c16:uniqueId val="{00000001-9D82-9B4E-9EA3-E66F285E91F1}"/>
            </c:ext>
          </c:extLst>
        </c:ser>
        <c:dLbls>
          <c:showLegendKey val="0"/>
          <c:showVal val="0"/>
          <c:showCatName val="0"/>
          <c:showSerName val="0"/>
          <c:showPercent val="0"/>
          <c:showBubbleSize val="0"/>
        </c:dLbls>
        <c:gapWidth val="96"/>
        <c:overlap val="-7"/>
        <c:axId val="1916726512"/>
        <c:axId val="1916728160"/>
      </c:barChart>
      <c:catAx>
        <c:axId val="1916726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16728160"/>
        <c:crosses val="autoZero"/>
        <c:auto val="1"/>
        <c:lblAlgn val="ctr"/>
        <c:lblOffset val="100"/>
        <c:noMultiLvlLbl val="0"/>
      </c:catAx>
      <c:valAx>
        <c:axId val="1916728160"/>
        <c:scaling>
          <c:orientation val="minMax"/>
          <c:max val="9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Prevalence (%)</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16726512"/>
        <c:crosses val="autoZero"/>
        <c:crossBetween val="between"/>
        <c:majorUnit val="10"/>
      </c:valAx>
      <c:spPr>
        <a:noFill/>
        <a:ln>
          <a:solidFill>
            <a:schemeClr val="tx1"/>
          </a:solidFill>
        </a:ln>
        <a:effectLst/>
      </c:spPr>
    </c:plotArea>
    <c:legend>
      <c:legendPos val="t"/>
      <c:layout>
        <c:manualLayout>
          <c:xMode val="edge"/>
          <c:yMode val="edge"/>
          <c:x val="0.47816268869966166"/>
          <c:y val="1.3888886357377086E-2"/>
          <c:w val="0.45951621351310079"/>
          <c:h val="5.484086926930787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2F28A-903D-1640-9294-D145A40F57E9}" type="datetimeFigureOut">
              <a:rPr lang="en-US" smtClean="0"/>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59E0C-FE70-7C4D-B424-F0233B4EE738}" type="slidenum">
              <a:rPr lang="en-US" smtClean="0"/>
              <a:t>‹#›</a:t>
            </a:fld>
            <a:endParaRPr lang="en-US"/>
          </a:p>
        </p:txBody>
      </p:sp>
    </p:spTree>
    <p:extLst>
      <p:ext uri="{BB962C8B-B14F-4D97-AF65-F5344CB8AC3E}">
        <p14:creationId xmlns:p14="http://schemas.microsoft.com/office/powerpoint/2010/main" val="206210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mc.ncbi.nlm.nih.gov/articles/PMC3734617/#bib39"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pmc.ncbi.nlm.nih.gov/articles/PMC3734617/#bib41" TargetMode="External"/><Relationship Id="rId4" Type="http://schemas.openxmlformats.org/officeDocument/2006/relationships/hyperlink" Target="https://pmc.ncbi.nlm.nih.gov/articles/PMC3734617/#bib4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Dysbiosis refers to disruption of the microbiome </a:t>
            </a:r>
          </a:p>
          <a:p>
            <a:r>
              <a:rPr lang="en-US" dirty="0"/>
              <a:t>Dysbiosis is cross sectionally associated with </a:t>
            </a:r>
            <a:r>
              <a:rPr lang="en-US" dirty="0" err="1"/>
              <a:t>copd</a:t>
            </a:r>
            <a:r>
              <a:rPr lang="en-US" dirty="0"/>
              <a:t> and frequency of exacerbations-likely due to alteration of mucosal defense and stimulation of inflammation</a:t>
            </a:r>
          </a:p>
          <a:p>
            <a:r>
              <a:rPr lang="en-US" dirty="0"/>
              <a:t>Possible </a:t>
            </a:r>
            <a:r>
              <a:rPr lang="en-US" dirty="0" err="1"/>
              <a:t>prognostic,diagnostic</a:t>
            </a:r>
            <a:r>
              <a:rPr lang="en-US" dirty="0"/>
              <a:t> and therapeutic applications</a:t>
            </a:r>
          </a:p>
        </p:txBody>
      </p:sp>
      <p:sp>
        <p:nvSpPr>
          <p:cNvPr id="4" name="Slide Number Placeholder 3"/>
          <p:cNvSpPr>
            <a:spLocks noGrp="1"/>
          </p:cNvSpPr>
          <p:nvPr>
            <p:ph type="sldNum" sz="quarter" idx="5"/>
          </p:nvPr>
        </p:nvSpPr>
        <p:spPr/>
        <p:txBody>
          <a:bodyPr/>
          <a:lstStyle/>
          <a:p>
            <a:fld id="{7EE59E0C-FE70-7C4D-B424-F0233B4EE738}" type="slidenum">
              <a:rPr lang="en-US" smtClean="0"/>
              <a:t>7</a:t>
            </a:fld>
            <a:endParaRPr lang="en-US"/>
          </a:p>
        </p:txBody>
      </p:sp>
    </p:spTree>
    <p:extLst>
      <p:ext uri="{BB962C8B-B14F-4D97-AF65-F5344CB8AC3E}">
        <p14:creationId xmlns:p14="http://schemas.microsoft.com/office/powerpoint/2010/main" val="3071490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1154113"/>
            <a:ext cx="5546725" cy="3119437"/>
          </a:xfrm>
        </p:spPr>
      </p:sp>
      <p:sp>
        <p:nvSpPr>
          <p:cNvPr id="3" name="Notes Placeholder 2"/>
          <p:cNvSpPr>
            <a:spLocks noGrp="1"/>
          </p:cNvSpPr>
          <p:nvPr>
            <p:ph type="body" idx="1"/>
          </p:nvPr>
        </p:nvSpPr>
        <p:spPr/>
        <p:txBody>
          <a:bodyPr/>
          <a:lstStyle/>
          <a:p>
            <a:r>
              <a:rPr lang="en-GB" b="1" noProof="0" dirty="0">
                <a:latin typeface="+mn-lt"/>
                <a:cs typeface="+mn-cs"/>
              </a:rPr>
              <a:t>Key points</a:t>
            </a:r>
          </a:p>
          <a:p>
            <a:pPr marL="171450" indent="-171450">
              <a:buFont typeface="Arial" panose="020B0604020202020204" pitchFamily="34" charset="0"/>
              <a:buChar char="•"/>
            </a:pPr>
            <a:r>
              <a:rPr lang="en-GB" noProof="0" dirty="0">
                <a:latin typeface="+mn-lt"/>
                <a:cs typeface="+mn-cs"/>
              </a:rPr>
              <a:t>Key inclusion criteria for the BORAS and NOTUS trials include</a:t>
            </a:r>
            <a:r>
              <a:rPr lang="en-GB" baseline="30000" noProof="0" dirty="0">
                <a:latin typeface="+mn-lt"/>
                <a:cs typeface="+mn-cs"/>
              </a:rPr>
              <a:t>1,2</a:t>
            </a:r>
            <a:r>
              <a:rPr lang="en-GB" noProof="0" dirty="0">
                <a:latin typeface="+mn-lt"/>
                <a:cs typeface="+mn-cs"/>
              </a:rPr>
              <a:t>: </a:t>
            </a:r>
          </a:p>
          <a:p>
            <a:pPr marL="628650" lvl="1" indent="-171450">
              <a:buFont typeface="Arial" panose="020B0604020202020204" pitchFamily="34" charset="0"/>
              <a:buChar char="−"/>
            </a:pPr>
            <a:r>
              <a:rPr lang="en-GB" b="0" i="0" u="none" strike="noStrike" kern="1200" noProof="0" dirty="0">
                <a:effectLst/>
                <a:latin typeface="+mn-lt"/>
                <a:cs typeface="+mn-cs"/>
              </a:rPr>
              <a:t>Physician-diagnosed COPD for ≥12 months prior to randomisation </a:t>
            </a:r>
          </a:p>
          <a:p>
            <a:pPr marL="628650" lvl="1" indent="-171450">
              <a:buFont typeface="Arial" panose="020B0604020202020204" pitchFamily="34" charset="0"/>
              <a:buChar char="−"/>
            </a:pPr>
            <a:r>
              <a:rPr lang="en-GB" b="0" i="0" u="none" strike="noStrike" kern="1200" noProof="0" dirty="0">
                <a:effectLst/>
                <a:latin typeface="+mn-lt"/>
                <a:cs typeface="+mn-cs"/>
              </a:rPr>
              <a:t>Current or former smoker with a smoking history of ≥10 pack-years </a:t>
            </a:r>
            <a:endParaRPr lang="en-GB" sz="1100" noProof="0" dirty="0">
              <a:latin typeface="+mn-lt"/>
              <a:cs typeface="+mn-cs"/>
            </a:endParaRPr>
          </a:p>
          <a:p>
            <a:pPr marL="628650" lvl="1" indent="-171450">
              <a:buFont typeface="Arial" panose="020B0604020202020204" pitchFamily="34" charset="0"/>
              <a:buChar char="−"/>
            </a:pPr>
            <a:r>
              <a:rPr lang="en-GB" sz="1000" b="0" i="0" u="none" strike="noStrike" kern="1200" noProof="0" dirty="0">
                <a:effectLst/>
                <a:latin typeface="+mn-lt"/>
                <a:cs typeface="+mn-cs"/>
              </a:rPr>
              <a:t>Signs or symptoms of chronic bronchitis (chronic productive cough) for ≥3 months </a:t>
            </a:r>
            <a:endParaRPr lang="en-GB" sz="1100" noProof="0" dirty="0">
              <a:latin typeface="+mn-lt"/>
              <a:cs typeface="+mn-cs"/>
            </a:endParaRPr>
          </a:p>
          <a:p>
            <a:pPr marL="628650" lvl="1" indent="-171450">
              <a:buFont typeface="Arial" panose="020B0604020202020204" pitchFamily="34" charset="0"/>
              <a:buChar char="−"/>
            </a:pPr>
            <a:r>
              <a:rPr lang="en-GB" sz="1000" b="0" i="0" u="none" strike="noStrike" kern="1200" noProof="0" dirty="0">
                <a:effectLst/>
                <a:latin typeface="+mn-lt"/>
                <a:cs typeface="+mn-cs"/>
              </a:rPr>
              <a:t>≥1 exacerbation while the patient was on SOC </a:t>
            </a:r>
            <a:endParaRPr lang="en-GB" sz="1100" noProof="0" dirty="0">
              <a:latin typeface="+mn-lt"/>
              <a:cs typeface="+mn-cs"/>
            </a:endParaRPr>
          </a:p>
          <a:p>
            <a:pPr marL="628650" lvl="1" indent="-171450">
              <a:buFont typeface="Arial" panose="020B0604020202020204" pitchFamily="34" charset="0"/>
              <a:buChar char="−"/>
            </a:pPr>
            <a:r>
              <a:rPr lang="en-GB" sz="1000" b="0" i="0" u="none" strike="noStrike" kern="1200" noProof="0" dirty="0">
                <a:effectLst/>
                <a:latin typeface="+mn-lt"/>
                <a:cs typeface="+mn-cs"/>
              </a:rPr>
              <a:t>mMRC dyspnoea scale grade ≥2 </a:t>
            </a:r>
            <a:endParaRPr lang="en-GB" sz="1100" noProof="0" dirty="0">
              <a:latin typeface="+mn-lt"/>
              <a:cs typeface="+mn-cs"/>
            </a:endParaRPr>
          </a:p>
          <a:p>
            <a:pPr marL="628650" lvl="1" indent="-171450">
              <a:buFont typeface="Arial" panose="020B0604020202020204" pitchFamily="34" charset="0"/>
              <a:buChar char="−"/>
            </a:pPr>
            <a:r>
              <a:rPr lang="en-GB" sz="1000" b="0" i="0" u="none" strike="noStrike" kern="1200" noProof="0" dirty="0">
                <a:effectLst/>
                <a:latin typeface="+mn-lt"/>
                <a:cs typeface="+mn-cs"/>
              </a:rPr>
              <a:t>Blood EOS ≥300 cells/μ</a:t>
            </a:r>
            <a:r>
              <a:rPr lang="en-GB" noProof="0" dirty="0"/>
              <a:t>L</a:t>
            </a:r>
            <a:r>
              <a:rPr lang="en-GB" sz="1000" b="0" i="0" u="none" strike="noStrike" kern="1200" noProof="0" dirty="0">
                <a:effectLst/>
                <a:latin typeface="+mn-lt"/>
                <a:cs typeface="+mn-cs"/>
              </a:rPr>
              <a:t> </a:t>
            </a:r>
            <a:endParaRPr lang="en-GB" sz="1100" noProof="0" dirty="0">
              <a:latin typeface="+mn-lt"/>
              <a:cs typeface="+mn-cs"/>
            </a:endParaRPr>
          </a:p>
          <a:p>
            <a:pPr marL="628650" lvl="1" indent="-171450">
              <a:buFont typeface="Arial" panose="020B0604020202020204" pitchFamily="34" charset="0"/>
              <a:buChar char="−"/>
            </a:pPr>
            <a:r>
              <a:rPr lang="en-GB" sz="1000" b="0" i="0" u="none" strike="noStrike" kern="1200" noProof="0" dirty="0">
                <a:effectLst/>
                <a:latin typeface="+mn-lt"/>
                <a:cs typeface="+mn-cs"/>
              </a:rPr>
              <a:t>≥2 moderate or ≥1 severe exacerbations within the year prior to screening </a:t>
            </a:r>
            <a:endParaRPr lang="en-GB" sz="1100" noProof="0" dirty="0">
              <a:latin typeface="+mn-lt"/>
              <a:cs typeface="+mn-cs"/>
            </a:endParaRPr>
          </a:p>
          <a:p>
            <a:pPr marL="628650" lvl="1" indent="-171450">
              <a:buFont typeface="Arial" panose="020B0604020202020204" pitchFamily="34" charset="0"/>
              <a:buChar char="−"/>
            </a:pPr>
            <a:r>
              <a:rPr lang="en-GB" sz="1000" b="0" i="0" u="none" strike="noStrike" kern="1200" noProof="0" dirty="0">
                <a:effectLst/>
                <a:latin typeface="+mn-lt"/>
                <a:cs typeface="+mn-cs"/>
              </a:rPr>
              <a:t>Background optimised therapy (ICS+LAMA+LABA) for 3 months prior to randomisation with a stable dose of medication for ≥1 month prior to Visit 1; double therapy (LAMA+LABA) allowed if ICS was not appropriate </a:t>
            </a:r>
          </a:p>
          <a:p>
            <a:pPr marL="628650" lvl="1" indent="-171450">
              <a:buFont typeface="Arial" panose="020B0604020202020204" pitchFamily="34" charset="0"/>
              <a:buChar char="•"/>
            </a:pPr>
            <a:endParaRPr lang="en-GB" noProof="0" dirty="0">
              <a:latin typeface="+mn-lt"/>
              <a:cs typeface="+mn-cs"/>
            </a:endParaRPr>
          </a:p>
          <a:p>
            <a:pPr marL="171450" indent="-171450" fontAlgn="t">
              <a:buFont typeface="Arial" panose="020B0604020202020204" pitchFamily="34" charset="0"/>
              <a:buChar char="•"/>
            </a:pPr>
            <a:r>
              <a:rPr lang="en-GB" sz="1100" b="0" i="0" u="none" strike="noStrike" noProof="0" dirty="0">
                <a:effectLst/>
                <a:latin typeface="+mn-lt"/>
                <a:cs typeface="+mn-cs"/>
              </a:rPr>
              <a:t>Patients were excluded if </a:t>
            </a:r>
            <a:r>
              <a:rPr lang="en-GB" noProof="0" dirty="0">
                <a:latin typeface="+mn-lt"/>
                <a:cs typeface="+mn-cs"/>
              </a:rPr>
              <a:t>they had physician-diagnosed COPD for &lt;12 months prior to randomisation or diagnosis or history of asthma according to the 2018 GINA guidelines</a:t>
            </a:r>
            <a:r>
              <a:rPr lang="en-GB" baseline="30000" noProof="0" dirty="0">
                <a:latin typeface="+mn-lt"/>
                <a:cs typeface="+mn-cs"/>
              </a:rPr>
              <a:t>1,2</a:t>
            </a:r>
          </a:p>
          <a:p>
            <a:pPr marL="171450" indent="-171450" fontAlgn="t">
              <a:buFont typeface="Arial" panose="020B0604020202020204" pitchFamily="34" charset="0"/>
              <a:buChar char="•"/>
            </a:pPr>
            <a:endParaRPr lang="en-GB" sz="1100" b="0" i="0" u="none" strike="noStrike" noProof="0" dirty="0">
              <a:effectLst/>
              <a:latin typeface="+mn-lt"/>
              <a:cs typeface="+mn-cs"/>
            </a:endParaRPr>
          </a:p>
          <a:p>
            <a:endParaRPr lang="en-GB" b="1" noProof="0" dirty="0">
              <a:latin typeface="+mn-lt"/>
              <a:cs typeface="+mn-cs"/>
            </a:endParaRPr>
          </a:p>
          <a:p>
            <a:r>
              <a:rPr lang="en-GB" b="1" noProof="0" dirty="0">
                <a:latin typeface="+mn-lt"/>
                <a:cs typeface="+mn-cs"/>
              </a:rPr>
              <a:t>References</a:t>
            </a:r>
          </a:p>
          <a:p>
            <a:pPr marL="228600" indent="-228600">
              <a:buFont typeface="+mj-lt"/>
              <a:buAutoNum type="arabicPeriod"/>
            </a:pPr>
            <a:r>
              <a:rPr lang="en-GB" noProof="0" dirty="0">
                <a:latin typeface="+mn-lt"/>
                <a:cs typeface="+mn-cs"/>
              </a:rPr>
              <a:t>Bhatt SP, Rabe KF, Hanania NA, et al. </a:t>
            </a:r>
            <a:r>
              <a:rPr lang="en-US" noProof="0" dirty="0">
                <a:latin typeface="+mn-lt"/>
                <a:cs typeface="+mn-cs"/>
              </a:rPr>
              <a:t>Dupilumab for COPD with type 2 inflammation indicated by eosinophil counts. </a:t>
            </a:r>
            <a:r>
              <a:rPr lang="en-GB" i="1" noProof="0" dirty="0">
                <a:latin typeface="+mn-lt"/>
                <a:cs typeface="+mn-cs"/>
              </a:rPr>
              <a:t>N Engl J Med. </a:t>
            </a:r>
            <a:r>
              <a:rPr lang="en-GB" noProof="0" dirty="0">
                <a:latin typeface="+mn-lt"/>
                <a:cs typeface="+mn-cs"/>
              </a:rPr>
              <a:t>2023;389(3):205-214</a:t>
            </a:r>
          </a:p>
          <a:p>
            <a:pPr marL="228600" indent="-228600">
              <a:buFont typeface="+mj-lt"/>
              <a:buAutoNum type="arabicPeriod"/>
            </a:pPr>
            <a:r>
              <a:rPr lang="en-GB" noProof="0" dirty="0"/>
              <a:t>Bhatt SP, Rabe KF, Hanania NA, et al. </a:t>
            </a:r>
            <a:r>
              <a:rPr lang="en-US" noProof="0" dirty="0"/>
              <a:t>Dupilumab for COPD with blood eosinophil evidence of type 2 inflammation. </a:t>
            </a:r>
            <a:r>
              <a:rPr lang="en-GB" i="1" noProof="0" dirty="0"/>
              <a:t>N Engl J Med. </a:t>
            </a:r>
            <a:r>
              <a:rPr lang="en-US" noProof="0" dirty="0"/>
              <a:t>Published online 20 May 2024. doi:10.1056/NEJMoa2401304 </a:t>
            </a:r>
            <a:endParaRPr lang="en-GB" noProof="0" dirty="0">
              <a:latin typeface="+mn-lt"/>
              <a:cs typeface="+mn-cs"/>
            </a:endParaRPr>
          </a:p>
          <a:p>
            <a:endParaRPr lang="en-GB" noProof="0" dirty="0">
              <a:latin typeface="+mn-lt"/>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B71DF0-87E0-4690-81EF-CF47F83014B4}"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
        <p:nvSpPr>
          <p:cNvPr id="5" name="Left Brace 4">
            <a:extLst>
              <a:ext uri="{FF2B5EF4-FFF2-40B4-BE49-F238E27FC236}">
                <a16:creationId xmlns:a16="http://schemas.microsoft.com/office/drawing/2014/main" id="{17E2F714-DD64-80B2-5EC6-08B54C28086A}"/>
              </a:ext>
            </a:extLst>
          </p:cNvPr>
          <p:cNvSpPr/>
          <p:nvPr/>
        </p:nvSpPr>
        <p:spPr>
          <a:xfrm>
            <a:off x="783771" y="1735495"/>
            <a:ext cx="45719" cy="2272626"/>
          </a:xfrm>
          <a:prstGeom prst="lef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7574F82A-F27A-0FB9-8486-0A8DED908E40}"/>
              </a:ext>
            </a:extLst>
          </p:cNvPr>
          <p:cNvSpPr txBox="1"/>
          <p:nvPr/>
        </p:nvSpPr>
        <p:spPr>
          <a:xfrm>
            <a:off x="7937" y="2228308"/>
            <a:ext cx="695325"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Bhatt 2023 suppl/p8/ bullets1,2,4 (including subbullets and * footnote); p9/ **footnote; p9/ bullets1-2</a:t>
            </a:r>
          </a:p>
        </p:txBody>
      </p:sp>
      <p:cxnSp>
        <p:nvCxnSpPr>
          <p:cNvPr id="7" name="Straight Arrow Connector 6">
            <a:extLst>
              <a:ext uri="{FF2B5EF4-FFF2-40B4-BE49-F238E27FC236}">
                <a16:creationId xmlns:a16="http://schemas.microsoft.com/office/drawing/2014/main" id="{DAFAABE5-C8E4-C87D-FC9A-668CB5587BEC}"/>
              </a:ext>
            </a:extLst>
          </p:cNvPr>
          <p:cNvCxnSpPr>
            <a:cxnSpLocks/>
            <a:stCxn id="6" idx="3"/>
            <a:endCxn id="5" idx="1"/>
          </p:cNvCxnSpPr>
          <p:nvPr/>
        </p:nvCxnSpPr>
        <p:spPr>
          <a:xfrm flipV="1">
            <a:off x="703262" y="2871808"/>
            <a:ext cx="80509" cy="141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8DD34CB-C749-8A5B-D64A-DFB064AF9894}"/>
              </a:ext>
            </a:extLst>
          </p:cNvPr>
          <p:cNvSpPr txBox="1"/>
          <p:nvPr/>
        </p:nvSpPr>
        <p:spPr>
          <a:xfrm>
            <a:off x="6257925" y="2585987"/>
            <a:ext cx="695325" cy="58477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Bhatt 2024 suppl/ p10-12</a:t>
            </a:r>
          </a:p>
        </p:txBody>
      </p:sp>
      <p:sp>
        <p:nvSpPr>
          <p:cNvPr id="9" name="Left Brace 8">
            <a:extLst>
              <a:ext uri="{FF2B5EF4-FFF2-40B4-BE49-F238E27FC236}">
                <a16:creationId xmlns:a16="http://schemas.microsoft.com/office/drawing/2014/main" id="{9C0EFBFD-3DBC-4AD5-48A4-D136F56874B7}"/>
              </a:ext>
            </a:extLst>
          </p:cNvPr>
          <p:cNvSpPr/>
          <p:nvPr/>
        </p:nvSpPr>
        <p:spPr>
          <a:xfrm flipH="1">
            <a:off x="6095065" y="1668532"/>
            <a:ext cx="45719" cy="2129436"/>
          </a:xfrm>
          <a:prstGeom prst="leftBrace">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0" name="Straight Arrow Connector 9">
            <a:extLst>
              <a:ext uri="{FF2B5EF4-FFF2-40B4-BE49-F238E27FC236}">
                <a16:creationId xmlns:a16="http://schemas.microsoft.com/office/drawing/2014/main" id="{8C411DF2-40E9-3F89-FFF5-CAFBC79B31E7}"/>
              </a:ext>
            </a:extLst>
          </p:cNvPr>
          <p:cNvCxnSpPr>
            <a:cxnSpLocks/>
            <a:stCxn id="8" idx="1"/>
            <a:endCxn id="9" idx="1"/>
          </p:cNvCxnSpPr>
          <p:nvPr/>
        </p:nvCxnSpPr>
        <p:spPr>
          <a:xfrm flipH="1" flipV="1">
            <a:off x="6140784" y="2733250"/>
            <a:ext cx="117141" cy="1451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79BE681-C583-2FC1-443F-041B989F47C9}"/>
              </a:ext>
            </a:extLst>
          </p:cNvPr>
          <p:cNvSpPr txBox="1"/>
          <p:nvPr/>
        </p:nvSpPr>
        <p:spPr>
          <a:xfrm>
            <a:off x="-11430" y="4938830"/>
            <a:ext cx="695325" cy="25545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BOREAS: </a:t>
            </a: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Bhatt 2023 suppl/p8/ bullets1,2,4 (including subbullets and * footnote); p9/ **footnote; p9/ bullets1-2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Bhatt 2024 suppl/ p10-12/inclusion criteria &amp; exclusion criteria</a:t>
            </a:r>
          </a:p>
        </p:txBody>
      </p:sp>
      <p:sp>
        <p:nvSpPr>
          <p:cNvPr id="14" name="Left Brace 13">
            <a:extLst>
              <a:ext uri="{FF2B5EF4-FFF2-40B4-BE49-F238E27FC236}">
                <a16:creationId xmlns:a16="http://schemas.microsoft.com/office/drawing/2014/main" id="{DA1CA32A-F8E7-FDDA-958B-C3D319C84A33}"/>
              </a:ext>
            </a:extLst>
          </p:cNvPr>
          <p:cNvSpPr/>
          <p:nvPr/>
        </p:nvSpPr>
        <p:spPr>
          <a:xfrm>
            <a:off x="745672" y="4679950"/>
            <a:ext cx="45719" cy="200025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8" name="Straight Arrow Connector 17">
            <a:extLst>
              <a:ext uri="{FF2B5EF4-FFF2-40B4-BE49-F238E27FC236}">
                <a16:creationId xmlns:a16="http://schemas.microsoft.com/office/drawing/2014/main" id="{DA4CFD78-688F-A1F1-8CC7-CF7D7520DBF3}"/>
              </a:ext>
            </a:extLst>
          </p:cNvPr>
          <p:cNvCxnSpPr>
            <a:cxnSpLocks/>
            <a:endCxn id="14" idx="1"/>
          </p:cNvCxnSpPr>
          <p:nvPr/>
        </p:nvCxnSpPr>
        <p:spPr>
          <a:xfrm flipV="1">
            <a:off x="665163" y="5680075"/>
            <a:ext cx="80509" cy="920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3863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study=Treprostinil had to stop</a:t>
            </a:r>
          </a:p>
        </p:txBody>
      </p:sp>
      <p:sp>
        <p:nvSpPr>
          <p:cNvPr id="4" name="Slide Number Placeholder 3"/>
          <p:cNvSpPr>
            <a:spLocks noGrp="1"/>
          </p:cNvSpPr>
          <p:nvPr>
            <p:ph type="sldNum" sz="quarter" idx="5"/>
          </p:nvPr>
        </p:nvSpPr>
        <p:spPr/>
        <p:txBody>
          <a:bodyPr/>
          <a:lstStyle/>
          <a:p>
            <a:fld id="{7EE59E0C-FE70-7C4D-B424-F0233B4EE738}" type="slidenum">
              <a:rPr lang="en-US" smtClean="0"/>
              <a:t>49</a:t>
            </a:fld>
            <a:endParaRPr lang="en-US"/>
          </a:p>
        </p:txBody>
      </p:sp>
    </p:spTree>
    <p:extLst>
      <p:ext uri="{BB962C8B-B14F-4D97-AF65-F5344CB8AC3E}">
        <p14:creationId xmlns:p14="http://schemas.microsoft.com/office/powerpoint/2010/main" val="3544880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de-DE" sz="1000" dirty="0">
              <a:latin typeface="Arial" panose="020B0604020202020204" pitchFamily="34" charset="0"/>
            </a:endParaRPr>
          </a:p>
        </p:txBody>
      </p:sp>
    </p:spTree>
    <p:extLst>
      <p:ext uri="{BB962C8B-B14F-4D97-AF65-F5344CB8AC3E}">
        <p14:creationId xmlns:p14="http://schemas.microsoft.com/office/powerpoint/2010/main" val="48770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proportion of radiologically detected diseases using computerized chest tomography compared to the proportion of diagnoses clinically known by the time of the testing in 379 COPD patients. The proportion differences were statistically different (p&lt;0.05) in all comorbidities. Modified from reference #110</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r>
              <a:rPr lang="de-DE" dirty="0"/>
              <a:t>PAE-</a:t>
            </a:r>
            <a:r>
              <a:rPr lang="de-DE" dirty="0" err="1"/>
              <a:t>pulmonary</a:t>
            </a:r>
            <a:r>
              <a:rPr lang="de-DE" dirty="0"/>
              <a:t> </a:t>
            </a:r>
            <a:r>
              <a:rPr lang="de-DE" dirty="0" err="1"/>
              <a:t>artery</a:t>
            </a:r>
            <a:r>
              <a:rPr lang="de-DE" dirty="0"/>
              <a:t> </a:t>
            </a:r>
            <a:r>
              <a:rPr lang="de-DE" dirty="0" err="1"/>
              <a:t>enargement</a:t>
            </a:r>
            <a:r>
              <a:rPr lang="de-DE" dirty="0"/>
              <a:t> </a:t>
            </a:r>
          </a:p>
          <a:p>
            <a:r>
              <a:rPr lang="de-DE" dirty="0"/>
              <a:t>CAC-</a:t>
            </a:r>
            <a:r>
              <a:rPr lang="de-DE" dirty="0" err="1"/>
              <a:t>coronary</a:t>
            </a:r>
            <a:r>
              <a:rPr lang="de-DE" dirty="0"/>
              <a:t> </a:t>
            </a:r>
            <a:r>
              <a:rPr lang="de-DE" dirty="0" err="1"/>
              <a:t>artery</a:t>
            </a:r>
            <a:r>
              <a:rPr lang="de-DE" dirty="0"/>
              <a:t> </a:t>
            </a:r>
            <a:r>
              <a:rPr lang="de-DE" dirty="0" err="1"/>
              <a:t>calcification</a:t>
            </a:r>
            <a:r>
              <a:rPr lang="de-DE" dirty="0"/>
              <a:t> </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E19EF-C763-492F-8828-1E2FFC2C218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28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1B1B1B"/>
                </a:solidFill>
                <a:effectLst/>
                <a:latin typeface="Cambria" panose="02040503050406030204" pitchFamily="18" charset="0"/>
              </a:rPr>
              <a:t>some thermoregulatory responses to heat (</a:t>
            </a:r>
            <a:r>
              <a:rPr lang="en-IN" b="0" i="0" u="sng" dirty="0">
                <a:solidFill>
                  <a:srgbClr val="54278F"/>
                </a:solidFill>
                <a:effectLst/>
                <a:latin typeface="Cambria" panose="02040503050406030204" pitchFamily="18" charset="0"/>
                <a:hlinkClick r:id="rId3"/>
              </a:rPr>
              <a:t>39</a:t>
            </a:r>
            <a:r>
              <a:rPr lang="en-IN" b="0" i="0" u="none" strike="noStrike" dirty="0">
                <a:solidFill>
                  <a:srgbClr val="1B1B1B"/>
                </a:solidFill>
                <a:effectLst/>
                <a:latin typeface="Cambria" panose="02040503050406030204" pitchFamily="18" charset="0"/>
              </a:rPr>
              <a:t>), a few minutes of heat exposure can trigger direct human airway responses to inhaling hot air. This rapid response has been demonstrated in studies of asthma (</a:t>
            </a:r>
            <a:r>
              <a:rPr lang="en-IN" b="0" i="0" u="sng" dirty="0">
                <a:solidFill>
                  <a:srgbClr val="54278F"/>
                </a:solidFill>
                <a:effectLst/>
                <a:latin typeface="Cambria" panose="02040503050406030204" pitchFamily="18" charset="0"/>
                <a:hlinkClick r:id="rId4"/>
              </a:rPr>
              <a:t>40</a:t>
            </a:r>
            <a:r>
              <a:rPr lang="en-IN" b="0" i="0" u="none" strike="noStrike" dirty="0">
                <a:solidFill>
                  <a:srgbClr val="1B1B1B"/>
                </a:solidFill>
                <a:effectLst/>
                <a:latin typeface="Cambria" panose="02040503050406030204" pitchFamily="18" charset="0"/>
              </a:rPr>
              <a:t>, </a:t>
            </a:r>
            <a:r>
              <a:rPr lang="en-IN" b="0" i="0" u="sng" dirty="0">
                <a:solidFill>
                  <a:srgbClr val="54278F"/>
                </a:solidFill>
                <a:effectLst/>
                <a:latin typeface="Cambria" panose="02040503050406030204" pitchFamily="18" charset="0"/>
                <a:hlinkClick r:id="rId5"/>
              </a:rPr>
              <a:t>41</a:t>
            </a:r>
            <a:r>
              <a:rPr lang="en-IN" b="0" i="0" u="none" strike="noStrike" dirty="0">
                <a:solidFill>
                  <a:srgbClr val="1B1B1B"/>
                </a:solidFill>
                <a:effectLst/>
                <a:latin typeface="Cambria" panose="02040503050406030204" pitchFamily="18" charset="0"/>
              </a:rPr>
              <a:t>), and it likely operates through the cholinergic reflex pathway</a:t>
            </a:r>
            <a:endParaRPr lang="en-US" dirty="0"/>
          </a:p>
        </p:txBody>
      </p:sp>
      <p:sp>
        <p:nvSpPr>
          <p:cNvPr id="4" name="Slide Number Placeholder 3"/>
          <p:cNvSpPr>
            <a:spLocks noGrp="1"/>
          </p:cNvSpPr>
          <p:nvPr>
            <p:ph type="sldNum" sz="quarter" idx="5"/>
          </p:nvPr>
        </p:nvSpPr>
        <p:spPr/>
        <p:txBody>
          <a:bodyPr/>
          <a:lstStyle/>
          <a:p>
            <a:fld id="{7EE59E0C-FE70-7C4D-B424-F0233B4EE738}" type="slidenum">
              <a:rPr lang="en-US" smtClean="0"/>
              <a:t>62</a:t>
            </a:fld>
            <a:endParaRPr lang="en-US"/>
          </a:p>
        </p:txBody>
      </p:sp>
    </p:spTree>
    <p:extLst>
      <p:ext uri="{BB962C8B-B14F-4D97-AF65-F5344CB8AC3E}">
        <p14:creationId xmlns:p14="http://schemas.microsoft.com/office/powerpoint/2010/main" val="216483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Fletcher and </a:t>
            </a:r>
            <a:r>
              <a:rPr lang="en-US" dirty="0" err="1"/>
              <a:t>Peto</a:t>
            </a:r>
            <a:r>
              <a:rPr lang="en-US" dirty="0"/>
              <a:t> Model</a:t>
            </a:r>
          </a:p>
          <a:p>
            <a:r>
              <a:rPr lang="en-US" dirty="0"/>
              <a:t>Childhood disadvantage factors key </a:t>
            </a:r>
            <a:r>
              <a:rPr lang="en-US" dirty="0" err="1"/>
              <a:t>determenent</a:t>
            </a:r>
            <a:r>
              <a:rPr lang="en-US" dirty="0"/>
              <a:t> of lung function in adulthood</a:t>
            </a:r>
          </a:p>
          <a:p>
            <a:r>
              <a:rPr lang="en-US" dirty="0"/>
              <a:t>Birthweight associated with fev1 in adulthood</a:t>
            </a:r>
          </a:p>
        </p:txBody>
      </p:sp>
      <p:sp>
        <p:nvSpPr>
          <p:cNvPr id="4" name="Slide Number Placeholder 3"/>
          <p:cNvSpPr>
            <a:spLocks noGrp="1"/>
          </p:cNvSpPr>
          <p:nvPr>
            <p:ph type="sldNum" sz="quarter" idx="5"/>
          </p:nvPr>
        </p:nvSpPr>
        <p:spPr/>
        <p:txBody>
          <a:bodyPr/>
          <a:lstStyle/>
          <a:p>
            <a:fld id="{7EE59E0C-FE70-7C4D-B424-F0233B4EE738}" type="slidenum">
              <a:rPr lang="en-US" smtClean="0"/>
              <a:t>11</a:t>
            </a:fld>
            <a:endParaRPr lang="en-US"/>
          </a:p>
        </p:txBody>
      </p:sp>
    </p:spTree>
    <p:extLst>
      <p:ext uri="{BB962C8B-B14F-4D97-AF65-F5344CB8AC3E}">
        <p14:creationId xmlns:p14="http://schemas.microsoft.com/office/powerpoint/2010/main" val="206815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59E0C-FE70-7C4D-B424-F0233B4EE738}" type="slidenum">
              <a:rPr lang="en-US" smtClean="0"/>
              <a:t>25</a:t>
            </a:fld>
            <a:endParaRPr lang="en-US"/>
          </a:p>
        </p:txBody>
      </p:sp>
    </p:spTree>
    <p:extLst>
      <p:ext uri="{BB962C8B-B14F-4D97-AF65-F5344CB8AC3E}">
        <p14:creationId xmlns:p14="http://schemas.microsoft.com/office/powerpoint/2010/main" val="303447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endParaRPr lang="en-GB" altLang="de-DE" sz="1000" dirty="0">
              <a:latin typeface="Arial" panose="020B0604020202020204" pitchFamily="34" charset="0"/>
            </a:endParaRPr>
          </a:p>
        </p:txBody>
      </p:sp>
    </p:spTree>
    <p:extLst>
      <p:ext uri="{BB962C8B-B14F-4D97-AF65-F5344CB8AC3E}">
        <p14:creationId xmlns:p14="http://schemas.microsoft.com/office/powerpoint/2010/main" val="2957842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r>
              <a:rPr lang="en-IN" sz="1200" b="0" i="0" u="none" strike="noStrike" dirty="0">
                <a:solidFill>
                  <a:srgbClr val="212121"/>
                </a:solidFill>
                <a:effectLst/>
                <a:latin typeface="BlinkMacSystemFont"/>
              </a:rPr>
              <a:t>Transition </a:t>
            </a:r>
            <a:r>
              <a:rPr lang="en-IN" sz="1200" b="0" i="0" u="none" strike="noStrike" dirty="0" err="1">
                <a:solidFill>
                  <a:srgbClr val="212121"/>
                </a:solidFill>
                <a:effectLst/>
                <a:latin typeface="BlinkMacSystemFont"/>
              </a:rPr>
              <a:t>Dyspnea</a:t>
            </a:r>
            <a:r>
              <a:rPr lang="en-IN" sz="1200" b="0" i="0" u="none" strike="noStrike" dirty="0">
                <a:solidFill>
                  <a:srgbClr val="212121"/>
                </a:solidFill>
                <a:effectLst/>
                <a:latin typeface="BlinkMacSystemFont"/>
              </a:rPr>
              <a:t> Index (TDI), Evaluating Respiratory Symptoms (E-RS)</a:t>
            </a:r>
            <a:endParaRPr lang="en-GB" altLang="de-DE" sz="1000" dirty="0">
              <a:latin typeface="Arial" panose="020B0604020202020204" pitchFamily="34" charset="0"/>
            </a:endParaRPr>
          </a:p>
        </p:txBody>
      </p:sp>
    </p:spTree>
    <p:extLst>
      <p:ext uri="{BB962C8B-B14F-4D97-AF65-F5344CB8AC3E}">
        <p14:creationId xmlns:p14="http://schemas.microsoft.com/office/powerpoint/2010/main" val="3009051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endParaRPr lang="en-GB" altLang="de-DE" sz="1000" dirty="0">
              <a:latin typeface="Arial" panose="020B0604020202020204" pitchFamily="34" charset="0"/>
            </a:endParaRPr>
          </a:p>
        </p:txBody>
      </p:sp>
    </p:spTree>
    <p:extLst>
      <p:ext uri="{BB962C8B-B14F-4D97-AF65-F5344CB8AC3E}">
        <p14:creationId xmlns:p14="http://schemas.microsoft.com/office/powerpoint/2010/main" val="152637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endParaRPr lang="en-GB" altLang="de-DE" sz="1000" dirty="0">
              <a:latin typeface="Arial" panose="020B0604020202020204" pitchFamily="34" charset="0"/>
            </a:endParaRPr>
          </a:p>
        </p:txBody>
      </p:sp>
    </p:spTree>
    <p:extLst>
      <p:ext uri="{BB962C8B-B14F-4D97-AF65-F5344CB8AC3E}">
        <p14:creationId xmlns:p14="http://schemas.microsoft.com/office/powerpoint/2010/main" val="218405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endParaRPr lang="en-GB" altLang="de-DE" sz="1000" dirty="0">
              <a:latin typeface="Arial" panose="020B0604020202020204" pitchFamily="34" charset="0"/>
            </a:endParaRPr>
          </a:p>
        </p:txBody>
      </p:sp>
    </p:spTree>
    <p:extLst>
      <p:ext uri="{BB962C8B-B14F-4D97-AF65-F5344CB8AC3E}">
        <p14:creationId xmlns:p14="http://schemas.microsoft.com/office/powerpoint/2010/main" val="1619027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97D61E-548C-4CAA-B9D3-DE3C966F046A}"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562" name="Rectangle 2"/>
          <p:cNvSpPr>
            <a:spLocks noGrp="1" noRot="1" noChangeAspect="1" noChangeArrowheads="1" noTextEdit="1"/>
          </p:cNvSpPr>
          <p:nvPr>
            <p:ph type="sldImg"/>
          </p:nvPr>
        </p:nvSpPr>
        <p:spPr>
          <a:xfrm>
            <a:off x="385763" y="703263"/>
            <a:ext cx="6121400" cy="3443287"/>
          </a:xfrm>
          <a:ln/>
        </p:spPr>
      </p:sp>
      <p:sp>
        <p:nvSpPr>
          <p:cNvPr id="450563" name="Rectangle 3"/>
          <p:cNvSpPr>
            <a:spLocks noGrp="1" noChangeArrowheads="1"/>
          </p:cNvSpPr>
          <p:nvPr>
            <p:ph type="body" idx="1"/>
          </p:nvPr>
        </p:nvSpPr>
        <p:spPr>
          <a:xfrm>
            <a:off x="928688" y="4357688"/>
            <a:ext cx="5035550" cy="4076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endParaRPr lang="en-GB" altLang="de-DE" sz="1000" dirty="0">
              <a:latin typeface="Arial" panose="020B0604020202020204" pitchFamily="34" charset="0"/>
            </a:endParaRPr>
          </a:p>
        </p:txBody>
      </p:sp>
    </p:spTree>
    <p:extLst>
      <p:ext uri="{BB962C8B-B14F-4D97-AF65-F5344CB8AC3E}">
        <p14:creationId xmlns:p14="http://schemas.microsoft.com/office/powerpoint/2010/main" val="408448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4/9/25</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7661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35432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3636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mple 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9DF8A4-E427-BF45-8063-41AE046BBD4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rPr>
              <a:t>Click to add footer</a:t>
            </a:r>
          </a:p>
        </p:txBody>
      </p:sp>
      <p:sp>
        <p:nvSpPr>
          <p:cNvPr id="5" name="Slide Number Placeholder 4">
            <a:extLst>
              <a:ext uri="{FF2B5EF4-FFF2-40B4-BE49-F238E27FC236}">
                <a16:creationId xmlns:a16="http://schemas.microsoft.com/office/drawing/2014/main" id="{2E5ABDA3-018D-FA4D-A6FE-0EFDDB541E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34389-BB39-6B48-B4AD-C59C2B4ECD2C}"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Arial" panose="020B0604020202020204" pitchFamily="34" charset="0"/>
            </a:endParaRPr>
          </a:p>
        </p:txBody>
      </p:sp>
      <p:sp>
        <p:nvSpPr>
          <p:cNvPr id="6" name="Title Placeholder 1">
            <a:extLst>
              <a:ext uri="{FF2B5EF4-FFF2-40B4-BE49-F238E27FC236}">
                <a16:creationId xmlns:a16="http://schemas.microsoft.com/office/drawing/2014/main" id="{371F629A-1172-7948-91F5-EF60A9229498}"/>
              </a:ext>
            </a:extLst>
          </p:cNvPr>
          <p:cNvSpPr>
            <a:spLocks noGrp="1"/>
          </p:cNvSpPr>
          <p:nvPr>
            <p:ph type="title"/>
          </p:nvPr>
        </p:nvSpPr>
        <p:spPr>
          <a:xfrm>
            <a:off x="434566" y="118269"/>
            <a:ext cx="11338334" cy="691088"/>
          </a:xfrm>
          <a:prstGeom prst="rect">
            <a:avLst/>
          </a:prstGeom>
        </p:spPr>
        <p:txBody>
          <a:bodyPr vert="horz" lIns="91440" tIns="45720" rIns="91440" bIns="45720" rtlCol="0" anchor="b">
            <a:noAutofit/>
          </a:bodyPr>
          <a:lstStyle/>
          <a:p>
            <a:r>
              <a:rPr lang="en-US" dirty="0"/>
              <a:t>Click to add text</a:t>
            </a:r>
          </a:p>
        </p:txBody>
      </p:sp>
    </p:spTree>
    <p:extLst>
      <p:ext uri="{BB962C8B-B14F-4D97-AF65-F5344CB8AC3E}">
        <p14:creationId xmlns:p14="http://schemas.microsoft.com/office/powerpoint/2010/main" val="186734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lnSpc>
                <a:spcPct val="100000"/>
              </a:lnSpc>
              <a:defRPr sz="2800"/>
            </a:lvl1pPr>
          </a:lstStyle>
          <a:p>
            <a:r>
              <a:rPr lang="en-US" dirty="0"/>
              <a:t>Click to enter title here</a:t>
            </a:r>
          </a:p>
        </p:txBody>
      </p:sp>
      <p:sp>
        <p:nvSpPr>
          <p:cNvPr id="11" name="Slide Number Placeholder 10">
            <a:extLst>
              <a:ext uri="{FF2B5EF4-FFF2-40B4-BE49-F238E27FC236}">
                <a16:creationId xmlns:a16="http://schemas.microsoft.com/office/drawing/2014/main" id="{A7BF9FC5-73CA-47D5-891A-42CBDE79952C}"/>
              </a:ext>
              <a:ext uri="{C183D7F6-B498-43B3-948B-1728B52AA6E4}">
                <adec:decorative xmlns:adec="http://schemas.microsoft.com/office/drawing/2017/decorative" val="1"/>
              </a:ext>
            </a:extLst>
          </p:cNvPr>
          <p:cNvSpPr>
            <a:spLocks noGrp="1"/>
          </p:cNvSpPr>
          <p:nvPr>
            <p:ph type="sldNum" sz="quarter" idx="12"/>
          </p:nvPr>
        </p:nvSpPr>
        <p:spPr/>
        <p:txBody>
          <a:bodyPr bIns="0"/>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50" b="0" i="0" u="none" strike="noStrike" kern="1200" cap="none" spc="0" normalizeH="0" baseline="0" noProof="0" smtClean="0">
                <a:ln>
                  <a:noFill/>
                </a:ln>
                <a:solidFill>
                  <a:srgbClr val="3F4444"/>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97481" y="6250152"/>
            <a:ext cx="9550800" cy="515251"/>
          </a:xfrm>
        </p:spPr>
        <p:txBody>
          <a:bodyPr lIns="0" tIns="0" rIns="0" bIns="0" anchor="b" anchorCtr="0">
            <a:normAutofit/>
          </a:bodyPr>
          <a:lstStyle>
            <a:lvl1pPr marL="0" indent="0">
              <a:lnSpc>
                <a:spcPct val="100000"/>
              </a:lnSpc>
              <a:spcAft>
                <a:spcPts val="300"/>
              </a:spcAft>
              <a:buNone/>
              <a:defRPr sz="800"/>
            </a:lvl1pPr>
          </a:lstStyle>
          <a:p>
            <a:pPr lvl="0"/>
            <a:r>
              <a:rPr lang="en-US" dirty="0"/>
              <a:t>Footnotes</a:t>
            </a:r>
          </a:p>
        </p:txBody>
      </p:sp>
      <p:sp>
        <p:nvSpPr>
          <p:cNvPr id="8" name="Date Placeholder 7">
            <a:extLst>
              <a:ext uri="{FF2B5EF4-FFF2-40B4-BE49-F238E27FC236}">
                <a16:creationId xmlns:a16="http://schemas.microsoft.com/office/drawing/2014/main" id="{11075AA4-1FA9-4704-A587-D8E88C1D1EF9}"/>
              </a:ext>
              <a:ext uri="{C183D7F6-B498-43B3-948B-1728B52AA6E4}">
                <adec:decorative xmlns:adec="http://schemas.microsoft.com/office/drawing/2017/decorative" val="1"/>
              </a:ext>
            </a:extLst>
          </p:cNvPr>
          <p:cNvSpPr>
            <a:spLocks noGrp="1"/>
          </p:cNvSpPr>
          <p:nvPr>
            <p:ph type="dt" sz="half" idx="10"/>
          </p:nvPr>
        </p:nvSpPr>
        <p:spPr/>
        <p:txBody>
          <a:bodyPr/>
          <a:lstStyle>
            <a:lvl1pPr>
              <a:lnSpc>
                <a:spcPct val="100000"/>
              </a:lnSpc>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3F4444"/>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0365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22629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32673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2007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9946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60625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83107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0004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4/9/25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7622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4/9/25</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87073211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8" r:id="rId6"/>
    <p:sldLayoutId id="2147483743" r:id="rId7"/>
    <p:sldLayoutId id="2147483744" r:id="rId8"/>
    <p:sldLayoutId id="2147483745" r:id="rId9"/>
    <p:sldLayoutId id="2147483747" r:id="rId10"/>
    <p:sldLayoutId id="2147483746" r:id="rId11"/>
    <p:sldLayoutId id="2147483750" r:id="rId12"/>
    <p:sldLayoutId id="2147483751" r:id="rId13"/>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1" name="Rectangle 5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3" name="Top Left">
            <a:extLst>
              <a:ext uri="{FF2B5EF4-FFF2-40B4-BE49-F238E27FC236}">
                <a16:creationId xmlns:a16="http://schemas.microsoft.com/office/drawing/2014/main" id="{3DB4696B-7CAE-4CF0-A785-43D6C2C901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54" name="Freeform: Shape 53">
              <a:extLst>
                <a:ext uri="{FF2B5EF4-FFF2-40B4-BE49-F238E27FC236}">
                  <a16:creationId xmlns:a16="http://schemas.microsoft.com/office/drawing/2014/main" id="{68D47050-8B98-4FE2-968E-8D2ADFC41D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5" name="Freeform: Shape 54">
              <a:extLst>
                <a:ext uri="{FF2B5EF4-FFF2-40B4-BE49-F238E27FC236}">
                  <a16:creationId xmlns:a16="http://schemas.microsoft.com/office/drawing/2014/main" id="{49394E68-C00D-4B74-80B9-6CD2BFEA2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6612B7EE-4793-490B-B8B4-2BD542AB0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9D768DB0-EA6C-4ACE-83CF-AA7BA8EE9B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18CF60B5-E2CD-4E1A-8B45-3AFA7A7CB1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0F5DFACC-6B8A-49B5-822B-A75061CD6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888C5A9B-BFED-47A2-AB0E-7BE8414B1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23B94275-AE5F-43CE-B3B4-3955818D84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99BDB036-1D25-A99C-8B18-6F7A26065BDD}"/>
              </a:ext>
            </a:extLst>
          </p:cNvPr>
          <p:cNvSpPr>
            <a:spLocks noGrp="1"/>
          </p:cNvSpPr>
          <p:nvPr>
            <p:ph type="ctrTitle"/>
          </p:nvPr>
        </p:nvSpPr>
        <p:spPr>
          <a:xfrm>
            <a:off x="253934" y="459661"/>
            <a:ext cx="6067125" cy="3155419"/>
          </a:xfrm>
        </p:spPr>
        <p:txBody>
          <a:bodyPr anchor="b">
            <a:normAutofit/>
          </a:bodyPr>
          <a:lstStyle/>
          <a:p>
            <a:pPr algn="l"/>
            <a:r>
              <a:rPr lang="en-US" sz="5400" b="1" dirty="0"/>
              <a:t>What is new in GOLD 2025 Guidelines?</a:t>
            </a:r>
          </a:p>
        </p:txBody>
      </p:sp>
      <p:sp>
        <p:nvSpPr>
          <p:cNvPr id="3" name="Subtitle 2">
            <a:extLst>
              <a:ext uri="{FF2B5EF4-FFF2-40B4-BE49-F238E27FC236}">
                <a16:creationId xmlns:a16="http://schemas.microsoft.com/office/drawing/2014/main" id="{BF881586-46EC-8DCD-40F8-824E4FC78C0F}"/>
              </a:ext>
            </a:extLst>
          </p:cNvPr>
          <p:cNvSpPr>
            <a:spLocks noGrp="1"/>
          </p:cNvSpPr>
          <p:nvPr>
            <p:ph type="subTitle" idx="1"/>
          </p:nvPr>
        </p:nvSpPr>
        <p:spPr>
          <a:xfrm>
            <a:off x="83903" y="4462527"/>
            <a:ext cx="5469250" cy="2054306"/>
          </a:xfrm>
        </p:spPr>
        <p:txBody>
          <a:bodyPr anchor="t">
            <a:normAutofit/>
          </a:bodyPr>
          <a:lstStyle/>
          <a:p>
            <a:pPr algn="l"/>
            <a:r>
              <a:rPr lang="en-US" sz="2200" b="1" dirty="0"/>
              <a:t>Dr Dhruv Talwar</a:t>
            </a:r>
          </a:p>
        </p:txBody>
      </p:sp>
      <p:grpSp>
        <p:nvGrpSpPr>
          <p:cNvPr id="63" name="Cross">
            <a:extLst>
              <a:ext uri="{FF2B5EF4-FFF2-40B4-BE49-F238E27FC236}">
                <a16:creationId xmlns:a16="http://schemas.microsoft.com/office/drawing/2014/main" id="{8CA1747A-4050-4E70-AED3-54A61C6551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84664" y="449070"/>
            <a:ext cx="118872" cy="118872"/>
            <a:chOff x="1175347" y="3733800"/>
            <a:chExt cx="118872" cy="118872"/>
          </a:xfrm>
        </p:grpSpPr>
        <p:cxnSp>
          <p:nvCxnSpPr>
            <p:cNvPr id="64" name="Straight Connector 63">
              <a:extLst>
                <a:ext uri="{FF2B5EF4-FFF2-40B4-BE49-F238E27FC236}">
                  <a16:creationId xmlns:a16="http://schemas.microsoft.com/office/drawing/2014/main" id="{5305ED5E-428A-4567-9CB8-8143946C93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DA761FFF-2561-4A1F-8607-B4AF400754F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67" name="Bottom Right">
            <a:extLst>
              <a:ext uri="{FF2B5EF4-FFF2-40B4-BE49-F238E27FC236}">
                <a16:creationId xmlns:a16="http://schemas.microsoft.com/office/drawing/2014/main" id="{F92766D7-899F-44A9-A652-6DC23F3ED3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68" name="Freeform: Shape 67">
              <a:extLst>
                <a:ext uri="{FF2B5EF4-FFF2-40B4-BE49-F238E27FC236}">
                  <a16:creationId xmlns:a16="http://schemas.microsoft.com/office/drawing/2014/main" id="{73CF4CAC-E502-4CC3-A814-15B71A24E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69" name="Graphic 157">
              <a:extLst>
                <a:ext uri="{FF2B5EF4-FFF2-40B4-BE49-F238E27FC236}">
                  <a16:creationId xmlns:a16="http://schemas.microsoft.com/office/drawing/2014/main" id="{678B6DB5-16C1-4519-B4A2-BD17B7915FF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71" name="Freeform: Shape 70">
                <a:extLst>
                  <a:ext uri="{FF2B5EF4-FFF2-40B4-BE49-F238E27FC236}">
                    <a16:creationId xmlns:a16="http://schemas.microsoft.com/office/drawing/2014/main" id="{3C7D61B0-397F-4E05-A2C2-5D8F57DD4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AD3924DF-9B2B-49D2-AAB2-FD2EFF59F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83A7A804-86CE-4FE1-B765-779BD3A801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9002F817-6584-4F34-9E09-DB18B52E9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75" name="Freeform: Shape 74">
                <a:extLst>
                  <a:ext uri="{FF2B5EF4-FFF2-40B4-BE49-F238E27FC236}">
                    <a16:creationId xmlns:a16="http://schemas.microsoft.com/office/drawing/2014/main" id="{E3585B0A-7B27-483E-AA2C-C1AF351D60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76" name="Freeform: Shape 75">
                <a:extLst>
                  <a:ext uri="{FF2B5EF4-FFF2-40B4-BE49-F238E27FC236}">
                    <a16:creationId xmlns:a16="http://schemas.microsoft.com/office/drawing/2014/main" id="{728361A9-E142-4E70-A7DF-E9DF751A6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77" name="Freeform: Shape 76">
                <a:extLst>
                  <a:ext uri="{FF2B5EF4-FFF2-40B4-BE49-F238E27FC236}">
                    <a16:creationId xmlns:a16="http://schemas.microsoft.com/office/drawing/2014/main" id="{F9E70F87-5151-4C69-A763-5E271B781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70" name="Freeform: Shape 69">
              <a:extLst>
                <a:ext uri="{FF2B5EF4-FFF2-40B4-BE49-F238E27FC236}">
                  <a16:creationId xmlns:a16="http://schemas.microsoft.com/office/drawing/2014/main" id="{259E8169-1B34-4BB8-BD55-CA83DC7BC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8" name="Picture 47" descr="A book with a yellow globe and text&#10;&#10;Description automatically generated">
            <a:extLst>
              <a:ext uri="{FF2B5EF4-FFF2-40B4-BE49-F238E27FC236}">
                <a16:creationId xmlns:a16="http://schemas.microsoft.com/office/drawing/2014/main" id="{0215FC45-B951-F64D-D175-4A07D0D89AD9}"/>
              </a:ext>
            </a:extLst>
          </p:cNvPr>
          <p:cNvPicPr>
            <a:picLocks noChangeAspect="1"/>
          </p:cNvPicPr>
          <p:nvPr/>
        </p:nvPicPr>
        <p:blipFill>
          <a:blip r:embed="rId2"/>
          <a:stretch>
            <a:fillRect/>
          </a:stretch>
        </p:blipFill>
        <p:spPr>
          <a:xfrm>
            <a:off x="5957455" y="-42670"/>
            <a:ext cx="6180661" cy="6883730"/>
          </a:xfrm>
          <a:prstGeom prst="rect">
            <a:avLst/>
          </a:prstGeom>
        </p:spPr>
      </p:pic>
    </p:spTree>
    <p:extLst>
      <p:ext uri="{BB962C8B-B14F-4D97-AF65-F5344CB8AC3E}">
        <p14:creationId xmlns:p14="http://schemas.microsoft.com/office/powerpoint/2010/main" val="3189313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2F6D-F06D-DDD8-CC2F-7879530591CB}"/>
              </a:ext>
            </a:extLst>
          </p:cNvPr>
          <p:cNvSpPr>
            <a:spLocks noGrp="1"/>
          </p:cNvSpPr>
          <p:nvPr>
            <p:ph type="title"/>
          </p:nvPr>
        </p:nvSpPr>
        <p:spPr>
          <a:xfrm>
            <a:off x="3773189" y="229478"/>
            <a:ext cx="6668385" cy="1325563"/>
          </a:xfrm>
        </p:spPr>
        <p:txBody>
          <a:bodyPr/>
          <a:lstStyle/>
          <a:p>
            <a:pPr algn="ctr"/>
            <a:r>
              <a:rPr lang="en-US" dirty="0"/>
              <a:t>GOLD COPD Definition </a:t>
            </a:r>
          </a:p>
        </p:txBody>
      </p:sp>
      <p:sp>
        <p:nvSpPr>
          <p:cNvPr id="3" name="Content Placeholder 2">
            <a:extLst>
              <a:ext uri="{FF2B5EF4-FFF2-40B4-BE49-F238E27FC236}">
                <a16:creationId xmlns:a16="http://schemas.microsoft.com/office/drawing/2014/main" id="{8ADB918F-EA3E-009A-3486-133A11C9ABFA}"/>
              </a:ext>
            </a:extLst>
          </p:cNvPr>
          <p:cNvSpPr>
            <a:spLocks noGrp="1"/>
          </p:cNvSpPr>
          <p:nvPr>
            <p:ph idx="1"/>
          </p:nvPr>
        </p:nvSpPr>
        <p:spPr>
          <a:xfrm>
            <a:off x="1565564" y="1825624"/>
            <a:ext cx="10626436" cy="5032375"/>
          </a:xfrm>
        </p:spPr>
        <p:txBody>
          <a:bodyPr/>
          <a:lstStyle/>
          <a:p>
            <a:pPr marL="0" indent="0">
              <a:buNone/>
            </a:pPr>
            <a:r>
              <a:rPr lang="en-US" dirty="0"/>
              <a:t>COPD as a heterogenous lung condition characterized by :-</a:t>
            </a:r>
          </a:p>
          <a:p>
            <a:endParaRPr lang="en-US" dirty="0"/>
          </a:p>
          <a:p>
            <a:endParaRPr lang="en-US" dirty="0"/>
          </a:p>
        </p:txBody>
      </p:sp>
      <p:sp>
        <p:nvSpPr>
          <p:cNvPr id="4" name="Rectangle 3">
            <a:extLst>
              <a:ext uri="{FF2B5EF4-FFF2-40B4-BE49-F238E27FC236}">
                <a16:creationId xmlns:a16="http://schemas.microsoft.com/office/drawing/2014/main" id="{8DFD497D-A365-099C-396B-F7D07ECE3046}"/>
              </a:ext>
            </a:extLst>
          </p:cNvPr>
          <p:cNvSpPr/>
          <p:nvPr/>
        </p:nvSpPr>
        <p:spPr>
          <a:xfrm>
            <a:off x="1565564" y="3172692"/>
            <a:ext cx="2438400" cy="678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Symptoms</a:t>
            </a:r>
          </a:p>
        </p:txBody>
      </p:sp>
      <p:sp>
        <p:nvSpPr>
          <p:cNvPr id="5" name="Rectangle 4">
            <a:extLst>
              <a:ext uri="{FF2B5EF4-FFF2-40B4-BE49-F238E27FC236}">
                <a16:creationId xmlns:a16="http://schemas.microsoft.com/office/drawing/2014/main" id="{E54708FE-B316-74EF-4412-F3D093BD38D1}"/>
              </a:ext>
            </a:extLst>
          </p:cNvPr>
          <p:cNvSpPr/>
          <p:nvPr/>
        </p:nvSpPr>
        <p:spPr>
          <a:xfrm>
            <a:off x="1565564" y="4620491"/>
            <a:ext cx="2438400" cy="18127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Chronic Respiratory Symptoms (dyspnea, cough, expectoration  and/or exacerbations)</a:t>
            </a:r>
          </a:p>
        </p:txBody>
      </p:sp>
      <p:sp>
        <p:nvSpPr>
          <p:cNvPr id="6" name="Rectangle 5">
            <a:extLst>
              <a:ext uri="{FF2B5EF4-FFF2-40B4-BE49-F238E27FC236}">
                <a16:creationId xmlns:a16="http://schemas.microsoft.com/office/drawing/2014/main" id="{3F151062-C0B3-96BD-1010-EB4C31B113D2}"/>
              </a:ext>
            </a:extLst>
          </p:cNvPr>
          <p:cNvSpPr/>
          <p:nvPr/>
        </p:nvSpPr>
        <p:spPr>
          <a:xfrm>
            <a:off x="5888182" y="3172692"/>
            <a:ext cx="2438400" cy="678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Abnormal Structure</a:t>
            </a:r>
          </a:p>
        </p:txBody>
      </p:sp>
      <p:sp>
        <p:nvSpPr>
          <p:cNvPr id="7" name="Rectangle 6">
            <a:extLst>
              <a:ext uri="{FF2B5EF4-FFF2-40B4-BE49-F238E27FC236}">
                <a16:creationId xmlns:a16="http://schemas.microsoft.com/office/drawing/2014/main" id="{CCD2D97F-A5BF-447B-AF78-8832965A5685}"/>
              </a:ext>
            </a:extLst>
          </p:cNvPr>
          <p:cNvSpPr/>
          <p:nvPr/>
        </p:nvSpPr>
        <p:spPr>
          <a:xfrm>
            <a:off x="5888182" y="4620490"/>
            <a:ext cx="2438400" cy="18127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Due to abnormalities of the airway (bronchiolitis, bronchitis) and/or alveoli (emphysema)</a:t>
            </a:r>
          </a:p>
        </p:txBody>
      </p:sp>
      <p:sp>
        <p:nvSpPr>
          <p:cNvPr id="8" name="Rectangle 7">
            <a:extLst>
              <a:ext uri="{FF2B5EF4-FFF2-40B4-BE49-F238E27FC236}">
                <a16:creationId xmlns:a16="http://schemas.microsoft.com/office/drawing/2014/main" id="{8376AB23-3B52-6A4E-1492-1BA06D9F0E9B}"/>
              </a:ext>
            </a:extLst>
          </p:cNvPr>
          <p:cNvSpPr/>
          <p:nvPr/>
        </p:nvSpPr>
        <p:spPr>
          <a:xfrm>
            <a:off x="9670474" y="3172692"/>
            <a:ext cx="2438400" cy="678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Impaired Function</a:t>
            </a:r>
          </a:p>
        </p:txBody>
      </p:sp>
      <p:sp>
        <p:nvSpPr>
          <p:cNvPr id="9" name="Rectangle 8">
            <a:extLst>
              <a:ext uri="{FF2B5EF4-FFF2-40B4-BE49-F238E27FC236}">
                <a16:creationId xmlns:a16="http://schemas.microsoft.com/office/drawing/2014/main" id="{57BE47DA-FCC6-3E92-CE9A-6BC58DB22215}"/>
              </a:ext>
            </a:extLst>
          </p:cNvPr>
          <p:cNvSpPr/>
          <p:nvPr/>
        </p:nvSpPr>
        <p:spPr>
          <a:xfrm>
            <a:off x="9670473" y="4620490"/>
            <a:ext cx="2438400" cy="18127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That cause persistent, often progressive airflow obstruction</a:t>
            </a:r>
          </a:p>
        </p:txBody>
      </p:sp>
      <p:sp>
        <p:nvSpPr>
          <p:cNvPr id="12" name="Down Arrow 11">
            <a:extLst>
              <a:ext uri="{FF2B5EF4-FFF2-40B4-BE49-F238E27FC236}">
                <a16:creationId xmlns:a16="http://schemas.microsoft.com/office/drawing/2014/main" id="{1F3F8804-F7E7-909C-9BFF-92E508BB7876}"/>
              </a:ext>
            </a:extLst>
          </p:cNvPr>
          <p:cNvSpPr/>
          <p:nvPr/>
        </p:nvSpPr>
        <p:spPr>
          <a:xfrm>
            <a:off x="2566796" y="4001294"/>
            <a:ext cx="435935" cy="4890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D5A836C6-0FF2-0A70-393B-A8B30B4E9B49}"/>
              </a:ext>
            </a:extLst>
          </p:cNvPr>
          <p:cNvSpPr/>
          <p:nvPr/>
        </p:nvSpPr>
        <p:spPr>
          <a:xfrm>
            <a:off x="7107382" y="4001294"/>
            <a:ext cx="435935" cy="4890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A8D22810-CD38-FE18-F84C-3BD367F6BFE6}"/>
              </a:ext>
            </a:extLst>
          </p:cNvPr>
          <p:cNvSpPr/>
          <p:nvPr/>
        </p:nvSpPr>
        <p:spPr>
          <a:xfrm>
            <a:off x="10671705" y="4001294"/>
            <a:ext cx="435935" cy="4890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1848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FD63-8153-0C33-A1E6-1654D93C83AF}"/>
              </a:ext>
            </a:extLst>
          </p:cNvPr>
          <p:cNvSpPr>
            <a:spLocks noGrp="1"/>
          </p:cNvSpPr>
          <p:nvPr>
            <p:ph type="title"/>
          </p:nvPr>
        </p:nvSpPr>
        <p:spPr/>
        <p:txBody>
          <a:bodyPr/>
          <a:lstStyle/>
          <a:p>
            <a:r>
              <a:rPr lang="en-US" dirty="0"/>
              <a:t>FEV1 Trajectories over life course</a:t>
            </a:r>
          </a:p>
        </p:txBody>
      </p:sp>
      <p:pic>
        <p:nvPicPr>
          <p:cNvPr id="4" name="Picture 3">
            <a:extLst>
              <a:ext uri="{FF2B5EF4-FFF2-40B4-BE49-F238E27FC236}">
                <a16:creationId xmlns:a16="http://schemas.microsoft.com/office/drawing/2014/main" id="{89F24A66-433C-BB01-4C16-80578AB4B09B}"/>
              </a:ext>
            </a:extLst>
          </p:cNvPr>
          <p:cNvPicPr>
            <a:picLocks noChangeAspect="1"/>
          </p:cNvPicPr>
          <p:nvPr/>
        </p:nvPicPr>
        <p:blipFill>
          <a:blip r:embed="rId3"/>
          <a:stretch>
            <a:fillRect/>
          </a:stretch>
        </p:blipFill>
        <p:spPr>
          <a:xfrm>
            <a:off x="2393022" y="1965155"/>
            <a:ext cx="5230091" cy="3784600"/>
          </a:xfrm>
          <a:prstGeom prst="rect">
            <a:avLst/>
          </a:prstGeom>
        </p:spPr>
      </p:pic>
      <p:sp>
        <p:nvSpPr>
          <p:cNvPr id="7" name="CuadroTexto 2">
            <a:extLst>
              <a:ext uri="{FF2B5EF4-FFF2-40B4-BE49-F238E27FC236}">
                <a16:creationId xmlns:a16="http://schemas.microsoft.com/office/drawing/2014/main" id="{4D56352E-7A69-36C8-2ACE-8E400349FFEF}"/>
              </a:ext>
            </a:extLst>
          </p:cNvPr>
          <p:cNvSpPr txBox="1"/>
          <p:nvPr/>
        </p:nvSpPr>
        <p:spPr>
          <a:xfrm>
            <a:off x="7623113" y="2924076"/>
            <a:ext cx="4959298" cy="1077218"/>
          </a:xfrm>
          <a:prstGeom prst="rect">
            <a:avLst/>
          </a:prstGeom>
          <a:noFill/>
        </p:spPr>
        <p:txBody>
          <a:bodyPr wrap="square" rtlCol="0">
            <a:spAutoFit/>
          </a:bodyPr>
          <a:lstStyle/>
          <a:p>
            <a:pPr marL="285750" indent="-285750">
              <a:buFont typeface="Arial" panose="020B0604020202020204" pitchFamily="34" charset="0"/>
              <a:buChar char="•"/>
            </a:pPr>
            <a:r>
              <a:rPr lang="en-US" sz="1600" b="1" dirty="0"/>
              <a:t>Early COPD</a:t>
            </a:r>
            <a:r>
              <a:rPr lang="en-US" sz="1600" dirty="0"/>
              <a:t>: only research</a:t>
            </a:r>
          </a:p>
          <a:p>
            <a:pPr marL="285750" indent="-285750">
              <a:buFont typeface="Arial" panose="020B0604020202020204" pitchFamily="34" charset="0"/>
              <a:buChar char="•"/>
            </a:pPr>
            <a:r>
              <a:rPr lang="en-US" sz="1600" b="1" dirty="0"/>
              <a:t>Mild COPD</a:t>
            </a:r>
            <a:r>
              <a:rPr lang="en-US" sz="1600" dirty="0"/>
              <a:t>: airflow obstruction severity</a:t>
            </a:r>
          </a:p>
          <a:p>
            <a:pPr marL="285750" indent="-285750">
              <a:buFont typeface="Arial" panose="020B0604020202020204" pitchFamily="34" charset="0"/>
              <a:buChar char="•"/>
            </a:pPr>
            <a:r>
              <a:rPr lang="en-US" sz="1600" b="1" dirty="0"/>
              <a:t>Young COPD: </a:t>
            </a:r>
            <a:r>
              <a:rPr lang="en-US" sz="1600" dirty="0"/>
              <a:t>&lt; 50 years</a:t>
            </a:r>
          </a:p>
          <a:p>
            <a:pPr marL="285750" indent="-285750">
              <a:buFont typeface="Arial" panose="020B0604020202020204" pitchFamily="34" charset="0"/>
              <a:buChar char="•"/>
            </a:pPr>
            <a:r>
              <a:rPr lang="en-US" sz="1600" b="1" dirty="0"/>
              <a:t>PRISm: </a:t>
            </a:r>
            <a:r>
              <a:rPr lang="en-US" sz="1600" dirty="0"/>
              <a:t>Preserved ratio + FEV1 &lt;80% ref</a:t>
            </a:r>
            <a:endParaRPr lang="en-US" sz="1600" b="1" dirty="0"/>
          </a:p>
        </p:txBody>
      </p:sp>
      <p:sp>
        <p:nvSpPr>
          <p:cNvPr id="8" name="TextBox 7">
            <a:extLst>
              <a:ext uri="{FF2B5EF4-FFF2-40B4-BE49-F238E27FC236}">
                <a16:creationId xmlns:a16="http://schemas.microsoft.com/office/drawing/2014/main" id="{37E27430-BE7B-D050-3A92-C5B8FF22D2DA}"/>
              </a:ext>
            </a:extLst>
          </p:cNvPr>
          <p:cNvSpPr txBox="1"/>
          <p:nvPr/>
        </p:nvSpPr>
        <p:spPr>
          <a:xfrm>
            <a:off x="1945818" y="6439319"/>
            <a:ext cx="8156944" cy="369332"/>
          </a:xfrm>
          <a:prstGeom prst="rect">
            <a:avLst/>
          </a:prstGeom>
          <a:noFill/>
        </p:spPr>
        <p:txBody>
          <a:bodyPr wrap="square" rtlCol="0">
            <a:spAutoFit/>
          </a:bodyPr>
          <a:lstStyle/>
          <a:p>
            <a:pPr algn="ctr"/>
            <a:r>
              <a:rPr lang="en-US" dirty="0" err="1"/>
              <a:t>Agusti</a:t>
            </a:r>
            <a:r>
              <a:rPr lang="en-US" dirty="0"/>
              <a:t> </a:t>
            </a:r>
            <a:r>
              <a:rPr lang="en-US" dirty="0" err="1"/>
              <a:t>A,Hogg</a:t>
            </a:r>
            <a:r>
              <a:rPr lang="en-US" dirty="0"/>
              <a:t> JC ,update on pathogenesis of COPD,N </a:t>
            </a:r>
            <a:r>
              <a:rPr lang="en-US" dirty="0" err="1"/>
              <a:t>Eng</a:t>
            </a:r>
            <a:r>
              <a:rPr lang="en-US" dirty="0"/>
              <a:t> J Med.2019</a:t>
            </a:r>
          </a:p>
        </p:txBody>
      </p:sp>
    </p:spTree>
    <p:extLst>
      <p:ext uri="{BB962C8B-B14F-4D97-AF65-F5344CB8AC3E}">
        <p14:creationId xmlns:p14="http://schemas.microsoft.com/office/powerpoint/2010/main" val="15544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722B9-1A5B-CF0A-16EC-ED14F4FC9CD6}"/>
              </a:ext>
            </a:extLst>
          </p:cNvPr>
          <p:cNvSpPr>
            <a:spLocks noGrp="1"/>
          </p:cNvSpPr>
          <p:nvPr>
            <p:ph type="title"/>
          </p:nvPr>
        </p:nvSpPr>
        <p:spPr/>
        <p:txBody>
          <a:bodyPr/>
          <a:lstStyle/>
          <a:p>
            <a:r>
              <a:rPr lang="en-US" dirty="0"/>
              <a:t>Early Diagnosis</a:t>
            </a:r>
          </a:p>
        </p:txBody>
      </p:sp>
      <p:pic>
        <p:nvPicPr>
          <p:cNvPr id="8" name="Content Placeholder 7" descr="A diagram of different types of lungs&#10;&#10;Description automatically generated">
            <a:extLst>
              <a:ext uri="{FF2B5EF4-FFF2-40B4-BE49-F238E27FC236}">
                <a16:creationId xmlns:a16="http://schemas.microsoft.com/office/drawing/2014/main" id="{B898598C-5518-4287-A4D1-086A886856DB}"/>
              </a:ext>
            </a:extLst>
          </p:cNvPr>
          <p:cNvPicPr>
            <a:picLocks noGrp="1" noChangeAspect="1"/>
          </p:cNvPicPr>
          <p:nvPr>
            <p:ph idx="1"/>
          </p:nvPr>
        </p:nvPicPr>
        <p:blipFill>
          <a:blip r:embed="rId2"/>
          <a:stretch>
            <a:fillRect/>
          </a:stretch>
        </p:blipFill>
        <p:spPr>
          <a:xfrm>
            <a:off x="5902036" y="1424493"/>
            <a:ext cx="5969383" cy="5167312"/>
          </a:xfrm>
        </p:spPr>
      </p:pic>
      <p:pic>
        <p:nvPicPr>
          <p:cNvPr id="10" name="Picture 9" descr="A diagram of a disease&#10;&#10;Description automatically generated with medium confidence">
            <a:extLst>
              <a:ext uri="{FF2B5EF4-FFF2-40B4-BE49-F238E27FC236}">
                <a16:creationId xmlns:a16="http://schemas.microsoft.com/office/drawing/2014/main" id="{6BB09879-4057-639C-443D-9B3E92C023A3}"/>
              </a:ext>
            </a:extLst>
          </p:cNvPr>
          <p:cNvPicPr>
            <a:picLocks noChangeAspect="1"/>
          </p:cNvPicPr>
          <p:nvPr/>
        </p:nvPicPr>
        <p:blipFill>
          <a:blip r:embed="rId3"/>
          <a:stretch>
            <a:fillRect/>
          </a:stretch>
        </p:blipFill>
        <p:spPr>
          <a:xfrm>
            <a:off x="320581" y="1424494"/>
            <a:ext cx="5138110" cy="5167312"/>
          </a:xfrm>
          <a:prstGeom prst="rect">
            <a:avLst/>
          </a:prstGeom>
        </p:spPr>
      </p:pic>
      <p:sp>
        <p:nvSpPr>
          <p:cNvPr id="11" name="TextBox 10">
            <a:extLst>
              <a:ext uri="{FF2B5EF4-FFF2-40B4-BE49-F238E27FC236}">
                <a16:creationId xmlns:a16="http://schemas.microsoft.com/office/drawing/2014/main" id="{72690672-1E99-5160-548D-D785277C4721}"/>
              </a:ext>
            </a:extLst>
          </p:cNvPr>
          <p:cNvSpPr txBox="1"/>
          <p:nvPr/>
        </p:nvSpPr>
        <p:spPr>
          <a:xfrm>
            <a:off x="838200" y="6591805"/>
            <a:ext cx="3089564" cy="369332"/>
          </a:xfrm>
          <a:prstGeom prst="rect">
            <a:avLst/>
          </a:prstGeom>
          <a:noFill/>
        </p:spPr>
        <p:txBody>
          <a:bodyPr wrap="square" rtlCol="0">
            <a:spAutoFit/>
          </a:bodyPr>
          <a:lstStyle/>
          <a:p>
            <a:r>
              <a:rPr lang="en-US" dirty="0"/>
              <a:t>Stolz et al Lancet 2022</a:t>
            </a:r>
          </a:p>
        </p:txBody>
      </p:sp>
      <p:sp>
        <p:nvSpPr>
          <p:cNvPr id="12" name="Oval 11">
            <a:extLst>
              <a:ext uri="{FF2B5EF4-FFF2-40B4-BE49-F238E27FC236}">
                <a16:creationId xmlns:a16="http://schemas.microsoft.com/office/drawing/2014/main" id="{9815D1FB-77D9-EBAC-75CE-082F0E3F147C}"/>
              </a:ext>
            </a:extLst>
          </p:cNvPr>
          <p:cNvSpPr/>
          <p:nvPr/>
        </p:nvSpPr>
        <p:spPr>
          <a:xfrm>
            <a:off x="8886727" y="0"/>
            <a:ext cx="2410691" cy="132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Concept from GOLD 2023</a:t>
            </a:r>
          </a:p>
        </p:txBody>
      </p:sp>
    </p:spTree>
    <p:extLst>
      <p:ext uri="{BB962C8B-B14F-4D97-AF65-F5344CB8AC3E}">
        <p14:creationId xmlns:p14="http://schemas.microsoft.com/office/powerpoint/2010/main" val="2372431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94109-A782-C49C-6D09-274CFBA539FE}"/>
              </a:ext>
            </a:extLst>
          </p:cNvPr>
          <p:cNvSpPr>
            <a:spLocks noGrp="1"/>
          </p:cNvSpPr>
          <p:nvPr>
            <p:ph type="title"/>
          </p:nvPr>
        </p:nvSpPr>
        <p:spPr/>
        <p:txBody>
          <a:bodyPr/>
          <a:lstStyle/>
          <a:p>
            <a:r>
              <a:rPr lang="en-US" dirty="0" err="1"/>
              <a:t>GETomics</a:t>
            </a:r>
            <a:endParaRPr lang="en-US" dirty="0"/>
          </a:p>
        </p:txBody>
      </p:sp>
      <p:sp>
        <p:nvSpPr>
          <p:cNvPr id="3" name="Content Placeholder 2">
            <a:extLst>
              <a:ext uri="{FF2B5EF4-FFF2-40B4-BE49-F238E27FC236}">
                <a16:creationId xmlns:a16="http://schemas.microsoft.com/office/drawing/2014/main" id="{C1EC9979-3AB2-2BBA-C6FF-78E8F924E123}"/>
              </a:ext>
            </a:extLst>
          </p:cNvPr>
          <p:cNvSpPr>
            <a:spLocks noGrp="1"/>
          </p:cNvSpPr>
          <p:nvPr>
            <p:ph idx="1"/>
          </p:nvPr>
        </p:nvSpPr>
        <p:spPr>
          <a:xfrm>
            <a:off x="0" y="1691121"/>
            <a:ext cx="4648200" cy="5028334"/>
          </a:xfrm>
        </p:spPr>
        <p:txBody>
          <a:bodyPr>
            <a:normAutofit/>
          </a:bodyPr>
          <a:lstStyle/>
          <a:p>
            <a:r>
              <a:rPr lang="en-US" sz="2400" dirty="0"/>
              <a:t>Gene (G)-</a:t>
            </a:r>
            <a:r>
              <a:rPr lang="en-US" sz="2400" dirty="0" err="1"/>
              <a:t>Serpina</a:t>
            </a:r>
            <a:r>
              <a:rPr lang="en-US" sz="2400" dirty="0"/>
              <a:t> 1 Gene</a:t>
            </a:r>
          </a:p>
          <a:p>
            <a:endParaRPr lang="en-US" sz="2400" dirty="0"/>
          </a:p>
          <a:p>
            <a:r>
              <a:rPr lang="en-US" sz="2400" dirty="0"/>
              <a:t>Environment (E) interactions occurring over </a:t>
            </a:r>
            <a:r>
              <a:rPr lang="en-US" sz="2400" dirty="0" err="1"/>
              <a:t>tobacco,Pollution</a:t>
            </a:r>
            <a:endParaRPr lang="en-US" sz="2400" dirty="0"/>
          </a:p>
          <a:p>
            <a:endParaRPr lang="en-US" sz="2400" dirty="0"/>
          </a:p>
          <a:p>
            <a:r>
              <a:rPr lang="en-US" sz="2400" dirty="0"/>
              <a:t>Lifetime (T) of individual </a:t>
            </a:r>
          </a:p>
          <a:p>
            <a:endParaRPr lang="en-US" sz="2400" dirty="0"/>
          </a:p>
          <a:p>
            <a:pPr marL="0" indent="0">
              <a:buNone/>
            </a:pPr>
            <a:r>
              <a:rPr lang="en-US" sz="2400" dirty="0"/>
              <a:t>Damage lung/Alter normal development/Aging process </a:t>
            </a:r>
          </a:p>
        </p:txBody>
      </p:sp>
      <p:pic>
        <p:nvPicPr>
          <p:cNvPr id="5" name="Picture 4" descr="A diagram of a child's life cycle&#10;&#10;Description automatically generated">
            <a:extLst>
              <a:ext uri="{FF2B5EF4-FFF2-40B4-BE49-F238E27FC236}">
                <a16:creationId xmlns:a16="http://schemas.microsoft.com/office/drawing/2014/main" id="{44259DE3-13DC-3029-39AC-63D6FFD69258}"/>
              </a:ext>
            </a:extLst>
          </p:cNvPr>
          <p:cNvPicPr>
            <a:picLocks noChangeAspect="1"/>
          </p:cNvPicPr>
          <p:nvPr/>
        </p:nvPicPr>
        <p:blipFill>
          <a:blip r:embed="rId2"/>
          <a:stretch>
            <a:fillRect/>
          </a:stretch>
        </p:blipFill>
        <p:spPr>
          <a:xfrm>
            <a:off x="4419600" y="1630073"/>
            <a:ext cx="7772400" cy="5227927"/>
          </a:xfrm>
          <a:prstGeom prst="rect">
            <a:avLst/>
          </a:prstGeom>
        </p:spPr>
      </p:pic>
    </p:spTree>
    <p:extLst>
      <p:ext uri="{BB962C8B-B14F-4D97-AF65-F5344CB8AC3E}">
        <p14:creationId xmlns:p14="http://schemas.microsoft.com/office/powerpoint/2010/main" val="273458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0476-910A-E514-2CD8-03D1B5E59899}"/>
              </a:ext>
            </a:extLst>
          </p:cNvPr>
          <p:cNvSpPr>
            <a:spLocks noGrp="1"/>
          </p:cNvSpPr>
          <p:nvPr>
            <p:ph type="title"/>
          </p:nvPr>
        </p:nvSpPr>
        <p:spPr/>
        <p:txBody>
          <a:bodyPr/>
          <a:lstStyle/>
          <a:p>
            <a:r>
              <a:rPr lang="en-US" dirty="0" err="1"/>
              <a:t>Dysnapsis</a:t>
            </a:r>
            <a:endParaRPr lang="en-US" dirty="0"/>
          </a:p>
        </p:txBody>
      </p:sp>
      <p:sp>
        <p:nvSpPr>
          <p:cNvPr id="3" name="Content Placeholder 2">
            <a:extLst>
              <a:ext uri="{FF2B5EF4-FFF2-40B4-BE49-F238E27FC236}">
                <a16:creationId xmlns:a16="http://schemas.microsoft.com/office/drawing/2014/main" id="{E6411457-6F6B-EB55-3B06-AD7549ACA8A6}"/>
              </a:ext>
            </a:extLst>
          </p:cNvPr>
          <p:cNvSpPr>
            <a:spLocks noGrp="1"/>
          </p:cNvSpPr>
          <p:nvPr>
            <p:ph idx="1"/>
          </p:nvPr>
        </p:nvSpPr>
        <p:spPr>
          <a:xfrm>
            <a:off x="-127591" y="1769893"/>
            <a:ext cx="5389418" cy="5025761"/>
          </a:xfrm>
        </p:spPr>
        <p:txBody>
          <a:bodyPr>
            <a:normAutofit fontScale="85000" lnSpcReduction="20000"/>
          </a:bodyPr>
          <a:lstStyle/>
          <a:p>
            <a:r>
              <a:rPr lang="en-US" dirty="0"/>
              <a:t>Anthropometric mismatch of airway tree </a:t>
            </a:r>
            <a:r>
              <a:rPr lang="en-US" dirty="0" err="1"/>
              <a:t>calibre</a:t>
            </a:r>
            <a:r>
              <a:rPr lang="en-US" dirty="0"/>
              <a:t> relative to lung volume</a:t>
            </a:r>
          </a:p>
          <a:p>
            <a:endParaRPr lang="en-US" dirty="0"/>
          </a:p>
          <a:p>
            <a:r>
              <a:rPr lang="en-US" dirty="0"/>
              <a:t>Common in general population</a:t>
            </a:r>
          </a:p>
          <a:p>
            <a:endParaRPr lang="en-US" dirty="0"/>
          </a:p>
          <a:p>
            <a:r>
              <a:rPr lang="en-US" dirty="0"/>
              <a:t>Associated with FEV1/FVC from early childhood</a:t>
            </a:r>
          </a:p>
          <a:p>
            <a:endParaRPr lang="en-US" dirty="0"/>
          </a:p>
          <a:p>
            <a:r>
              <a:rPr lang="en-US" dirty="0"/>
              <a:t>Associated with baseline airflow obstruction and risk of incident COPD independent of </a:t>
            </a:r>
            <a:r>
              <a:rPr lang="en-US" dirty="0" err="1"/>
              <a:t>age,sex</a:t>
            </a:r>
            <a:r>
              <a:rPr lang="en-US" dirty="0"/>
              <a:t> ,height ,race and ethnicity </a:t>
            </a:r>
          </a:p>
        </p:txBody>
      </p:sp>
      <p:pic>
        <p:nvPicPr>
          <p:cNvPr id="5" name="Picture 4" descr="A diagram of lungs and lung diagram&#10;&#10;Description automatically generated with medium confidence">
            <a:extLst>
              <a:ext uri="{FF2B5EF4-FFF2-40B4-BE49-F238E27FC236}">
                <a16:creationId xmlns:a16="http://schemas.microsoft.com/office/drawing/2014/main" id="{181B794A-8DD8-250E-8424-2A1FDED8C087}"/>
              </a:ext>
            </a:extLst>
          </p:cNvPr>
          <p:cNvPicPr>
            <a:picLocks noChangeAspect="1"/>
          </p:cNvPicPr>
          <p:nvPr/>
        </p:nvPicPr>
        <p:blipFill>
          <a:blip r:embed="rId2"/>
          <a:stretch>
            <a:fillRect/>
          </a:stretch>
        </p:blipFill>
        <p:spPr>
          <a:xfrm>
            <a:off x="5098473" y="37945"/>
            <a:ext cx="7093527" cy="4351339"/>
          </a:xfrm>
          <a:prstGeom prst="rect">
            <a:avLst/>
          </a:prstGeom>
        </p:spPr>
      </p:pic>
      <p:pic>
        <p:nvPicPr>
          <p:cNvPr id="7" name="Picture 6" descr="A diagram of a normal and a normal body&#10;&#10;Description automatically generated with medium confidence">
            <a:extLst>
              <a:ext uri="{FF2B5EF4-FFF2-40B4-BE49-F238E27FC236}">
                <a16:creationId xmlns:a16="http://schemas.microsoft.com/office/drawing/2014/main" id="{E43FEA7E-1476-41E1-C5F6-5A247C5C08A4}"/>
              </a:ext>
            </a:extLst>
          </p:cNvPr>
          <p:cNvPicPr>
            <a:picLocks noChangeAspect="1"/>
          </p:cNvPicPr>
          <p:nvPr/>
        </p:nvPicPr>
        <p:blipFill>
          <a:blip r:embed="rId3"/>
          <a:stretch>
            <a:fillRect/>
          </a:stretch>
        </p:blipFill>
        <p:spPr>
          <a:xfrm>
            <a:off x="5098472" y="4389284"/>
            <a:ext cx="7093527" cy="2406370"/>
          </a:xfrm>
          <a:prstGeom prst="rect">
            <a:avLst/>
          </a:prstGeom>
        </p:spPr>
      </p:pic>
    </p:spTree>
    <p:extLst>
      <p:ext uri="{BB962C8B-B14F-4D97-AF65-F5344CB8AC3E}">
        <p14:creationId xmlns:p14="http://schemas.microsoft.com/office/powerpoint/2010/main" val="1156004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AACC3-28F9-9550-8BE9-607560F0F049}"/>
              </a:ext>
            </a:extLst>
          </p:cNvPr>
          <p:cNvSpPr>
            <a:spLocks noGrp="1"/>
          </p:cNvSpPr>
          <p:nvPr>
            <p:ph type="title"/>
          </p:nvPr>
        </p:nvSpPr>
        <p:spPr/>
        <p:txBody>
          <a:bodyPr/>
          <a:lstStyle/>
          <a:p>
            <a:r>
              <a:rPr lang="en-US" dirty="0"/>
              <a:t>Early COPD</a:t>
            </a:r>
          </a:p>
        </p:txBody>
      </p:sp>
      <p:sp>
        <p:nvSpPr>
          <p:cNvPr id="3" name="Content Placeholder 2">
            <a:extLst>
              <a:ext uri="{FF2B5EF4-FFF2-40B4-BE49-F238E27FC236}">
                <a16:creationId xmlns:a16="http://schemas.microsoft.com/office/drawing/2014/main" id="{8E0993EE-19D2-0D26-170D-2D77C43EEFBC}"/>
              </a:ext>
            </a:extLst>
          </p:cNvPr>
          <p:cNvSpPr>
            <a:spLocks noGrp="1"/>
          </p:cNvSpPr>
          <p:nvPr>
            <p:ph idx="1"/>
          </p:nvPr>
        </p:nvSpPr>
        <p:spPr/>
        <p:txBody>
          <a:bodyPr/>
          <a:lstStyle/>
          <a:p>
            <a:r>
              <a:rPr lang="en-US" dirty="0"/>
              <a:t>Starting early in life</a:t>
            </a:r>
          </a:p>
          <a:p>
            <a:endParaRPr lang="en-US" dirty="0"/>
          </a:p>
          <a:p>
            <a:r>
              <a:rPr lang="en-US" dirty="0"/>
              <a:t>Difficult to diagnose early</a:t>
            </a:r>
          </a:p>
          <a:p>
            <a:endParaRPr lang="en-US" dirty="0"/>
          </a:p>
          <a:p>
            <a:r>
              <a:rPr lang="en-US" dirty="0"/>
              <a:t>Use to discuss the biological first steps of disease in experimental setting</a:t>
            </a:r>
          </a:p>
        </p:txBody>
      </p:sp>
    </p:spTree>
    <p:extLst>
      <p:ext uri="{BB962C8B-B14F-4D97-AF65-F5344CB8AC3E}">
        <p14:creationId xmlns:p14="http://schemas.microsoft.com/office/powerpoint/2010/main" val="4285176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8F54-1ECF-1DA8-6BFD-B15E0381704F}"/>
              </a:ext>
            </a:extLst>
          </p:cNvPr>
          <p:cNvSpPr>
            <a:spLocks noGrp="1"/>
          </p:cNvSpPr>
          <p:nvPr>
            <p:ph type="title"/>
          </p:nvPr>
        </p:nvSpPr>
        <p:spPr/>
        <p:txBody>
          <a:bodyPr/>
          <a:lstStyle/>
          <a:p>
            <a:r>
              <a:rPr lang="en-US" dirty="0"/>
              <a:t>Young COPD</a:t>
            </a:r>
          </a:p>
        </p:txBody>
      </p:sp>
      <p:sp>
        <p:nvSpPr>
          <p:cNvPr id="3" name="Content Placeholder 2">
            <a:extLst>
              <a:ext uri="{FF2B5EF4-FFF2-40B4-BE49-F238E27FC236}">
                <a16:creationId xmlns:a16="http://schemas.microsoft.com/office/drawing/2014/main" id="{A9BC7E0C-63B1-C48E-3E85-415CFEAB52FF}"/>
              </a:ext>
            </a:extLst>
          </p:cNvPr>
          <p:cNvSpPr>
            <a:spLocks noGrp="1"/>
          </p:cNvSpPr>
          <p:nvPr>
            <p:ph idx="1"/>
          </p:nvPr>
        </p:nvSpPr>
        <p:spPr/>
        <p:txBody>
          <a:bodyPr/>
          <a:lstStyle/>
          <a:p>
            <a:r>
              <a:rPr lang="en-US" dirty="0"/>
              <a:t>Relates to chronological age of the patient</a:t>
            </a:r>
          </a:p>
          <a:p>
            <a:endParaRPr lang="en-US" dirty="0"/>
          </a:p>
          <a:p>
            <a:r>
              <a:rPr lang="en-US" dirty="0"/>
              <a:t>20-50 years of age</a:t>
            </a:r>
          </a:p>
          <a:p>
            <a:endParaRPr lang="en-US" dirty="0"/>
          </a:p>
          <a:p>
            <a:r>
              <a:rPr lang="en-US" dirty="0"/>
              <a:t>May be associated with structural and functional abnormalities </a:t>
            </a:r>
          </a:p>
          <a:p>
            <a:endParaRPr lang="en-US" dirty="0"/>
          </a:p>
          <a:p>
            <a:r>
              <a:rPr lang="en-US" dirty="0"/>
              <a:t>Family history, early life events (</a:t>
            </a:r>
            <a:r>
              <a:rPr lang="en-US" dirty="0" err="1"/>
              <a:t>Hospitalisation</a:t>
            </a:r>
            <a:r>
              <a:rPr lang="en-US" dirty="0"/>
              <a:t> &lt;5yrs age)</a:t>
            </a:r>
          </a:p>
        </p:txBody>
      </p:sp>
    </p:spTree>
    <p:extLst>
      <p:ext uri="{BB962C8B-B14F-4D97-AF65-F5344CB8AC3E}">
        <p14:creationId xmlns:p14="http://schemas.microsoft.com/office/powerpoint/2010/main" val="1904214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AFFE-4849-16C6-1E92-6626AFE0DD07}"/>
              </a:ext>
            </a:extLst>
          </p:cNvPr>
          <p:cNvSpPr>
            <a:spLocks noGrp="1"/>
          </p:cNvSpPr>
          <p:nvPr>
            <p:ph type="title"/>
          </p:nvPr>
        </p:nvSpPr>
        <p:spPr/>
        <p:txBody>
          <a:bodyPr/>
          <a:lstStyle/>
          <a:p>
            <a:r>
              <a:rPr lang="en-US" dirty="0"/>
              <a:t>PRE COPD</a:t>
            </a:r>
          </a:p>
        </p:txBody>
      </p:sp>
      <p:sp>
        <p:nvSpPr>
          <p:cNvPr id="3" name="Content Placeholder 2">
            <a:extLst>
              <a:ext uri="{FF2B5EF4-FFF2-40B4-BE49-F238E27FC236}">
                <a16:creationId xmlns:a16="http://schemas.microsoft.com/office/drawing/2014/main" id="{249B8615-1160-9343-38FD-F6CF6E6DDAC8}"/>
              </a:ext>
            </a:extLst>
          </p:cNvPr>
          <p:cNvSpPr>
            <a:spLocks noGrp="1"/>
          </p:cNvSpPr>
          <p:nvPr>
            <p:ph idx="1"/>
          </p:nvPr>
        </p:nvSpPr>
        <p:spPr/>
        <p:txBody>
          <a:bodyPr>
            <a:normAutofit fontScale="85000" lnSpcReduction="20000"/>
          </a:bodyPr>
          <a:lstStyle/>
          <a:p>
            <a:r>
              <a:rPr lang="en-US" dirty="0"/>
              <a:t>Any age</a:t>
            </a:r>
          </a:p>
          <a:p>
            <a:endParaRPr lang="en-US" dirty="0"/>
          </a:p>
          <a:p>
            <a:r>
              <a:rPr lang="en-US" dirty="0"/>
              <a:t>Respiratory symptoms +/- structural lung lesions (</a:t>
            </a:r>
            <a:r>
              <a:rPr lang="en-US" dirty="0" err="1"/>
              <a:t>eg</a:t>
            </a:r>
            <a:r>
              <a:rPr lang="en-US" dirty="0"/>
              <a:t> emphysema)</a:t>
            </a:r>
          </a:p>
          <a:p>
            <a:endParaRPr lang="en-US" dirty="0"/>
          </a:p>
          <a:p>
            <a:r>
              <a:rPr lang="en-US" dirty="0"/>
              <a:t>Without airflow obstruction on forced spirometry</a:t>
            </a:r>
          </a:p>
          <a:p>
            <a:endParaRPr lang="en-US" dirty="0"/>
          </a:p>
          <a:p>
            <a:r>
              <a:rPr lang="en-US" dirty="0"/>
              <a:t>May/may not develop COPD over time (Persistent airflow obstruction)</a:t>
            </a:r>
          </a:p>
          <a:p>
            <a:endParaRPr lang="en-US" dirty="0"/>
          </a:p>
          <a:p>
            <a:r>
              <a:rPr lang="en-US" dirty="0"/>
              <a:t>FEV1/FVC &gt;0.7 POST BRONCHODILATION</a:t>
            </a:r>
          </a:p>
        </p:txBody>
      </p:sp>
    </p:spTree>
    <p:extLst>
      <p:ext uri="{BB962C8B-B14F-4D97-AF65-F5344CB8AC3E}">
        <p14:creationId xmlns:p14="http://schemas.microsoft.com/office/powerpoint/2010/main" val="643701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8A12-EC43-1F34-8E06-4CBB4BF87E8B}"/>
              </a:ext>
            </a:extLst>
          </p:cNvPr>
          <p:cNvSpPr>
            <a:spLocks noGrp="1"/>
          </p:cNvSpPr>
          <p:nvPr>
            <p:ph type="title"/>
          </p:nvPr>
        </p:nvSpPr>
        <p:spPr/>
        <p:txBody>
          <a:bodyPr/>
          <a:lstStyle/>
          <a:p>
            <a:r>
              <a:rPr lang="en-US" dirty="0" err="1"/>
              <a:t>PRISm</a:t>
            </a:r>
            <a:r>
              <a:rPr lang="en-US" dirty="0"/>
              <a:t>-Preserved Ratio &gt;0.7</a:t>
            </a:r>
          </a:p>
        </p:txBody>
      </p:sp>
      <p:sp>
        <p:nvSpPr>
          <p:cNvPr id="3" name="Content Placeholder 2">
            <a:extLst>
              <a:ext uri="{FF2B5EF4-FFF2-40B4-BE49-F238E27FC236}">
                <a16:creationId xmlns:a16="http://schemas.microsoft.com/office/drawing/2014/main" id="{5350A781-4953-6A1F-B749-7BD8B0009DBE}"/>
              </a:ext>
            </a:extLst>
          </p:cNvPr>
          <p:cNvSpPr>
            <a:spLocks noGrp="1"/>
          </p:cNvSpPr>
          <p:nvPr>
            <p:ph idx="1"/>
          </p:nvPr>
        </p:nvSpPr>
        <p:spPr>
          <a:xfrm>
            <a:off x="221673" y="1690688"/>
            <a:ext cx="11132127" cy="5167311"/>
          </a:xfrm>
        </p:spPr>
        <p:txBody>
          <a:bodyPr>
            <a:normAutofit fontScale="62500" lnSpcReduction="20000"/>
          </a:bodyPr>
          <a:lstStyle/>
          <a:p>
            <a:r>
              <a:rPr lang="en-US" dirty="0"/>
              <a:t>Impaired spirometry</a:t>
            </a:r>
          </a:p>
          <a:p>
            <a:endParaRPr lang="en-US" dirty="0"/>
          </a:p>
          <a:p>
            <a:r>
              <a:rPr lang="en-US" dirty="0"/>
              <a:t>Post BD FEV1 and/or FVC &lt;80% (earlier classification)</a:t>
            </a:r>
          </a:p>
          <a:p>
            <a:endParaRPr lang="en-US" dirty="0"/>
          </a:p>
          <a:p>
            <a:r>
              <a:rPr lang="en-US" dirty="0"/>
              <a:t>Identify those with normal ratio but abnormal spirometry</a:t>
            </a:r>
          </a:p>
          <a:p>
            <a:endParaRPr lang="en-US" dirty="0"/>
          </a:p>
          <a:p>
            <a:r>
              <a:rPr lang="en-US" dirty="0"/>
              <a:t>High in active/former smokers ,both high and low </a:t>
            </a:r>
            <a:r>
              <a:rPr lang="en-US" dirty="0" err="1"/>
              <a:t>BMI,female</a:t>
            </a:r>
            <a:r>
              <a:rPr lang="en-US" dirty="0"/>
              <a:t> gender ,obesity ,multimorbidity</a:t>
            </a:r>
          </a:p>
          <a:p>
            <a:endParaRPr lang="en-US" dirty="0"/>
          </a:p>
          <a:p>
            <a:r>
              <a:rPr lang="en-US" dirty="0"/>
              <a:t>Increased risk of Cardiovascular mortality</a:t>
            </a:r>
          </a:p>
          <a:p>
            <a:endParaRPr lang="en-US" dirty="0"/>
          </a:p>
          <a:p>
            <a:r>
              <a:rPr lang="en-US" dirty="0"/>
              <a:t>20-30% transitioned over time to obstructive spirometry</a:t>
            </a:r>
          </a:p>
          <a:p>
            <a:endParaRPr lang="en-US" dirty="0"/>
          </a:p>
          <a:p>
            <a:r>
              <a:rPr lang="en-US" dirty="0"/>
              <a:t>May transition to normal or obstructive spirometry over time</a:t>
            </a:r>
          </a:p>
        </p:txBody>
      </p:sp>
    </p:spTree>
    <p:extLst>
      <p:ext uri="{BB962C8B-B14F-4D97-AF65-F5344CB8AC3E}">
        <p14:creationId xmlns:p14="http://schemas.microsoft.com/office/powerpoint/2010/main" val="363486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4890-C3D1-4C9E-9D81-BEE040A0D174}"/>
              </a:ext>
            </a:extLst>
          </p:cNvPr>
          <p:cNvSpPr>
            <a:spLocks noGrp="1"/>
          </p:cNvSpPr>
          <p:nvPr>
            <p:ph type="title"/>
          </p:nvPr>
        </p:nvSpPr>
        <p:spPr/>
        <p:txBody>
          <a:bodyPr>
            <a:normAutofit fontScale="90000"/>
          </a:bodyPr>
          <a:lstStyle/>
          <a:p>
            <a:r>
              <a:rPr lang="en-US" dirty="0" err="1"/>
              <a:t>Q.Which</a:t>
            </a:r>
            <a:r>
              <a:rPr lang="en-US" dirty="0"/>
              <a:t> of the following is not a predictor of transition of </a:t>
            </a:r>
            <a:r>
              <a:rPr lang="en-US" dirty="0" err="1"/>
              <a:t>PRISm</a:t>
            </a:r>
            <a:r>
              <a:rPr lang="en-US" dirty="0"/>
              <a:t> to COPD?</a:t>
            </a:r>
          </a:p>
        </p:txBody>
      </p:sp>
      <p:sp>
        <p:nvSpPr>
          <p:cNvPr id="3" name="Content Placeholder 2">
            <a:extLst>
              <a:ext uri="{FF2B5EF4-FFF2-40B4-BE49-F238E27FC236}">
                <a16:creationId xmlns:a16="http://schemas.microsoft.com/office/drawing/2014/main" id="{DBCC8099-DA27-89BA-0E97-ED228C83B308}"/>
              </a:ext>
            </a:extLst>
          </p:cNvPr>
          <p:cNvSpPr>
            <a:spLocks noGrp="1"/>
          </p:cNvSpPr>
          <p:nvPr>
            <p:ph idx="1"/>
          </p:nvPr>
        </p:nvSpPr>
        <p:spPr/>
        <p:txBody>
          <a:bodyPr/>
          <a:lstStyle/>
          <a:p>
            <a:pPr marL="0" indent="0">
              <a:buNone/>
            </a:pPr>
            <a:r>
              <a:rPr lang="en-US" dirty="0" err="1"/>
              <a:t>A.Current</a:t>
            </a:r>
            <a:r>
              <a:rPr lang="en-US" dirty="0"/>
              <a:t> Smoker</a:t>
            </a:r>
          </a:p>
          <a:p>
            <a:pPr marL="0" indent="0">
              <a:buNone/>
            </a:pPr>
            <a:endParaRPr lang="en-US" dirty="0"/>
          </a:p>
          <a:p>
            <a:pPr marL="0" indent="0">
              <a:buNone/>
            </a:pPr>
            <a:r>
              <a:rPr lang="en-US" dirty="0" err="1"/>
              <a:t>B.Male</a:t>
            </a:r>
            <a:r>
              <a:rPr lang="en-US" dirty="0"/>
              <a:t> </a:t>
            </a:r>
          </a:p>
          <a:p>
            <a:pPr marL="0" indent="0">
              <a:buNone/>
            </a:pPr>
            <a:endParaRPr lang="en-US" dirty="0"/>
          </a:p>
          <a:p>
            <a:pPr marL="0" indent="0">
              <a:buNone/>
            </a:pPr>
            <a:r>
              <a:rPr lang="en-US" dirty="0" err="1"/>
              <a:t>C.Higher</a:t>
            </a:r>
            <a:r>
              <a:rPr lang="en-US" dirty="0"/>
              <a:t> Age</a:t>
            </a:r>
          </a:p>
          <a:p>
            <a:pPr marL="0" indent="0">
              <a:buNone/>
            </a:pPr>
            <a:endParaRPr lang="en-US" dirty="0"/>
          </a:p>
          <a:p>
            <a:pPr marL="0" indent="0">
              <a:buNone/>
            </a:pPr>
            <a:r>
              <a:rPr lang="en-US" dirty="0" err="1"/>
              <a:t>D.Lower</a:t>
            </a:r>
            <a:r>
              <a:rPr lang="en-US" dirty="0"/>
              <a:t> FEV1</a:t>
            </a:r>
          </a:p>
          <a:p>
            <a:pPr marL="0" indent="0">
              <a:buNone/>
            </a:pPr>
            <a:endParaRPr lang="en-US" dirty="0"/>
          </a:p>
        </p:txBody>
      </p:sp>
    </p:spTree>
    <p:extLst>
      <p:ext uri="{BB962C8B-B14F-4D97-AF65-F5344CB8AC3E}">
        <p14:creationId xmlns:p14="http://schemas.microsoft.com/office/powerpoint/2010/main" val="15986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A4587-4ABA-CC93-E886-94E3D0A5FD29}"/>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930A28BE-951C-4FC6-1E47-9F3815694CC2}"/>
              </a:ext>
            </a:extLst>
          </p:cNvPr>
          <p:cNvSpPr>
            <a:spLocks noGrp="1"/>
          </p:cNvSpPr>
          <p:nvPr>
            <p:ph idx="1"/>
          </p:nvPr>
        </p:nvSpPr>
        <p:spPr>
          <a:xfrm>
            <a:off x="318655" y="1825625"/>
            <a:ext cx="11416145" cy="4667250"/>
          </a:xfrm>
        </p:spPr>
        <p:txBody>
          <a:bodyPr>
            <a:normAutofit fontScale="77500" lnSpcReduction="20000"/>
          </a:bodyPr>
          <a:lstStyle/>
          <a:p>
            <a:r>
              <a:rPr lang="en-US" dirty="0"/>
              <a:t>Global initiative for Chronic Obstructive Lung Disease (GOLD) program initiated in 1998.</a:t>
            </a:r>
          </a:p>
          <a:p>
            <a:endParaRPr lang="en-US" dirty="0"/>
          </a:p>
          <a:p>
            <a:r>
              <a:rPr lang="en-US" dirty="0"/>
              <a:t>First report of Global Strategy for </a:t>
            </a:r>
            <a:r>
              <a:rPr lang="en-US" dirty="0" err="1"/>
              <a:t>Diagnosis,Management</a:t>
            </a:r>
            <a:r>
              <a:rPr lang="en-US" dirty="0"/>
              <a:t> and Prevention of COPD published in 2001.</a:t>
            </a:r>
          </a:p>
          <a:p>
            <a:endParaRPr lang="en-US" dirty="0"/>
          </a:p>
          <a:p>
            <a:r>
              <a:rPr lang="en-US" dirty="0"/>
              <a:t>GOLD Science committee established in 2002 to review research published on COPD.</a:t>
            </a:r>
          </a:p>
          <a:p>
            <a:endParaRPr lang="en-US" dirty="0"/>
          </a:p>
          <a:p>
            <a:r>
              <a:rPr lang="en-US" dirty="0"/>
              <a:t>The GOLD Science committee meets twice yearly to discuss each publication that was considered by at least one member to have an impact on management of COPD.</a:t>
            </a:r>
          </a:p>
          <a:p>
            <a:endParaRPr lang="en-US" dirty="0"/>
          </a:p>
        </p:txBody>
      </p:sp>
    </p:spTree>
    <p:extLst>
      <p:ext uri="{BB962C8B-B14F-4D97-AF65-F5344CB8AC3E}">
        <p14:creationId xmlns:p14="http://schemas.microsoft.com/office/powerpoint/2010/main" val="2405061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6534E-4962-EB94-2DF6-85AAF1AE041F}"/>
              </a:ext>
            </a:extLst>
          </p:cNvPr>
          <p:cNvSpPr>
            <a:spLocks noGrp="1"/>
          </p:cNvSpPr>
          <p:nvPr>
            <p:ph idx="1"/>
          </p:nvPr>
        </p:nvSpPr>
        <p:spPr/>
        <p:txBody>
          <a:bodyPr>
            <a:normAutofit fontScale="92500" lnSpcReduction="10000"/>
          </a:bodyPr>
          <a:lstStyle/>
          <a:p>
            <a:r>
              <a:rPr lang="en-US" dirty="0"/>
              <a:t>Prevalence – 7.1 to 11% in population</a:t>
            </a:r>
          </a:p>
          <a:p>
            <a:endParaRPr lang="en-US" dirty="0"/>
          </a:p>
          <a:p>
            <a:r>
              <a:rPr lang="en-US" dirty="0"/>
              <a:t>Predictors of Transition:</a:t>
            </a:r>
          </a:p>
          <a:p>
            <a:pPr marL="0" indent="0">
              <a:buNone/>
            </a:pPr>
            <a:r>
              <a:rPr lang="en-US" dirty="0"/>
              <a:t>1.Lower baseline FEV1%,FEV1/FVC</a:t>
            </a:r>
          </a:p>
          <a:p>
            <a:pPr marL="0" indent="0">
              <a:buNone/>
            </a:pPr>
            <a:r>
              <a:rPr lang="en-US" dirty="0"/>
              <a:t>2.Higher Age</a:t>
            </a:r>
          </a:p>
          <a:p>
            <a:pPr marL="0" indent="0">
              <a:buNone/>
            </a:pPr>
            <a:r>
              <a:rPr lang="en-US" dirty="0"/>
              <a:t>3.Current Smoking</a:t>
            </a:r>
          </a:p>
          <a:p>
            <a:pPr marL="0" indent="0">
              <a:buNone/>
            </a:pPr>
            <a:r>
              <a:rPr lang="en-US" dirty="0"/>
              <a:t>4.Females</a:t>
            </a:r>
          </a:p>
          <a:p>
            <a:pPr marL="0" indent="0">
              <a:buNone/>
            </a:pPr>
            <a:r>
              <a:rPr lang="en-US" dirty="0"/>
              <a:t>5.Longer FET on second assessment</a:t>
            </a:r>
          </a:p>
        </p:txBody>
      </p:sp>
      <p:sp>
        <p:nvSpPr>
          <p:cNvPr id="4" name="Title 1">
            <a:extLst>
              <a:ext uri="{FF2B5EF4-FFF2-40B4-BE49-F238E27FC236}">
                <a16:creationId xmlns:a16="http://schemas.microsoft.com/office/drawing/2014/main" id="{292408DB-2C56-B087-9FA1-99A5295D6AA4}"/>
              </a:ext>
            </a:extLst>
          </p:cNvPr>
          <p:cNvSpPr>
            <a:spLocks noGrp="1"/>
          </p:cNvSpPr>
          <p:nvPr>
            <p:ph type="title"/>
          </p:nvPr>
        </p:nvSpPr>
        <p:spPr/>
        <p:txBody>
          <a:bodyPr/>
          <a:lstStyle/>
          <a:p>
            <a:r>
              <a:rPr lang="en-US" dirty="0" err="1"/>
              <a:t>PRISm</a:t>
            </a:r>
            <a:r>
              <a:rPr lang="en-US" dirty="0"/>
              <a:t>-Preserved Ratio &gt;0.7</a:t>
            </a:r>
          </a:p>
        </p:txBody>
      </p:sp>
      <p:sp>
        <p:nvSpPr>
          <p:cNvPr id="5" name="Oval 4">
            <a:extLst>
              <a:ext uri="{FF2B5EF4-FFF2-40B4-BE49-F238E27FC236}">
                <a16:creationId xmlns:a16="http://schemas.microsoft.com/office/drawing/2014/main" id="{07A6CBD6-B931-751E-444A-A10269D71F57}"/>
              </a:ext>
            </a:extLst>
          </p:cNvPr>
          <p:cNvSpPr/>
          <p:nvPr/>
        </p:nvSpPr>
        <p:spPr>
          <a:xfrm>
            <a:off x="9616611" y="365125"/>
            <a:ext cx="2106202" cy="10938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Same as 2024</a:t>
            </a:r>
          </a:p>
        </p:txBody>
      </p:sp>
    </p:spTree>
    <p:extLst>
      <p:ext uri="{BB962C8B-B14F-4D97-AF65-F5344CB8AC3E}">
        <p14:creationId xmlns:p14="http://schemas.microsoft.com/office/powerpoint/2010/main" val="4075098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1E73D-037A-D1DE-8481-059C0CA96AC3}"/>
              </a:ext>
            </a:extLst>
          </p:cNvPr>
          <p:cNvSpPr>
            <a:spLocks noGrp="1"/>
          </p:cNvSpPr>
          <p:nvPr>
            <p:ph type="title"/>
          </p:nvPr>
        </p:nvSpPr>
        <p:spPr/>
        <p:txBody>
          <a:bodyPr/>
          <a:lstStyle/>
          <a:p>
            <a:r>
              <a:rPr lang="en-US" dirty="0"/>
              <a:t>Asthma</a:t>
            </a:r>
          </a:p>
        </p:txBody>
      </p:sp>
      <p:sp>
        <p:nvSpPr>
          <p:cNvPr id="3" name="Content Placeholder 2">
            <a:extLst>
              <a:ext uri="{FF2B5EF4-FFF2-40B4-BE49-F238E27FC236}">
                <a16:creationId xmlns:a16="http://schemas.microsoft.com/office/drawing/2014/main" id="{9EB10E1E-D6A8-1617-5510-BBF707F3F398}"/>
              </a:ext>
            </a:extLst>
          </p:cNvPr>
          <p:cNvSpPr>
            <a:spLocks noGrp="1"/>
          </p:cNvSpPr>
          <p:nvPr>
            <p:ph idx="1"/>
          </p:nvPr>
        </p:nvSpPr>
        <p:spPr/>
        <p:txBody>
          <a:bodyPr/>
          <a:lstStyle/>
          <a:p>
            <a:r>
              <a:rPr lang="en-US" dirty="0"/>
              <a:t>Adults with asthma-12 fold higher risk of COPD over time compared to non asthma (</a:t>
            </a:r>
            <a:r>
              <a:rPr lang="en-US" dirty="0" err="1"/>
              <a:t>Tuscon</a:t>
            </a:r>
            <a:r>
              <a:rPr lang="en-US" dirty="0"/>
              <a:t> cohort) after smoking adjustment</a:t>
            </a:r>
          </a:p>
          <a:p>
            <a:endParaRPr lang="en-US" dirty="0"/>
          </a:p>
          <a:p>
            <a:r>
              <a:rPr lang="en-US" dirty="0"/>
              <a:t>European community respiratory health survey – 2</a:t>
            </a:r>
            <a:r>
              <a:rPr lang="en-US" baseline="30000" dirty="0"/>
              <a:t>nd</a:t>
            </a:r>
            <a:r>
              <a:rPr lang="en-US" dirty="0"/>
              <a:t> to cigarette smoking as leading risk factor for COPD (15% risk,smoking-39%)</a:t>
            </a:r>
          </a:p>
          <a:p>
            <a:endParaRPr lang="en-US" dirty="0"/>
          </a:p>
        </p:txBody>
      </p:sp>
    </p:spTree>
    <p:extLst>
      <p:ext uri="{BB962C8B-B14F-4D97-AF65-F5344CB8AC3E}">
        <p14:creationId xmlns:p14="http://schemas.microsoft.com/office/powerpoint/2010/main" val="1846560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7900-91B7-8907-C569-32D1EFBCB42C}"/>
              </a:ext>
            </a:extLst>
          </p:cNvPr>
          <p:cNvSpPr>
            <a:spLocks noGrp="1"/>
          </p:cNvSpPr>
          <p:nvPr>
            <p:ph type="title"/>
          </p:nvPr>
        </p:nvSpPr>
        <p:spPr/>
        <p:txBody>
          <a:bodyPr/>
          <a:lstStyle/>
          <a:p>
            <a:r>
              <a:rPr lang="en-US" dirty="0"/>
              <a:t>Diagnosis of COPD</a:t>
            </a:r>
          </a:p>
        </p:txBody>
      </p:sp>
      <p:sp>
        <p:nvSpPr>
          <p:cNvPr id="4" name="Snip Diagonal Corner of Rectangle 3">
            <a:extLst>
              <a:ext uri="{FF2B5EF4-FFF2-40B4-BE49-F238E27FC236}">
                <a16:creationId xmlns:a16="http://schemas.microsoft.com/office/drawing/2014/main" id="{331290C7-8766-1D4F-2A4B-FD502168911B}"/>
              </a:ext>
            </a:extLst>
          </p:cNvPr>
          <p:cNvSpPr/>
          <p:nvPr/>
        </p:nvSpPr>
        <p:spPr>
          <a:xfrm>
            <a:off x="1931542" y="2537717"/>
            <a:ext cx="3236359" cy="2003461"/>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Symptoms</a:t>
            </a:r>
          </a:p>
          <a:p>
            <a:pPr algn="ctr"/>
            <a:endParaRPr lang="en-US" dirty="0"/>
          </a:p>
          <a:p>
            <a:pPr marL="285750" indent="-285750">
              <a:buFont typeface="Arial" panose="020B0604020202020204" pitchFamily="34" charset="0"/>
              <a:buChar char="•"/>
            </a:pPr>
            <a:r>
              <a:rPr lang="en-US" dirty="0"/>
              <a:t>Shortness of breath</a:t>
            </a:r>
          </a:p>
          <a:p>
            <a:pPr marL="285750" indent="-285750">
              <a:buFont typeface="Arial" panose="020B0604020202020204" pitchFamily="34" charset="0"/>
              <a:buChar char="•"/>
            </a:pPr>
            <a:r>
              <a:rPr lang="en-US" dirty="0"/>
              <a:t>Chronic Cough</a:t>
            </a:r>
          </a:p>
          <a:p>
            <a:pPr marL="285750" indent="-285750">
              <a:buFont typeface="Arial" panose="020B0604020202020204" pitchFamily="34" charset="0"/>
              <a:buChar char="•"/>
            </a:pPr>
            <a:r>
              <a:rPr lang="en-US" dirty="0"/>
              <a:t>Sputum</a:t>
            </a:r>
          </a:p>
          <a:p>
            <a:pPr marL="285750" indent="-285750">
              <a:buFont typeface="Arial" panose="020B0604020202020204" pitchFamily="34" charset="0"/>
              <a:buChar char="•"/>
            </a:pPr>
            <a:r>
              <a:rPr lang="en-US" dirty="0"/>
              <a:t>Recurrent Wheeze</a:t>
            </a:r>
          </a:p>
          <a:p>
            <a:pPr marL="285750" indent="-285750">
              <a:buFont typeface="Arial" panose="020B0604020202020204" pitchFamily="34" charset="0"/>
              <a:buChar char="•"/>
            </a:pPr>
            <a:r>
              <a:rPr lang="en-US" dirty="0"/>
              <a:t>Recurrent LRTI</a:t>
            </a:r>
          </a:p>
        </p:txBody>
      </p:sp>
      <p:sp>
        <p:nvSpPr>
          <p:cNvPr id="5" name="Snip Diagonal Corner of Rectangle 4">
            <a:extLst>
              <a:ext uri="{FF2B5EF4-FFF2-40B4-BE49-F238E27FC236}">
                <a16:creationId xmlns:a16="http://schemas.microsoft.com/office/drawing/2014/main" id="{0A918B05-9BD5-207C-D387-4086178D0D76}"/>
              </a:ext>
            </a:extLst>
          </p:cNvPr>
          <p:cNvSpPr/>
          <p:nvPr/>
        </p:nvSpPr>
        <p:spPr>
          <a:xfrm>
            <a:off x="7241570" y="2427269"/>
            <a:ext cx="3236359" cy="2003461"/>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Risk Factors</a:t>
            </a:r>
          </a:p>
          <a:p>
            <a:pPr algn="ctr"/>
            <a:endParaRPr lang="en-US" dirty="0"/>
          </a:p>
          <a:p>
            <a:pPr marL="285750" indent="-285750">
              <a:buFont typeface="Arial" panose="020B0604020202020204" pitchFamily="34" charset="0"/>
              <a:buChar char="•"/>
            </a:pPr>
            <a:r>
              <a:rPr lang="en-US" dirty="0"/>
              <a:t>Host Factors</a:t>
            </a:r>
          </a:p>
          <a:p>
            <a:pPr marL="285750" indent="-285750">
              <a:buFont typeface="Arial" panose="020B0604020202020204" pitchFamily="34" charset="0"/>
              <a:buChar char="•"/>
            </a:pPr>
            <a:r>
              <a:rPr lang="en-US" dirty="0"/>
              <a:t>Tobacco</a:t>
            </a:r>
          </a:p>
          <a:p>
            <a:pPr marL="285750" indent="-285750">
              <a:buFont typeface="Arial" panose="020B0604020202020204" pitchFamily="34" charset="0"/>
              <a:buChar char="•"/>
            </a:pPr>
            <a:r>
              <a:rPr lang="en-US" dirty="0"/>
              <a:t>Occupation</a:t>
            </a:r>
          </a:p>
          <a:p>
            <a:pPr marL="285750" indent="-285750">
              <a:buFont typeface="Arial" panose="020B0604020202020204" pitchFamily="34" charset="0"/>
              <a:buChar char="•"/>
            </a:pPr>
            <a:r>
              <a:rPr lang="en-US" dirty="0"/>
              <a:t>Indoor/Outdoor Pollution</a:t>
            </a:r>
          </a:p>
        </p:txBody>
      </p:sp>
      <p:sp>
        <p:nvSpPr>
          <p:cNvPr id="6" name="Content Placeholder 5">
            <a:extLst>
              <a:ext uri="{FF2B5EF4-FFF2-40B4-BE49-F238E27FC236}">
                <a16:creationId xmlns:a16="http://schemas.microsoft.com/office/drawing/2014/main" id="{A6F3845B-CDCF-8AA4-06CE-BFBEE6765B22}"/>
              </a:ext>
            </a:extLst>
          </p:cNvPr>
          <p:cNvSpPr>
            <a:spLocks noGrp="1"/>
          </p:cNvSpPr>
          <p:nvPr>
            <p:ph idx="1"/>
          </p:nvPr>
        </p:nvSpPr>
        <p:spPr>
          <a:xfrm>
            <a:off x="4982966" y="5075433"/>
            <a:ext cx="3051424" cy="1635785"/>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indent="0" algn="ctr">
              <a:buNone/>
            </a:pPr>
            <a:endParaRPr lang="en-US" sz="1800" dirty="0"/>
          </a:p>
          <a:p>
            <a:pPr marL="0" indent="0" algn="ctr">
              <a:buNone/>
            </a:pPr>
            <a:r>
              <a:rPr lang="en-US" sz="1800" dirty="0"/>
              <a:t>Spirometry </a:t>
            </a:r>
          </a:p>
          <a:p>
            <a:pPr marL="0" indent="0" algn="ctr">
              <a:buNone/>
            </a:pPr>
            <a:r>
              <a:rPr lang="en-US" sz="1800" dirty="0"/>
              <a:t>Post Bronchodilator FEV1/FVC &lt;0.7</a:t>
            </a:r>
          </a:p>
          <a:p>
            <a:pPr algn="ctr"/>
            <a:endParaRPr lang="en-US" sz="1800" dirty="0"/>
          </a:p>
          <a:p>
            <a:pPr marL="0" indent="0">
              <a:buNone/>
            </a:pPr>
            <a:endParaRPr lang="en-US" sz="1800" dirty="0"/>
          </a:p>
        </p:txBody>
      </p:sp>
    </p:spTree>
    <p:extLst>
      <p:ext uri="{BB962C8B-B14F-4D97-AF65-F5344CB8AC3E}">
        <p14:creationId xmlns:p14="http://schemas.microsoft.com/office/powerpoint/2010/main" val="2306764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C4CC-FF3B-0026-C276-AA28D8D0A6B1}"/>
              </a:ext>
            </a:extLst>
          </p:cNvPr>
          <p:cNvSpPr>
            <a:spLocks noGrp="1"/>
          </p:cNvSpPr>
          <p:nvPr>
            <p:ph type="title"/>
          </p:nvPr>
        </p:nvSpPr>
        <p:spPr/>
        <p:txBody>
          <a:bodyPr>
            <a:normAutofit fontScale="90000"/>
          </a:bodyPr>
          <a:lstStyle/>
          <a:p>
            <a:r>
              <a:rPr lang="en-US" dirty="0"/>
              <a:t>Pre and Post Bronchodilator Spirometry </a:t>
            </a:r>
          </a:p>
        </p:txBody>
      </p:sp>
      <p:sp>
        <p:nvSpPr>
          <p:cNvPr id="4" name="Rectangle 3">
            <a:extLst>
              <a:ext uri="{FF2B5EF4-FFF2-40B4-BE49-F238E27FC236}">
                <a16:creationId xmlns:a16="http://schemas.microsoft.com/office/drawing/2014/main" id="{D7E06B72-0769-D8D0-320E-BB6A9BF5AC1D}"/>
              </a:ext>
            </a:extLst>
          </p:cNvPr>
          <p:cNvSpPr/>
          <p:nvPr/>
        </p:nvSpPr>
        <p:spPr>
          <a:xfrm>
            <a:off x="3770616" y="1474029"/>
            <a:ext cx="2774022" cy="703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Pre-Bronchodilator </a:t>
            </a:r>
          </a:p>
          <a:p>
            <a:pPr algn="ctr"/>
            <a:r>
              <a:rPr lang="en-US" dirty="0"/>
              <a:t>FEV1/FVC</a:t>
            </a:r>
          </a:p>
        </p:txBody>
      </p:sp>
      <p:sp>
        <p:nvSpPr>
          <p:cNvPr id="5" name="Triangle 4">
            <a:extLst>
              <a:ext uri="{FF2B5EF4-FFF2-40B4-BE49-F238E27FC236}">
                <a16:creationId xmlns:a16="http://schemas.microsoft.com/office/drawing/2014/main" id="{558E3193-EAE2-0BE3-3B60-CB673D631D02}"/>
              </a:ext>
            </a:extLst>
          </p:cNvPr>
          <p:cNvSpPr/>
          <p:nvPr/>
        </p:nvSpPr>
        <p:spPr>
          <a:xfrm>
            <a:off x="10757043" y="195209"/>
            <a:ext cx="1434957" cy="108906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a:t>
            </a:r>
          </a:p>
          <a:p>
            <a:pPr algn="ctr"/>
            <a:r>
              <a:rPr lang="en-US" dirty="0"/>
              <a:t>2025 </a:t>
            </a:r>
          </a:p>
        </p:txBody>
      </p:sp>
      <p:sp>
        <p:nvSpPr>
          <p:cNvPr id="6" name="Left Brace 5">
            <a:extLst>
              <a:ext uri="{FF2B5EF4-FFF2-40B4-BE49-F238E27FC236}">
                <a16:creationId xmlns:a16="http://schemas.microsoft.com/office/drawing/2014/main" id="{A2D859A8-3E35-4CE3-D374-4D443D464F7E}"/>
              </a:ext>
            </a:extLst>
          </p:cNvPr>
          <p:cNvSpPr/>
          <p:nvPr/>
        </p:nvSpPr>
        <p:spPr>
          <a:xfrm rot="5400000">
            <a:off x="4726112" y="991340"/>
            <a:ext cx="883577" cy="36165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BF0092C1-5DB2-6446-0E11-C4E84F5CA9CB}"/>
              </a:ext>
            </a:extLst>
          </p:cNvPr>
          <p:cNvSpPr/>
          <p:nvPr/>
        </p:nvSpPr>
        <p:spPr>
          <a:xfrm>
            <a:off x="2905874" y="3286124"/>
            <a:ext cx="1616443" cy="703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FEV1/FVC</a:t>
            </a:r>
          </a:p>
          <a:p>
            <a:pPr algn="ctr"/>
            <a:r>
              <a:rPr lang="en-US" dirty="0"/>
              <a:t>&gt;0.7</a:t>
            </a:r>
          </a:p>
        </p:txBody>
      </p:sp>
      <p:cxnSp>
        <p:nvCxnSpPr>
          <p:cNvPr id="9" name="Straight Arrow Connector 8">
            <a:extLst>
              <a:ext uri="{FF2B5EF4-FFF2-40B4-BE49-F238E27FC236}">
                <a16:creationId xmlns:a16="http://schemas.microsoft.com/office/drawing/2014/main" id="{CF597262-75D0-F9C1-9BC6-50974C9590A5}"/>
              </a:ext>
            </a:extLst>
          </p:cNvPr>
          <p:cNvCxnSpPr/>
          <p:nvPr/>
        </p:nvCxnSpPr>
        <p:spPr>
          <a:xfrm>
            <a:off x="3548866" y="4202130"/>
            <a:ext cx="0" cy="534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813041A-336B-A417-5A0C-D4F041299259}"/>
              </a:ext>
            </a:extLst>
          </p:cNvPr>
          <p:cNvSpPr/>
          <p:nvPr/>
        </p:nvSpPr>
        <p:spPr>
          <a:xfrm>
            <a:off x="2905874" y="4802309"/>
            <a:ext cx="1616437" cy="703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 COPD</a:t>
            </a:r>
          </a:p>
        </p:txBody>
      </p:sp>
      <p:cxnSp>
        <p:nvCxnSpPr>
          <p:cNvPr id="11" name="Straight Arrow Connector 10">
            <a:extLst>
              <a:ext uri="{FF2B5EF4-FFF2-40B4-BE49-F238E27FC236}">
                <a16:creationId xmlns:a16="http://schemas.microsoft.com/office/drawing/2014/main" id="{72BF88DC-B11E-3B20-BB02-8A12794C9028}"/>
              </a:ext>
            </a:extLst>
          </p:cNvPr>
          <p:cNvCxnSpPr/>
          <p:nvPr/>
        </p:nvCxnSpPr>
        <p:spPr>
          <a:xfrm>
            <a:off x="3548866" y="5607977"/>
            <a:ext cx="0" cy="534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07F96FF-8448-E259-0938-B8DAA98E3FFF}"/>
              </a:ext>
            </a:extLst>
          </p:cNvPr>
          <p:cNvSpPr/>
          <p:nvPr/>
        </p:nvSpPr>
        <p:spPr>
          <a:xfrm>
            <a:off x="2225215" y="6141279"/>
            <a:ext cx="2932412" cy="703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Measure Post-Bronchodilator FEV1/FVC if volume responder suspected </a:t>
            </a:r>
            <a:r>
              <a:rPr lang="en-US" sz="1200" dirty="0" err="1"/>
              <a:t>e.g</a:t>
            </a:r>
            <a:r>
              <a:rPr lang="en-US" sz="1200" dirty="0"/>
              <a:t> low FEV1 Or high symptoms</a:t>
            </a:r>
          </a:p>
        </p:txBody>
      </p:sp>
      <p:sp>
        <p:nvSpPr>
          <p:cNvPr id="14" name="Rectangle 13">
            <a:extLst>
              <a:ext uri="{FF2B5EF4-FFF2-40B4-BE49-F238E27FC236}">
                <a16:creationId xmlns:a16="http://schemas.microsoft.com/office/drawing/2014/main" id="{C1DA0B10-AA89-A889-DE6F-7CB31FBF55EA}"/>
              </a:ext>
            </a:extLst>
          </p:cNvPr>
          <p:cNvSpPr/>
          <p:nvPr/>
        </p:nvSpPr>
        <p:spPr>
          <a:xfrm>
            <a:off x="6232990" y="3275574"/>
            <a:ext cx="1616444" cy="7137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FEV1/FVC</a:t>
            </a:r>
          </a:p>
          <a:p>
            <a:pPr algn="ctr"/>
            <a:r>
              <a:rPr lang="en-US" dirty="0"/>
              <a:t>&lt;0.7</a:t>
            </a:r>
          </a:p>
        </p:txBody>
      </p:sp>
      <p:cxnSp>
        <p:nvCxnSpPr>
          <p:cNvPr id="15" name="Straight Arrow Connector 14">
            <a:extLst>
              <a:ext uri="{FF2B5EF4-FFF2-40B4-BE49-F238E27FC236}">
                <a16:creationId xmlns:a16="http://schemas.microsoft.com/office/drawing/2014/main" id="{6149CA35-9C8B-C5A6-6931-A19D7DE9ACE1}"/>
              </a:ext>
            </a:extLst>
          </p:cNvPr>
          <p:cNvCxnSpPr/>
          <p:nvPr/>
        </p:nvCxnSpPr>
        <p:spPr>
          <a:xfrm>
            <a:off x="6937624" y="4077128"/>
            <a:ext cx="0" cy="534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E4B1F00-3C58-086C-90E6-AA252D6FD95D}"/>
              </a:ext>
            </a:extLst>
          </p:cNvPr>
          <p:cNvSpPr/>
          <p:nvPr/>
        </p:nvSpPr>
        <p:spPr>
          <a:xfrm>
            <a:off x="6197062" y="4736387"/>
            <a:ext cx="1616445" cy="7031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Measure Post Bronchodilator FEV1/FVC</a:t>
            </a:r>
          </a:p>
        </p:txBody>
      </p:sp>
      <p:sp>
        <p:nvSpPr>
          <p:cNvPr id="17" name="Left Brace 16">
            <a:extLst>
              <a:ext uri="{FF2B5EF4-FFF2-40B4-BE49-F238E27FC236}">
                <a16:creationId xmlns:a16="http://schemas.microsoft.com/office/drawing/2014/main" id="{C0D750AC-EC92-C659-629C-A3D1E757E81A}"/>
              </a:ext>
            </a:extLst>
          </p:cNvPr>
          <p:cNvSpPr/>
          <p:nvPr/>
        </p:nvSpPr>
        <p:spPr>
          <a:xfrm rot="5400000">
            <a:off x="6826895" y="4458645"/>
            <a:ext cx="635780" cy="259764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8A287F8C-064C-A241-118E-E63F5E698DBF}"/>
              </a:ext>
            </a:extLst>
          </p:cNvPr>
          <p:cNvSpPr/>
          <p:nvPr/>
        </p:nvSpPr>
        <p:spPr>
          <a:xfrm>
            <a:off x="5428182" y="6106392"/>
            <a:ext cx="1616444" cy="4753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FEV1/FVC</a:t>
            </a:r>
          </a:p>
          <a:p>
            <a:pPr algn="ctr"/>
            <a:r>
              <a:rPr lang="en-US" dirty="0"/>
              <a:t>&gt;0.7</a:t>
            </a:r>
          </a:p>
        </p:txBody>
      </p:sp>
      <p:sp>
        <p:nvSpPr>
          <p:cNvPr id="20" name="Rectangle 19">
            <a:extLst>
              <a:ext uri="{FF2B5EF4-FFF2-40B4-BE49-F238E27FC236}">
                <a16:creationId xmlns:a16="http://schemas.microsoft.com/office/drawing/2014/main" id="{BDA9B756-6916-76C4-B96D-0DC6D3AD57B6}"/>
              </a:ext>
            </a:extLst>
          </p:cNvPr>
          <p:cNvSpPr/>
          <p:nvPr/>
        </p:nvSpPr>
        <p:spPr>
          <a:xfrm>
            <a:off x="7542946" y="6136612"/>
            <a:ext cx="1616444" cy="4753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FEV1/FVC</a:t>
            </a:r>
          </a:p>
          <a:p>
            <a:pPr algn="ctr"/>
            <a:r>
              <a:rPr lang="en-US" dirty="0"/>
              <a:t>&lt;0.7</a:t>
            </a:r>
          </a:p>
        </p:txBody>
      </p:sp>
      <p:sp>
        <p:nvSpPr>
          <p:cNvPr id="23" name="Right Arrow 22">
            <a:extLst>
              <a:ext uri="{FF2B5EF4-FFF2-40B4-BE49-F238E27FC236}">
                <a16:creationId xmlns:a16="http://schemas.microsoft.com/office/drawing/2014/main" id="{C797F665-8502-C794-E425-411079BBE29E}"/>
              </a:ext>
            </a:extLst>
          </p:cNvPr>
          <p:cNvSpPr/>
          <p:nvPr/>
        </p:nvSpPr>
        <p:spPr>
          <a:xfrm>
            <a:off x="9313525" y="6227609"/>
            <a:ext cx="688369" cy="2933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76703CA-4867-65D4-CB38-B7AB95302AD1}"/>
              </a:ext>
            </a:extLst>
          </p:cNvPr>
          <p:cNvSpPr/>
          <p:nvPr/>
        </p:nvSpPr>
        <p:spPr>
          <a:xfrm>
            <a:off x="10068655" y="6136611"/>
            <a:ext cx="1616444" cy="5261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COPD</a:t>
            </a:r>
          </a:p>
        </p:txBody>
      </p:sp>
    </p:spTree>
    <p:extLst>
      <p:ext uri="{BB962C8B-B14F-4D97-AF65-F5344CB8AC3E}">
        <p14:creationId xmlns:p14="http://schemas.microsoft.com/office/powerpoint/2010/main" val="940109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0773-4810-CB7F-56E8-B681D862774D}"/>
              </a:ext>
            </a:extLst>
          </p:cNvPr>
          <p:cNvSpPr>
            <a:spLocks noGrp="1"/>
          </p:cNvSpPr>
          <p:nvPr>
            <p:ph type="title"/>
          </p:nvPr>
        </p:nvSpPr>
        <p:spPr/>
        <p:txBody>
          <a:bodyPr/>
          <a:lstStyle/>
          <a:p>
            <a:r>
              <a:rPr lang="en-US" dirty="0"/>
              <a:t>GOLD ABE ASSESMENT TOOL</a:t>
            </a:r>
          </a:p>
        </p:txBody>
      </p:sp>
      <p:pic>
        <p:nvPicPr>
          <p:cNvPr id="6" name="Content Placeholder 5" descr="A screenshot of a diagram&#10;&#10;Description automatically generated">
            <a:extLst>
              <a:ext uri="{FF2B5EF4-FFF2-40B4-BE49-F238E27FC236}">
                <a16:creationId xmlns:a16="http://schemas.microsoft.com/office/drawing/2014/main" id="{7C62DF26-7E08-F9CC-D887-D25C466C4FEA}"/>
              </a:ext>
            </a:extLst>
          </p:cNvPr>
          <p:cNvPicPr>
            <a:picLocks noGrp="1" noChangeAspect="1"/>
          </p:cNvPicPr>
          <p:nvPr>
            <p:ph idx="1"/>
          </p:nvPr>
        </p:nvPicPr>
        <p:blipFill>
          <a:blip r:embed="rId2"/>
          <a:stretch>
            <a:fillRect/>
          </a:stretch>
        </p:blipFill>
        <p:spPr>
          <a:xfrm>
            <a:off x="1666586" y="2112457"/>
            <a:ext cx="8017741" cy="4066670"/>
          </a:xfrm>
        </p:spPr>
      </p:pic>
      <p:pic>
        <p:nvPicPr>
          <p:cNvPr id="19" name="Picture 18">
            <a:extLst>
              <a:ext uri="{FF2B5EF4-FFF2-40B4-BE49-F238E27FC236}">
                <a16:creationId xmlns:a16="http://schemas.microsoft.com/office/drawing/2014/main" id="{77605BA4-565C-AE9F-75D1-31267A67B6B4}"/>
              </a:ext>
            </a:extLst>
          </p:cNvPr>
          <p:cNvPicPr>
            <a:picLocks noChangeAspect="1"/>
          </p:cNvPicPr>
          <p:nvPr/>
        </p:nvPicPr>
        <p:blipFill>
          <a:blip r:embed="rId3"/>
          <a:stretch>
            <a:fillRect/>
          </a:stretch>
        </p:blipFill>
        <p:spPr>
          <a:xfrm>
            <a:off x="6712527" y="3284682"/>
            <a:ext cx="2819400" cy="2616200"/>
          </a:xfrm>
          <a:prstGeom prst="rect">
            <a:avLst/>
          </a:prstGeom>
        </p:spPr>
      </p:pic>
    </p:spTree>
    <p:extLst>
      <p:ext uri="{BB962C8B-B14F-4D97-AF65-F5344CB8AC3E}">
        <p14:creationId xmlns:p14="http://schemas.microsoft.com/office/powerpoint/2010/main" val="3184223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A885-8E70-D7E1-A517-E0D66A2417DD}"/>
              </a:ext>
            </a:extLst>
          </p:cNvPr>
          <p:cNvSpPr>
            <a:spLocks noGrp="1"/>
          </p:cNvSpPr>
          <p:nvPr>
            <p:ph type="title"/>
          </p:nvPr>
        </p:nvSpPr>
        <p:spPr/>
        <p:txBody>
          <a:bodyPr>
            <a:normAutofit fontScale="90000"/>
          </a:bodyPr>
          <a:lstStyle/>
          <a:p>
            <a:r>
              <a:rPr lang="en-US" dirty="0"/>
              <a:t>Initial Pharmacological Treatment-Stable COPD</a:t>
            </a:r>
          </a:p>
        </p:txBody>
      </p:sp>
      <p:pic>
        <p:nvPicPr>
          <p:cNvPr id="6" name="Content Placeholder 5" descr="A close-up of several different types of medication&#10;&#10;Description automatically generated">
            <a:extLst>
              <a:ext uri="{FF2B5EF4-FFF2-40B4-BE49-F238E27FC236}">
                <a16:creationId xmlns:a16="http://schemas.microsoft.com/office/drawing/2014/main" id="{B5039F6B-B1BF-1C09-6BFE-7EBD5B7A2970}"/>
              </a:ext>
            </a:extLst>
          </p:cNvPr>
          <p:cNvPicPr>
            <a:picLocks noGrp="1" noChangeAspect="1"/>
          </p:cNvPicPr>
          <p:nvPr>
            <p:ph idx="1"/>
          </p:nvPr>
        </p:nvPicPr>
        <p:blipFill>
          <a:blip r:embed="rId3"/>
          <a:stretch>
            <a:fillRect/>
          </a:stretch>
        </p:blipFill>
        <p:spPr>
          <a:xfrm>
            <a:off x="7105650" y="1690688"/>
            <a:ext cx="4739986" cy="4330700"/>
          </a:xfrm>
        </p:spPr>
      </p:pic>
      <p:pic>
        <p:nvPicPr>
          <p:cNvPr id="4" name="Picture 3">
            <a:extLst>
              <a:ext uri="{FF2B5EF4-FFF2-40B4-BE49-F238E27FC236}">
                <a16:creationId xmlns:a16="http://schemas.microsoft.com/office/drawing/2014/main" id="{8EC0FD19-A9C6-6C38-6299-9BF4AFBCF86B}"/>
              </a:ext>
            </a:extLst>
          </p:cNvPr>
          <p:cNvPicPr>
            <a:picLocks noChangeAspect="1"/>
          </p:cNvPicPr>
          <p:nvPr/>
        </p:nvPicPr>
        <p:blipFill>
          <a:blip r:embed="rId4"/>
          <a:stretch>
            <a:fillRect/>
          </a:stretch>
        </p:blipFill>
        <p:spPr>
          <a:xfrm>
            <a:off x="838200" y="1690688"/>
            <a:ext cx="5638800" cy="4330700"/>
          </a:xfrm>
          <a:prstGeom prst="rect">
            <a:avLst/>
          </a:prstGeom>
        </p:spPr>
      </p:pic>
      <p:pic>
        <p:nvPicPr>
          <p:cNvPr id="10" name="Picture 9" descr="A white card with black text&#10;&#10;Description automatically generated">
            <a:extLst>
              <a:ext uri="{FF2B5EF4-FFF2-40B4-BE49-F238E27FC236}">
                <a16:creationId xmlns:a16="http://schemas.microsoft.com/office/drawing/2014/main" id="{3280DBE8-6DAE-66B8-EEAB-A376B74B498E}"/>
              </a:ext>
            </a:extLst>
          </p:cNvPr>
          <p:cNvPicPr>
            <a:picLocks noChangeAspect="1"/>
          </p:cNvPicPr>
          <p:nvPr/>
        </p:nvPicPr>
        <p:blipFill>
          <a:blip r:embed="rId5"/>
          <a:stretch>
            <a:fillRect/>
          </a:stretch>
        </p:blipFill>
        <p:spPr>
          <a:xfrm>
            <a:off x="2264063" y="2046288"/>
            <a:ext cx="4102100" cy="1206500"/>
          </a:xfrm>
          <a:prstGeom prst="rect">
            <a:avLst/>
          </a:prstGeom>
        </p:spPr>
      </p:pic>
    </p:spTree>
    <p:extLst>
      <p:ext uri="{BB962C8B-B14F-4D97-AF65-F5344CB8AC3E}">
        <p14:creationId xmlns:p14="http://schemas.microsoft.com/office/powerpoint/2010/main" val="2689305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5978-9CF8-45F9-7747-C1728D3C99E9}"/>
              </a:ext>
            </a:extLst>
          </p:cNvPr>
          <p:cNvSpPr>
            <a:spLocks noGrp="1"/>
          </p:cNvSpPr>
          <p:nvPr>
            <p:ph type="title"/>
          </p:nvPr>
        </p:nvSpPr>
        <p:spPr/>
        <p:txBody>
          <a:bodyPr/>
          <a:lstStyle/>
          <a:p>
            <a:r>
              <a:rPr lang="en-US" dirty="0"/>
              <a:t>Patient currently on LABA ICS</a:t>
            </a:r>
          </a:p>
        </p:txBody>
      </p:sp>
      <p:pic>
        <p:nvPicPr>
          <p:cNvPr id="7" name="Content Placeholder 6" descr="A close up of a sign&#10;&#10;Description automatically generated">
            <a:extLst>
              <a:ext uri="{FF2B5EF4-FFF2-40B4-BE49-F238E27FC236}">
                <a16:creationId xmlns:a16="http://schemas.microsoft.com/office/drawing/2014/main" id="{5FEC00A6-73C2-2193-024D-022933F22187}"/>
              </a:ext>
            </a:extLst>
          </p:cNvPr>
          <p:cNvPicPr>
            <a:picLocks noGrp="1" noChangeAspect="1"/>
          </p:cNvPicPr>
          <p:nvPr>
            <p:ph idx="1"/>
          </p:nvPr>
        </p:nvPicPr>
        <p:blipFill>
          <a:blip r:embed="rId2"/>
          <a:stretch>
            <a:fillRect/>
          </a:stretch>
        </p:blipFill>
        <p:spPr>
          <a:xfrm>
            <a:off x="5391150" y="3613944"/>
            <a:ext cx="1409700" cy="774700"/>
          </a:xfrm>
        </p:spPr>
      </p:pic>
      <p:pic>
        <p:nvPicPr>
          <p:cNvPr id="4" name="Picture 3">
            <a:extLst>
              <a:ext uri="{FF2B5EF4-FFF2-40B4-BE49-F238E27FC236}">
                <a16:creationId xmlns:a16="http://schemas.microsoft.com/office/drawing/2014/main" id="{75A908BD-1630-1003-5F23-2C88B08FFA7F}"/>
              </a:ext>
            </a:extLst>
          </p:cNvPr>
          <p:cNvPicPr>
            <a:picLocks noChangeAspect="1"/>
          </p:cNvPicPr>
          <p:nvPr/>
        </p:nvPicPr>
        <p:blipFill>
          <a:blip r:embed="rId3"/>
          <a:stretch>
            <a:fillRect/>
          </a:stretch>
        </p:blipFill>
        <p:spPr>
          <a:xfrm>
            <a:off x="2161308" y="1461310"/>
            <a:ext cx="7344389" cy="5079968"/>
          </a:xfrm>
          <a:prstGeom prst="rect">
            <a:avLst/>
          </a:prstGeom>
        </p:spPr>
      </p:pic>
      <p:sp>
        <p:nvSpPr>
          <p:cNvPr id="5" name="Triangle 4">
            <a:extLst>
              <a:ext uri="{FF2B5EF4-FFF2-40B4-BE49-F238E27FC236}">
                <a16:creationId xmlns:a16="http://schemas.microsoft.com/office/drawing/2014/main" id="{45B1D40F-558B-0749-E7D3-FFE3CE89615E}"/>
              </a:ext>
            </a:extLst>
          </p:cNvPr>
          <p:cNvSpPr/>
          <p:nvPr/>
        </p:nvSpPr>
        <p:spPr>
          <a:xfrm>
            <a:off x="10757043" y="195209"/>
            <a:ext cx="1434957" cy="108906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a:t>
            </a:r>
          </a:p>
          <a:p>
            <a:pPr algn="ctr"/>
            <a:r>
              <a:rPr lang="en-US" dirty="0"/>
              <a:t>2025 </a:t>
            </a:r>
          </a:p>
        </p:txBody>
      </p:sp>
      <p:pic>
        <p:nvPicPr>
          <p:cNvPr id="8" name="Picture 7">
            <a:extLst>
              <a:ext uri="{FF2B5EF4-FFF2-40B4-BE49-F238E27FC236}">
                <a16:creationId xmlns:a16="http://schemas.microsoft.com/office/drawing/2014/main" id="{1330814F-459F-23E4-43F3-92264B0C4016}"/>
              </a:ext>
            </a:extLst>
          </p:cNvPr>
          <p:cNvPicPr>
            <a:picLocks noChangeAspect="1"/>
          </p:cNvPicPr>
          <p:nvPr/>
        </p:nvPicPr>
        <p:blipFill>
          <a:blip r:embed="rId4"/>
          <a:stretch>
            <a:fillRect/>
          </a:stretch>
        </p:blipFill>
        <p:spPr>
          <a:xfrm>
            <a:off x="4930486" y="5009340"/>
            <a:ext cx="1733550" cy="774700"/>
          </a:xfrm>
          <a:prstGeom prst="rect">
            <a:avLst/>
          </a:prstGeom>
        </p:spPr>
      </p:pic>
    </p:spTree>
    <p:extLst>
      <p:ext uri="{BB962C8B-B14F-4D97-AF65-F5344CB8AC3E}">
        <p14:creationId xmlns:p14="http://schemas.microsoft.com/office/powerpoint/2010/main" val="306096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87A8-42C8-9127-D3FD-8A6E072D1219}"/>
              </a:ext>
            </a:extLst>
          </p:cNvPr>
          <p:cNvSpPr>
            <a:spLocks noGrp="1"/>
          </p:cNvSpPr>
          <p:nvPr>
            <p:ph type="title"/>
          </p:nvPr>
        </p:nvSpPr>
        <p:spPr/>
        <p:txBody>
          <a:bodyPr/>
          <a:lstStyle/>
          <a:p>
            <a:r>
              <a:rPr lang="en-US" dirty="0"/>
              <a:t>What next?</a:t>
            </a:r>
          </a:p>
        </p:txBody>
      </p:sp>
      <p:pic>
        <p:nvPicPr>
          <p:cNvPr id="5" name="Content Placeholder 4" descr="A diagram of a diagnosis&#10;&#10;Description automatically generated">
            <a:extLst>
              <a:ext uri="{FF2B5EF4-FFF2-40B4-BE49-F238E27FC236}">
                <a16:creationId xmlns:a16="http://schemas.microsoft.com/office/drawing/2014/main" id="{F4353B62-FCEA-505E-2856-AF1218A65F06}"/>
              </a:ext>
            </a:extLst>
          </p:cNvPr>
          <p:cNvPicPr>
            <a:picLocks noGrp="1" noChangeAspect="1"/>
          </p:cNvPicPr>
          <p:nvPr>
            <p:ph idx="1"/>
          </p:nvPr>
        </p:nvPicPr>
        <p:blipFill>
          <a:blip r:embed="rId2"/>
          <a:stretch>
            <a:fillRect/>
          </a:stretch>
        </p:blipFill>
        <p:spPr>
          <a:xfrm>
            <a:off x="1634836" y="1496291"/>
            <a:ext cx="8091055" cy="5195453"/>
          </a:xfrm>
        </p:spPr>
      </p:pic>
    </p:spTree>
    <p:extLst>
      <p:ext uri="{BB962C8B-B14F-4D97-AF65-F5344CB8AC3E}">
        <p14:creationId xmlns:p14="http://schemas.microsoft.com/office/powerpoint/2010/main" val="421653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F590-03CA-EE94-2227-E1D898C57960}"/>
              </a:ext>
            </a:extLst>
          </p:cNvPr>
          <p:cNvSpPr>
            <a:spLocks noGrp="1"/>
          </p:cNvSpPr>
          <p:nvPr>
            <p:ph type="title"/>
          </p:nvPr>
        </p:nvSpPr>
        <p:spPr/>
        <p:txBody>
          <a:bodyPr>
            <a:normAutofit fontScale="90000"/>
          </a:bodyPr>
          <a:lstStyle/>
          <a:p>
            <a:r>
              <a:rPr lang="en-US" dirty="0"/>
              <a:t>Identify and reduce risk factor exposure</a:t>
            </a:r>
          </a:p>
        </p:txBody>
      </p:sp>
      <p:pic>
        <p:nvPicPr>
          <p:cNvPr id="5" name="Content Placeholder 4" descr="A screenshot of a computer&#10;&#10;Description automatically generated">
            <a:extLst>
              <a:ext uri="{FF2B5EF4-FFF2-40B4-BE49-F238E27FC236}">
                <a16:creationId xmlns:a16="http://schemas.microsoft.com/office/drawing/2014/main" id="{6B7B9FA2-57C0-423B-89CE-9786573CB3AE}"/>
              </a:ext>
            </a:extLst>
          </p:cNvPr>
          <p:cNvPicPr>
            <a:picLocks noGrp="1" noChangeAspect="1"/>
          </p:cNvPicPr>
          <p:nvPr>
            <p:ph idx="1"/>
          </p:nvPr>
        </p:nvPicPr>
        <p:blipFill>
          <a:blip r:embed="rId2"/>
          <a:stretch>
            <a:fillRect/>
          </a:stretch>
        </p:blipFill>
        <p:spPr>
          <a:xfrm>
            <a:off x="838200" y="1482436"/>
            <a:ext cx="10515600" cy="2258291"/>
          </a:xfrm>
        </p:spPr>
      </p:pic>
      <p:pic>
        <p:nvPicPr>
          <p:cNvPr id="7" name="Picture 6" descr="A cartoon of a no smoking sign&#10;&#10;Description automatically generated">
            <a:extLst>
              <a:ext uri="{FF2B5EF4-FFF2-40B4-BE49-F238E27FC236}">
                <a16:creationId xmlns:a16="http://schemas.microsoft.com/office/drawing/2014/main" id="{05465A7D-ED89-A6E1-FB38-A02A2AE2CB8D}"/>
              </a:ext>
            </a:extLst>
          </p:cNvPr>
          <p:cNvPicPr>
            <a:picLocks noChangeAspect="1"/>
          </p:cNvPicPr>
          <p:nvPr/>
        </p:nvPicPr>
        <p:blipFill>
          <a:blip r:embed="rId3"/>
          <a:stretch>
            <a:fillRect/>
          </a:stretch>
        </p:blipFill>
        <p:spPr>
          <a:xfrm>
            <a:off x="1402772" y="3990109"/>
            <a:ext cx="3127663" cy="2502766"/>
          </a:xfrm>
          <a:prstGeom prst="rect">
            <a:avLst/>
          </a:prstGeom>
        </p:spPr>
      </p:pic>
      <p:pic>
        <p:nvPicPr>
          <p:cNvPr id="9" name="Picture 8" descr="A silhouette of a city with smoke coming out of it&#10;&#10;Description automatically generated">
            <a:extLst>
              <a:ext uri="{FF2B5EF4-FFF2-40B4-BE49-F238E27FC236}">
                <a16:creationId xmlns:a16="http://schemas.microsoft.com/office/drawing/2014/main" id="{AC923A08-DEE0-4096-794C-B804696648E7}"/>
              </a:ext>
            </a:extLst>
          </p:cNvPr>
          <p:cNvPicPr>
            <a:picLocks noChangeAspect="1"/>
          </p:cNvPicPr>
          <p:nvPr/>
        </p:nvPicPr>
        <p:blipFill>
          <a:blip r:embed="rId4"/>
          <a:stretch>
            <a:fillRect/>
          </a:stretch>
        </p:blipFill>
        <p:spPr>
          <a:xfrm>
            <a:off x="6096000" y="3990109"/>
            <a:ext cx="4346286" cy="2502767"/>
          </a:xfrm>
          <a:prstGeom prst="rect">
            <a:avLst/>
          </a:prstGeom>
        </p:spPr>
      </p:pic>
    </p:spTree>
    <p:extLst>
      <p:ext uri="{BB962C8B-B14F-4D97-AF65-F5344CB8AC3E}">
        <p14:creationId xmlns:p14="http://schemas.microsoft.com/office/powerpoint/2010/main" val="764779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B03BA-236F-1712-C6F1-DA183013C143}"/>
              </a:ext>
            </a:extLst>
          </p:cNvPr>
          <p:cNvSpPr>
            <a:spLocks noGrp="1"/>
          </p:cNvSpPr>
          <p:nvPr>
            <p:ph type="title"/>
          </p:nvPr>
        </p:nvSpPr>
        <p:spPr/>
        <p:txBody>
          <a:bodyPr/>
          <a:lstStyle/>
          <a:p>
            <a:r>
              <a:rPr lang="en-US" dirty="0"/>
              <a:t>Vaccinations for Stable COPD</a:t>
            </a:r>
          </a:p>
        </p:txBody>
      </p:sp>
      <p:pic>
        <p:nvPicPr>
          <p:cNvPr id="8" name="Picture 7" descr="A screenshot of a medical test&#10;&#10;Description automatically generated">
            <a:extLst>
              <a:ext uri="{FF2B5EF4-FFF2-40B4-BE49-F238E27FC236}">
                <a16:creationId xmlns:a16="http://schemas.microsoft.com/office/drawing/2014/main" id="{360849BE-A0C9-BFE3-AFCF-A1D549141504}"/>
              </a:ext>
            </a:extLst>
          </p:cNvPr>
          <p:cNvPicPr>
            <a:picLocks noChangeAspect="1"/>
          </p:cNvPicPr>
          <p:nvPr/>
        </p:nvPicPr>
        <p:blipFill>
          <a:blip r:embed="rId2"/>
          <a:stretch>
            <a:fillRect/>
          </a:stretch>
        </p:blipFill>
        <p:spPr>
          <a:xfrm>
            <a:off x="401783" y="1690688"/>
            <a:ext cx="10654144" cy="4698712"/>
          </a:xfrm>
          <a:prstGeom prst="rect">
            <a:avLst/>
          </a:prstGeom>
        </p:spPr>
      </p:pic>
    </p:spTree>
    <p:extLst>
      <p:ext uri="{BB962C8B-B14F-4D97-AF65-F5344CB8AC3E}">
        <p14:creationId xmlns:p14="http://schemas.microsoft.com/office/powerpoint/2010/main" val="675957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C67F6-4902-4CC0-534E-E62B935ACC6A}"/>
              </a:ext>
            </a:extLst>
          </p:cNvPr>
          <p:cNvSpPr>
            <a:spLocks noGrp="1"/>
          </p:cNvSpPr>
          <p:nvPr>
            <p:ph type="title"/>
          </p:nvPr>
        </p:nvSpPr>
        <p:spPr/>
        <p:txBody>
          <a:bodyPr/>
          <a:lstStyle/>
          <a:p>
            <a:r>
              <a:rPr lang="en-US" dirty="0"/>
              <a:t>COPD-A Global Health Crisis</a:t>
            </a:r>
          </a:p>
        </p:txBody>
      </p:sp>
      <p:sp>
        <p:nvSpPr>
          <p:cNvPr id="3" name="Content Placeholder 2">
            <a:extLst>
              <a:ext uri="{FF2B5EF4-FFF2-40B4-BE49-F238E27FC236}">
                <a16:creationId xmlns:a16="http://schemas.microsoft.com/office/drawing/2014/main" id="{83056D37-C7A2-E1F9-D732-6375E7C02796}"/>
              </a:ext>
            </a:extLst>
          </p:cNvPr>
          <p:cNvSpPr>
            <a:spLocks noGrp="1"/>
          </p:cNvSpPr>
          <p:nvPr>
            <p:ph idx="1"/>
          </p:nvPr>
        </p:nvSpPr>
        <p:spPr>
          <a:xfrm>
            <a:off x="0" y="1534680"/>
            <a:ext cx="5347856" cy="4351338"/>
          </a:xfrm>
        </p:spPr>
        <p:txBody>
          <a:bodyPr>
            <a:normAutofit fontScale="92500"/>
          </a:bodyPr>
          <a:lstStyle/>
          <a:p>
            <a:r>
              <a:rPr lang="en-US" sz="1800" dirty="0"/>
              <a:t>Urban areas having heavy pollution and rural areas relying on biomass fuels are most affected.</a:t>
            </a:r>
          </a:p>
          <a:p>
            <a:endParaRPr lang="en-US" sz="1800" dirty="0"/>
          </a:p>
          <a:p>
            <a:r>
              <a:rPr lang="en-US" sz="1800" dirty="0"/>
              <a:t>Over 500,000 </a:t>
            </a:r>
            <a:r>
              <a:rPr lang="en-US" sz="1800" dirty="0" err="1"/>
              <a:t>hospitalisations</a:t>
            </a:r>
            <a:r>
              <a:rPr lang="en-US" sz="1800" dirty="0"/>
              <a:t> and ¼ readmitted within 30 days</a:t>
            </a:r>
          </a:p>
          <a:p>
            <a:endParaRPr lang="en-US" sz="1800" dirty="0"/>
          </a:p>
          <a:p>
            <a:r>
              <a:rPr lang="en-US" sz="1800" dirty="0"/>
              <a:t>One tenth of population</a:t>
            </a:r>
          </a:p>
          <a:p>
            <a:endParaRPr lang="en-US" sz="1800" dirty="0"/>
          </a:p>
          <a:p>
            <a:r>
              <a:rPr lang="en-US" sz="1800" dirty="0"/>
              <a:t>3</a:t>
            </a:r>
            <a:r>
              <a:rPr lang="en-US" sz="1800" baseline="30000" dirty="0"/>
              <a:t>rd</a:t>
            </a:r>
            <a:r>
              <a:rPr lang="en-US" sz="1800" dirty="0"/>
              <a:t> leading cause of mortality</a:t>
            </a:r>
          </a:p>
          <a:p>
            <a:pPr marL="0" indent="0">
              <a:buNone/>
            </a:pPr>
            <a:endParaRPr lang="en-US" sz="1800" dirty="0"/>
          </a:p>
          <a:p>
            <a:r>
              <a:rPr lang="en-US" sz="1800" dirty="0"/>
              <a:t>20-40% COPD worldwide are never smokers</a:t>
            </a:r>
          </a:p>
        </p:txBody>
      </p:sp>
      <p:pic>
        <p:nvPicPr>
          <p:cNvPr id="7" name="Picture 6" descr="A map of the world with different colored circles&#10;&#10;Description automatically generated">
            <a:extLst>
              <a:ext uri="{FF2B5EF4-FFF2-40B4-BE49-F238E27FC236}">
                <a16:creationId xmlns:a16="http://schemas.microsoft.com/office/drawing/2014/main" id="{A4B09DE9-A61B-BDCE-C5AA-BE5CBD87B2CA}"/>
              </a:ext>
            </a:extLst>
          </p:cNvPr>
          <p:cNvPicPr>
            <a:picLocks noChangeAspect="1"/>
          </p:cNvPicPr>
          <p:nvPr/>
        </p:nvPicPr>
        <p:blipFill>
          <a:blip r:embed="rId2"/>
          <a:stretch>
            <a:fillRect/>
          </a:stretch>
        </p:blipFill>
        <p:spPr>
          <a:xfrm>
            <a:off x="5347856" y="2657782"/>
            <a:ext cx="6844144" cy="4200217"/>
          </a:xfrm>
          <a:prstGeom prst="rect">
            <a:avLst/>
          </a:prstGeom>
        </p:spPr>
      </p:pic>
      <p:sp>
        <p:nvSpPr>
          <p:cNvPr id="8" name="TextBox 7">
            <a:extLst>
              <a:ext uri="{FF2B5EF4-FFF2-40B4-BE49-F238E27FC236}">
                <a16:creationId xmlns:a16="http://schemas.microsoft.com/office/drawing/2014/main" id="{C913E2FE-6CD7-EC40-3C18-2CAD617A22F1}"/>
              </a:ext>
            </a:extLst>
          </p:cNvPr>
          <p:cNvSpPr txBox="1"/>
          <p:nvPr/>
        </p:nvSpPr>
        <p:spPr>
          <a:xfrm>
            <a:off x="346363" y="6511636"/>
            <a:ext cx="4447309" cy="369332"/>
          </a:xfrm>
          <a:prstGeom prst="rect">
            <a:avLst/>
          </a:prstGeom>
          <a:noFill/>
        </p:spPr>
        <p:txBody>
          <a:bodyPr wrap="square" rtlCol="0">
            <a:spAutoFit/>
          </a:bodyPr>
          <a:lstStyle/>
          <a:p>
            <a:r>
              <a:rPr lang="en-US" dirty="0"/>
              <a:t>Ian A Yang et al 2022 LANCET</a:t>
            </a:r>
          </a:p>
        </p:txBody>
      </p:sp>
    </p:spTree>
    <p:extLst>
      <p:ext uri="{BB962C8B-B14F-4D97-AF65-F5344CB8AC3E}">
        <p14:creationId xmlns:p14="http://schemas.microsoft.com/office/powerpoint/2010/main" val="32036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A71F-1A73-F60D-8789-874B5D551D13}"/>
              </a:ext>
            </a:extLst>
          </p:cNvPr>
          <p:cNvSpPr>
            <a:spLocks noGrp="1"/>
          </p:cNvSpPr>
          <p:nvPr>
            <p:ph type="title"/>
          </p:nvPr>
        </p:nvSpPr>
        <p:spPr>
          <a:xfrm>
            <a:off x="838199" y="77449"/>
            <a:ext cx="10515600" cy="1325563"/>
          </a:xfrm>
        </p:spPr>
        <p:txBody>
          <a:bodyPr/>
          <a:lstStyle/>
          <a:p>
            <a:r>
              <a:rPr lang="en-US" dirty="0"/>
              <a:t>What helps reduce mortality?</a:t>
            </a:r>
          </a:p>
        </p:txBody>
      </p:sp>
      <p:graphicFrame>
        <p:nvGraphicFramePr>
          <p:cNvPr id="4" name="Table 4">
            <a:extLst>
              <a:ext uri="{FF2B5EF4-FFF2-40B4-BE49-F238E27FC236}">
                <a16:creationId xmlns:a16="http://schemas.microsoft.com/office/drawing/2014/main" id="{08334C51-EB72-68DC-4EE6-57C0B86A4C23}"/>
              </a:ext>
            </a:extLst>
          </p:cNvPr>
          <p:cNvGraphicFramePr>
            <a:graphicFrameLocks noGrp="1"/>
          </p:cNvGraphicFramePr>
          <p:nvPr>
            <p:ph idx="1"/>
            <p:extLst>
              <p:ext uri="{D42A27DB-BD31-4B8C-83A1-F6EECF244321}">
                <p14:modId xmlns:p14="http://schemas.microsoft.com/office/powerpoint/2010/main" val="2331852686"/>
              </p:ext>
            </p:extLst>
          </p:nvPr>
        </p:nvGraphicFramePr>
        <p:xfrm>
          <a:off x="291101" y="1305560"/>
          <a:ext cx="11609797" cy="5552440"/>
        </p:xfrm>
        <a:graphic>
          <a:graphicData uri="http://schemas.openxmlformats.org/drawingml/2006/table">
            <a:tbl>
              <a:tblPr firstRow="1" bandRow="1">
                <a:tableStyleId>{5C22544A-7EE6-4342-B048-85BDC9FD1C3A}</a:tableStyleId>
              </a:tblPr>
              <a:tblGrid>
                <a:gridCol w="2902449">
                  <a:extLst>
                    <a:ext uri="{9D8B030D-6E8A-4147-A177-3AD203B41FA5}">
                      <a16:colId xmlns:a16="http://schemas.microsoft.com/office/drawing/2014/main" val="642903676"/>
                    </a:ext>
                  </a:extLst>
                </a:gridCol>
                <a:gridCol w="970319">
                  <a:extLst>
                    <a:ext uri="{9D8B030D-6E8A-4147-A177-3AD203B41FA5}">
                      <a16:colId xmlns:a16="http://schemas.microsoft.com/office/drawing/2014/main" val="3575495132"/>
                    </a:ext>
                  </a:extLst>
                </a:gridCol>
                <a:gridCol w="4834580">
                  <a:extLst>
                    <a:ext uri="{9D8B030D-6E8A-4147-A177-3AD203B41FA5}">
                      <a16:colId xmlns:a16="http://schemas.microsoft.com/office/drawing/2014/main" val="2296934290"/>
                    </a:ext>
                  </a:extLst>
                </a:gridCol>
                <a:gridCol w="2902449">
                  <a:extLst>
                    <a:ext uri="{9D8B030D-6E8A-4147-A177-3AD203B41FA5}">
                      <a16:colId xmlns:a16="http://schemas.microsoft.com/office/drawing/2014/main" val="2451367771"/>
                    </a:ext>
                  </a:extLst>
                </a:gridCol>
              </a:tblGrid>
              <a:tr h="370840">
                <a:tc>
                  <a:txBody>
                    <a:bodyPr/>
                    <a:lstStyle/>
                    <a:p>
                      <a:r>
                        <a:rPr lang="en-US" sz="1600" dirty="0"/>
                        <a:t>Therapy</a:t>
                      </a:r>
                    </a:p>
                  </a:txBody>
                  <a:tcPr/>
                </a:tc>
                <a:tc>
                  <a:txBody>
                    <a:bodyPr/>
                    <a:lstStyle/>
                    <a:p>
                      <a:r>
                        <a:rPr lang="en-US" sz="1600" dirty="0"/>
                        <a:t>RCT</a:t>
                      </a:r>
                    </a:p>
                  </a:txBody>
                  <a:tcPr/>
                </a:tc>
                <a:tc>
                  <a:txBody>
                    <a:bodyPr/>
                    <a:lstStyle/>
                    <a:p>
                      <a:r>
                        <a:rPr lang="en-US" sz="1600" dirty="0"/>
                        <a:t>Treatment effect on mortality</a:t>
                      </a:r>
                    </a:p>
                  </a:txBody>
                  <a:tcPr/>
                </a:tc>
                <a:tc>
                  <a:txBody>
                    <a:bodyPr/>
                    <a:lstStyle/>
                    <a:p>
                      <a:r>
                        <a:rPr lang="en-US" sz="1600" dirty="0"/>
                        <a:t>Patient characteristics</a:t>
                      </a:r>
                    </a:p>
                  </a:txBody>
                  <a:tcPr/>
                </a:tc>
                <a:extLst>
                  <a:ext uri="{0D108BD9-81ED-4DB2-BD59-A6C34878D82A}">
                    <a16:rowId xmlns:a16="http://schemas.microsoft.com/office/drawing/2014/main" val="913806578"/>
                  </a:ext>
                </a:extLst>
              </a:tr>
              <a:tr h="370840">
                <a:tc>
                  <a:txBody>
                    <a:bodyPr/>
                    <a:lstStyle/>
                    <a:p>
                      <a:r>
                        <a:rPr lang="en-US" sz="1600" dirty="0"/>
                        <a:t>LABA + LAMA + ICS</a:t>
                      </a:r>
                    </a:p>
                  </a:txBody>
                  <a:tcPr/>
                </a:tc>
                <a:tc>
                  <a:txBody>
                    <a:bodyPr/>
                    <a:lstStyle/>
                    <a:p>
                      <a:r>
                        <a:rPr lang="en-US" sz="1600" dirty="0"/>
                        <a:t>YES</a:t>
                      </a:r>
                    </a:p>
                  </a:txBody>
                  <a:tcPr/>
                </a:tc>
                <a:tc>
                  <a:txBody>
                    <a:bodyPr/>
                    <a:lstStyle/>
                    <a:p>
                      <a:r>
                        <a:rPr lang="en-US" sz="1600" dirty="0"/>
                        <a:t>Single inhaler triple therapy compared to dual LABD therapy relative risk reduction:</a:t>
                      </a:r>
                    </a:p>
                    <a:p>
                      <a:r>
                        <a:rPr lang="en-US" sz="1600" dirty="0"/>
                        <a:t>IMPACT :HR 0.72 (95% CI: 0.53,0.99)</a:t>
                      </a:r>
                    </a:p>
                    <a:p>
                      <a:r>
                        <a:rPr lang="en-US" sz="1600" dirty="0"/>
                        <a:t>ETHOS: HR 0.51 (95% CI: 0.33,0.80)</a:t>
                      </a:r>
                    </a:p>
                  </a:txBody>
                  <a:tcPr/>
                </a:tc>
                <a:tc>
                  <a:txBody>
                    <a:bodyPr/>
                    <a:lstStyle/>
                    <a:p>
                      <a:r>
                        <a:rPr lang="en-US" sz="1600" dirty="0"/>
                        <a:t>Symptomatic patients with a history of frequent and/or severe exacerbations</a:t>
                      </a:r>
                    </a:p>
                  </a:txBody>
                  <a:tcPr/>
                </a:tc>
                <a:extLst>
                  <a:ext uri="{0D108BD9-81ED-4DB2-BD59-A6C34878D82A}">
                    <a16:rowId xmlns:a16="http://schemas.microsoft.com/office/drawing/2014/main" val="1013845632"/>
                  </a:ext>
                </a:extLst>
              </a:tr>
              <a:tr h="370840">
                <a:tc>
                  <a:txBody>
                    <a:bodyPr/>
                    <a:lstStyle/>
                    <a:p>
                      <a:r>
                        <a:rPr lang="en-US" sz="1600" dirty="0"/>
                        <a:t>Smoking cessation </a:t>
                      </a:r>
                    </a:p>
                  </a:txBody>
                  <a:tcPr/>
                </a:tc>
                <a:tc>
                  <a:txBody>
                    <a:bodyPr/>
                    <a:lstStyle/>
                    <a:p>
                      <a:r>
                        <a:rPr lang="en-US" sz="1600" dirty="0"/>
                        <a:t>YES</a:t>
                      </a:r>
                    </a:p>
                  </a:txBody>
                  <a:tcPr/>
                </a:tc>
                <a:tc>
                  <a:txBody>
                    <a:bodyPr/>
                    <a:lstStyle/>
                    <a:p>
                      <a:r>
                        <a:rPr lang="en-US" sz="1600" dirty="0"/>
                        <a:t>HR for usual care group compared to intervention group (smoking cessation) HR 1.18 (95% CI:1.02,1.37)</a:t>
                      </a:r>
                    </a:p>
                  </a:txBody>
                  <a:tcPr/>
                </a:tc>
                <a:tc>
                  <a:txBody>
                    <a:bodyPr/>
                    <a:lstStyle/>
                    <a:p>
                      <a:r>
                        <a:rPr lang="en-US" sz="1600" dirty="0"/>
                        <a:t>Asymptomatic or mildly symptomatic</a:t>
                      </a:r>
                    </a:p>
                  </a:txBody>
                  <a:tcPr/>
                </a:tc>
                <a:extLst>
                  <a:ext uri="{0D108BD9-81ED-4DB2-BD59-A6C34878D82A}">
                    <a16:rowId xmlns:a16="http://schemas.microsoft.com/office/drawing/2014/main" val="1991339213"/>
                  </a:ext>
                </a:extLst>
              </a:tr>
              <a:tr h="370840">
                <a:tc>
                  <a:txBody>
                    <a:bodyPr/>
                    <a:lstStyle/>
                    <a:p>
                      <a:r>
                        <a:rPr lang="en-US" sz="1600" dirty="0"/>
                        <a:t>Pulmonary Rehabilitation</a:t>
                      </a:r>
                    </a:p>
                  </a:txBody>
                  <a:tcPr/>
                </a:tc>
                <a:tc>
                  <a:txBody>
                    <a:bodyPr/>
                    <a:lstStyle/>
                    <a:p>
                      <a:r>
                        <a:rPr lang="en-US" sz="1600" dirty="0"/>
                        <a:t>YES</a:t>
                      </a:r>
                    </a:p>
                  </a:txBody>
                  <a:tcPr/>
                </a:tc>
                <a:tc>
                  <a:txBody>
                    <a:bodyPr/>
                    <a:lstStyle/>
                    <a:p>
                      <a:r>
                        <a:rPr lang="en-US" sz="1600" dirty="0"/>
                        <a:t>Old Trials :RR 0.28 (95% CI: 0.10,0.84)</a:t>
                      </a:r>
                    </a:p>
                    <a:p>
                      <a:r>
                        <a:rPr lang="en-US" sz="1600" dirty="0"/>
                        <a:t>New Trials: RR 0.68 (95% CI 0.28,1.67)</a:t>
                      </a:r>
                    </a:p>
                  </a:txBody>
                  <a:tcPr/>
                </a:tc>
                <a:tc>
                  <a:txBody>
                    <a:bodyPr/>
                    <a:lstStyle/>
                    <a:p>
                      <a:r>
                        <a:rPr lang="en-US" sz="1600" dirty="0"/>
                        <a:t>Hospitalized for exacerbations of COPD (during &lt;4 weeks after discharge)</a:t>
                      </a:r>
                    </a:p>
                  </a:txBody>
                  <a:tcPr/>
                </a:tc>
                <a:extLst>
                  <a:ext uri="{0D108BD9-81ED-4DB2-BD59-A6C34878D82A}">
                    <a16:rowId xmlns:a16="http://schemas.microsoft.com/office/drawing/2014/main" val="2048429321"/>
                  </a:ext>
                </a:extLst>
              </a:tr>
              <a:tr h="370840">
                <a:tc>
                  <a:txBody>
                    <a:bodyPr/>
                    <a:lstStyle/>
                    <a:p>
                      <a:r>
                        <a:rPr lang="en-US" sz="1600" dirty="0"/>
                        <a:t>Long Term Oxygen Therapy</a:t>
                      </a:r>
                    </a:p>
                  </a:txBody>
                  <a:tcPr/>
                </a:tc>
                <a:tc>
                  <a:txBody>
                    <a:bodyPr/>
                    <a:lstStyle/>
                    <a:p>
                      <a:r>
                        <a:rPr lang="en-US" sz="1600" dirty="0"/>
                        <a:t>YES</a:t>
                      </a:r>
                    </a:p>
                  </a:txBody>
                  <a:tcPr/>
                </a:tc>
                <a:tc>
                  <a:txBody>
                    <a:bodyPr/>
                    <a:lstStyle/>
                    <a:p>
                      <a:r>
                        <a:rPr lang="en-US" sz="1600" dirty="0"/>
                        <a:t>NOTT &gt;19 hours of continuous oxygen vs &lt;13 hours-50% reduction</a:t>
                      </a:r>
                    </a:p>
                    <a:p>
                      <a:r>
                        <a:rPr lang="en-US" sz="1600" dirty="0"/>
                        <a:t>MRC &gt;15hours oxygen vs no oxygen :50% reduction</a:t>
                      </a:r>
                    </a:p>
                  </a:txBody>
                  <a:tcPr/>
                </a:tc>
                <a:tc>
                  <a:txBody>
                    <a:bodyPr/>
                    <a:lstStyle/>
                    <a:p>
                      <a:r>
                        <a:rPr lang="en-US" sz="1600" dirty="0"/>
                        <a:t>PaO2 &lt;55 mm Hg or &lt;60 mm Hg with </a:t>
                      </a:r>
                      <a:r>
                        <a:rPr lang="en-US" sz="1600" dirty="0" err="1"/>
                        <a:t>cor</a:t>
                      </a:r>
                      <a:r>
                        <a:rPr lang="en-US" sz="1600" dirty="0"/>
                        <a:t> pulmonale or secondary polycythemia</a:t>
                      </a:r>
                    </a:p>
                  </a:txBody>
                  <a:tcPr/>
                </a:tc>
                <a:extLst>
                  <a:ext uri="{0D108BD9-81ED-4DB2-BD59-A6C34878D82A}">
                    <a16:rowId xmlns:a16="http://schemas.microsoft.com/office/drawing/2014/main" val="2534003508"/>
                  </a:ext>
                </a:extLst>
              </a:tr>
              <a:tr h="370840">
                <a:tc>
                  <a:txBody>
                    <a:bodyPr/>
                    <a:lstStyle/>
                    <a:p>
                      <a:r>
                        <a:rPr lang="en-US" sz="1600" dirty="0"/>
                        <a:t>Noninvasive positive pressure ventilation </a:t>
                      </a:r>
                    </a:p>
                  </a:txBody>
                  <a:tcPr/>
                </a:tc>
                <a:tc>
                  <a:txBody>
                    <a:bodyPr/>
                    <a:lstStyle/>
                    <a:p>
                      <a:r>
                        <a:rPr lang="en-US" sz="1600" dirty="0"/>
                        <a:t>YES</a:t>
                      </a:r>
                    </a:p>
                  </a:txBody>
                  <a:tcPr/>
                </a:tc>
                <a:tc>
                  <a:txBody>
                    <a:bodyPr/>
                    <a:lstStyle/>
                    <a:p>
                      <a:r>
                        <a:rPr lang="en-US" sz="1600" dirty="0"/>
                        <a:t>12% in NPPV  (High IPAP level) and 33% in control</a:t>
                      </a:r>
                    </a:p>
                    <a:p>
                      <a:r>
                        <a:rPr lang="en-US" sz="1600" dirty="0"/>
                        <a:t>HR 0.24 ((95% CI 0.11,0.49)</a:t>
                      </a:r>
                    </a:p>
                  </a:txBody>
                  <a:tcPr/>
                </a:tc>
                <a:tc>
                  <a:txBody>
                    <a:bodyPr/>
                    <a:lstStyle/>
                    <a:p>
                      <a:r>
                        <a:rPr lang="en-US" sz="1600" dirty="0"/>
                        <a:t>Stable COPD with marked hypercapnia</a:t>
                      </a:r>
                    </a:p>
                  </a:txBody>
                  <a:tcPr/>
                </a:tc>
                <a:extLst>
                  <a:ext uri="{0D108BD9-81ED-4DB2-BD59-A6C34878D82A}">
                    <a16:rowId xmlns:a16="http://schemas.microsoft.com/office/drawing/2014/main" val="2344299034"/>
                  </a:ext>
                </a:extLst>
              </a:tr>
              <a:tr h="370840">
                <a:tc>
                  <a:txBody>
                    <a:bodyPr/>
                    <a:lstStyle/>
                    <a:p>
                      <a:r>
                        <a:rPr lang="en-US" sz="1600" dirty="0"/>
                        <a:t>Lung Volume reduction surgery</a:t>
                      </a:r>
                    </a:p>
                  </a:txBody>
                  <a:tcPr/>
                </a:tc>
                <a:tc>
                  <a:txBody>
                    <a:bodyPr/>
                    <a:lstStyle/>
                    <a:p>
                      <a:r>
                        <a:rPr lang="en-US" sz="1600" dirty="0"/>
                        <a:t>YES</a:t>
                      </a:r>
                    </a:p>
                  </a:txBody>
                  <a:tcPr/>
                </a:tc>
                <a:tc>
                  <a:txBody>
                    <a:bodyPr/>
                    <a:lstStyle/>
                    <a:p>
                      <a:r>
                        <a:rPr lang="en-US" sz="1600" dirty="0"/>
                        <a:t>0.07 deaths/person-year (LVRS) vs 0.15 deaths/person-year (UC) RR for death 0.47 (p=0.005)</a:t>
                      </a:r>
                    </a:p>
                  </a:txBody>
                  <a:tcPr/>
                </a:tc>
                <a:tc>
                  <a:txBody>
                    <a:bodyPr/>
                    <a:lstStyle/>
                    <a:p>
                      <a:r>
                        <a:rPr lang="en-US" sz="1600" dirty="0"/>
                        <a:t>Upper lobe emphysema and low exercise capacity </a:t>
                      </a:r>
                    </a:p>
                  </a:txBody>
                  <a:tcPr/>
                </a:tc>
                <a:extLst>
                  <a:ext uri="{0D108BD9-81ED-4DB2-BD59-A6C34878D82A}">
                    <a16:rowId xmlns:a16="http://schemas.microsoft.com/office/drawing/2014/main" val="881975668"/>
                  </a:ext>
                </a:extLst>
              </a:tr>
            </a:tbl>
          </a:graphicData>
        </a:graphic>
      </p:graphicFrame>
    </p:spTree>
    <p:extLst>
      <p:ext uri="{BB962C8B-B14F-4D97-AF65-F5344CB8AC3E}">
        <p14:creationId xmlns:p14="http://schemas.microsoft.com/office/powerpoint/2010/main" val="930002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588E-D124-786D-0A33-E179B45CB486}"/>
              </a:ext>
            </a:extLst>
          </p:cNvPr>
          <p:cNvSpPr>
            <a:spLocks noGrp="1"/>
          </p:cNvSpPr>
          <p:nvPr>
            <p:ph type="title"/>
          </p:nvPr>
        </p:nvSpPr>
        <p:spPr>
          <a:xfrm>
            <a:off x="419100" y="268143"/>
            <a:ext cx="11353800" cy="1325563"/>
          </a:xfrm>
        </p:spPr>
        <p:txBody>
          <a:bodyPr>
            <a:normAutofit fontScale="90000"/>
          </a:bodyPr>
          <a:lstStyle/>
          <a:p>
            <a:r>
              <a:rPr lang="en-US" dirty="0"/>
              <a:t>Follow up of non pharmacological treatment </a:t>
            </a:r>
          </a:p>
        </p:txBody>
      </p:sp>
      <p:pic>
        <p:nvPicPr>
          <p:cNvPr id="5" name="Content Placeholder 4" descr="A screenshot of a medical survey&#10;&#10;Description automatically generated">
            <a:extLst>
              <a:ext uri="{FF2B5EF4-FFF2-40B4-BE49-F238E27FC236}">
                <a16:creationId xmlns:a16="http://schemas.microsoft.com/office/drawing/2014/main" id="{FCF43021-2224-AAD0-C8F5-5C7B9E55DBAF}"/>
              </a:ext>
            </a:extLst>
          </p:cNvPr>
          <p:cNvPicPr>
            <a:picLocks noGrp="1" noChangeAspect="1"/>
          </p:cNvPicPr>
          <p:nvPr>
            <p:ph idx="1"/>
          </p:nvPr>
        </p:nvPicPr>
        <p:blipFill>
          <a:blip r:embed="rId2"/>
          <a:stretch>
            <a:fillRect/>
          </a:stretch>
        </p:blipFill>
        <p:spPr>
          <a:xfrm>
            <a:off x="-203479" y="1664738"/>
            <a:ext cx="7962024" cy="4925119"/>
          </a:xfrm>
        </p:spPr>
      </p:pic>
      <p:pic>
        <p:nvPicPr>
          <p:cNvPr id="7" name="Picture 6" descr="A diagram of medical information&#10;&#10;Description automatically generated with medium confidence">
            <a:extLst>
              <a:ext uri="{FF2B5EF4-FFF2-40B4-BE49-F238E27FC236}">
                <a16:creationId xmlns:a16="http://schemas.microsoft.com/office/drawing/2014/main" id="{2656863C-114E-6F65-9F8D-931C3C386EA7}"/>
              </a:ext>
            </a:extLst>
          </p:cNvPr>
          <p:cNvPicPr>
            <a:picLocks noChangeAspect="1"/>
          </p:cNvPicPr>
          <p:nvPr/>
        </p:nvPicPr>
        <p:blipFill>
          <a:blip r:embed="rId3"/>
          <a:stretch>
            <a:fillRect/>
          </a:stretch>
        </p:blipFill>
        <p:spPr>
          <a:xfrm>
            <a:off x="7877463" y="3242366"/>
            <a:ext cx="4314537" cy="3347893"/>
          </a:xfrm>
          <a:prstGeom prst="rect">
            <a:avLst/>
          </a:prstGeom>
        </p:spPr>
      </p:pic>
    </p:spTree>
    <p:extLst>
      <p:ext uri="{BB962C8B-B14F-4D97-AF65-F5344CB8AC3E}">
        <p14:creationId xmlns:p14="http://schemas.microsoft.com/office/powerpoint/2010/main" val="1232269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D7C8-ACCE-70C9-2174-B723B3D814D7}"/>
              </a:ext>
            </a:extLst>
          </p:cNvPr>
          <p:cNvSpPr>
            <a:spLocks noGrp="1"/>
          </p:cNvSpPr>
          <p:nvPr>
            <p:ph type="title"/>
          </p:nvPr>
        </p:nvSpPr>
        <p:spPr/>
        <p:txBody>
          <a:bodyPr>
            <a:normAutofit fontScale="90000"/>
          </a:bodyPr>
          <a:lstStyle/>
          <a:p>
            <a:r>
              <a:rPr lang="en-US" dirty="0" err="1"/>
              <a:t>Q.Which</a:t>
            </a:r>
            <a:r>
              <a:rPr lang="en-US" dirty="0"/>
              <a:t> of the following Biologicals have been recommended in GOLD 2025?</a:t>
            </a:r>
          </a:p>
        </p:txBody>
      </p:sp>
      <p:sp>
        <p:nvSpPr>
          <p:cNvPr id="3" name="Content Placeholder 2">
            <a:extLst>
              <a:ext uri="{FF2B5EF4-FFF2-40B4-BE49-F238E27FC236}">
                <a16:creationId xmlns:a16="http://schemas.microsoft.com/office/drawing/2014/main" id="{EEE69789-E2EE-6B2D-678E-D71E38C58671}"/>
              </a:ext>
            </a:extLst>
          </p:cNvPr>
          <p:cNvSpPr>
            <a:spLocks noGrp="1"/>
          </p:cNvSpPr>
          <p:nvPr>
            <p:ph idx="1"/>
          </p:nvPr>
        </p:nvSpPr>
        <p:spPr/>
        <p:txBody>
          <a:bodyPr/>
          <a:lstStyle/>
          <a:p>
            <a:pPr marL="0" indent="0">
              <a:buNone/>
            </a:pPr>
            <a:r>
              <a:rPr lang="en-US" dirty="0" err="1"/>
              <a:t>A.Meopolizumab</a:t>
            </a:r>
            <a:endParaRPr lang="en-US" dirty="0"/>
          </a:p>
          <a:p>
            <a:pPr marL="0" indent="0">
              <a:buNone/>
            </a:pPr>
            <a:endParaRPr lang="en-US" dirty="0"/>
          </a:p>
          <a:p>
            <a:pPr marL="0" indent="0">
              <a:buNone/>
            </a:pPr>
            <a:r>
              <a:rPr lang="en-US" dirty="0" err="1"/>
              <a:t>B.Benralizumab</a:t>
            </a:r>
            <a:endParaRPr lang="en-US" dirty="0"/>
          </a:p>
          <a:p>
            <a:pPr marL="0" indent="0">
              <a:buNone/>
            </a:pPr>
            <a:endParaRPr lang="en-US" dirty="0"/>
          </a:p>
          <a:p>
            <a:pPr marL="0" indent="0">
              <a:buNone/>
            </a:pPr>
            <a:r>
              <a:rPr lang="en-US" dirty="0" err="1"/>
              <a:t>C.Dupilumab</a:t>
            </a:r>
            <a:endParaRPr lang="en-US" dirty="0"/>
          </a:p>
          <a:p>
            <a:pPr marL="0" indent="0">
              <a:buNone/>
            </a:pPr>
            <a:endParaRPr lang="en-US" dirty="0"/>
          </a:p>
          <a:p>
            <a:pPr marL="0" indent="0">
              <a:buNone/>
            </a:pPr>
            <a:r>
              <a:rPr lang="en-US" dirty="0" err="1"/>
              <a:t>D.Omalizumab</a:t>
            </a:r>
            <a:r>
              <a:rPr lang="en-US" dirty="0"/>
              <a:t> </a:t>
            </a:r>
          </a:p>
        </p:txBody>
      </p:sp>
    </p:spTree>
    <p:extLst>
      <p:ext uri="{BB962C8B-B14F-4D97-AF65-F5344CB8AC3E}">
        <p14:creationId xmlns:p14="http://schemas.microsoft.com/office/powerpoint/2010/main" val="4275113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93B0D-E5D8-A973-CB5A-93401232279E}"/>
              </a:ext>
            </a:extLst>
          </p:cNvPr>
          <p:cNvSpPr>
            <a:spLocks noGrp="1"/>
          </p:cNvSpPr>
          <p:nvPr>
            <p:ph type="title"/>
          </p:nvPr>
        </p:nvSpPr>
        <p:spPr/>
        <p:txBody>
          <a:bodyPr>
            <a:normAutofit fontScale="90000"/>
          </a:bodyPr>
          <a:lstStyle/>
          <a:p>
            <a:r>
              <a:rPr lang="en-US" dirty="0"/>
              <a:t>Follow up of pharmacological treatment</a:t>
            </a:r>
          </a:p>
        </p:txBody>
      </p:sp>
      <p:pic>
        <p:nvPicPr>
          <p:cNvPr id="9" name="Content Placeholder 8" descr="A diagram of a patient's health&#10;&#10;Description automatically generated">
            <a:extLst>
              <a:ext uri="{FF2B5EF4-FFF2-40B4-BE49-F238E27FC236}">
                <a16:creationId xmlns:a16="http://schemas.microsoft.com/office/drawing/2014/main" id="{0FD56814-0C8B-B783-6B9B-528299A54A4E}"/>
              </a:ext>
            </a:extLst>
          </p:cNvPr>
          <p:cNvPicPr>
            <a:picLocks noGrp="1" noChangeAspect="1"/>
          </p:cNvPicPr>
          <p:nvPr>
            <p:ph idx="1"/>
          </p:nvPr>
        </p:nvPicPr>
        <p:blipFill>
          <a:blip r:embed="rId2"/>
          <a:stretch>
            <a:fillRect/>
          </a:stretch>
        </p:blipFill>
        <p:spPr>
          <a:xfrm>
            <a:off x="1163782" y="1829593"/>
            <a:ext cx="8539018" cy="4663281"/>
          </a:xfrm>
        </p:spPr>
      </p:pic>
      <p:sp>
        <p:nvSpPr>
          <p:cNvPr id="10" name="TextBox 9">
            <a:extLst>
              <a:ext uri="{FF2B5EF4-FFF2-40B4-BE49-F238E27FC236}">
                <a16:creationId xmlns:a16="http://schemas.microsoft.com/office/drawing/2014/main" id="{84EE83E7-954D-5B01-EEA5-765887D61541}"/>
              </a:ext>
            </a:extLst>
          </p:cNvPr>
          <p:cNvSpPr txBox="1"/>
          <p:nvPr/>
        </p:nvSpPr>
        <p:spPr>
          <a:xfrm>
            <a:off x="1862268" y="4672095"/>
            <a:ext cx="1980267" cy="369332"/>
          </a:xfrm>
          <a:prstGeom prst="rect">
            <a:avLst/>
          </a:prstGeom>
          <a:noFill/>
          <a:ln>
            <a:solidFill>
              <a:schemeClr val="accent1"/>
            </a:solidFill>
          </a:ln>
        </p:spPr>
        <p:txBody>
          <a:bodyPr wrap="square" rtlCol="0">
            <a:spAutoFit/>
          </a:bodyPr>
          <a:lstStyle/>
          <a:p>
            <a:endParaRPr lang="en-US" dirty="0"/>
          </a:p>
        </p:txBody>
      </p:sp>
      <p:sp>
        <p:nvSpPr>
          <p:cNvPr id="11" name="TextBox 10">
            <a:extLst>
              <a:ext uri="{FF2B5EF4-FFF2-40B4-BE49-F238E27FC236}">
                <a16:creationId xmlns:a16="http://schemas.microsoft.com/office/drawing/2014/main" id="{74D22D88-E20F-F87E-76C7-A10C498795B3}"/>
              </a:ext>
            </a:extLst>
          </p:cNvPr>
          <p:cNvSpPr txBox="1"/>
          <p:nvPr/>
        </p:nvSpPr>
        <p:spPr>
          <a:xfrm>
            <a:off x="8126858" y="5041427"/>
            <a:ext cx="1191803" cy="369332"/>
          </a:xfrm>
          <a:prstGeom prst="rect">
            <a:avLst/>
          </a:prstGeom>
          <a:noFill/>
          <a:ln>
            <a:solidFill>
              <a:schemeClr val="accent1"/>
            </a:solidFill>
          </a:ln>
        </p:spPr>
        <p:txBody>
          <a:bodyPr wrap="square" rtlCol="0">
            <a:spAutoFit/>
          </a:bodyPr>
          <a:lstStyle/>
          <a:p>
            <a:endParaRPr lang="en-US" dirty="0"/>
          </a:p>
        </p:txBody>
      </p:sp>
      <p:sp>
        <p:nvSpPr>
          <p:cNvPr id="12" name="Triangle 11">
            <a:extLst>
              <a:ext uri="{FF2B5EF4-FFF2-40B4-BE49-F238E27FC236}">
                <a16:creationId xmlns:a16="http://schemas.microsoft.com/office/drawing/2014/main" id="{BD2C4A1F-BCB3-EF96-87DC-44FA9611086B}"/>
              </a:ext>
            </a:extLst>
          </p:cNvPr>
          <p:cNvSpPr/>
          <p:nvPr/>
        </p:nvSpPr>
        <p:spPr>
          <a:xfrm>
            <a:off x="10582382" y="82193"/>
            <a:ext cx="1458930" cy="137673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a:t>
            </a:r>
          </a:p>
          <a:p>
            <a:pPr algn="ctr"/>
            <a:r>
              <a:rPr lang="en-US" dirty="0"/>
              <a:t>2025</a:t>
            </a:r>
          </a:p>
        </p:txBody>
      </p:sp>
      <p:pic>
        <p:nvPicPr>
          <p:cNvPr id="20" name="Picture 19" descr="A white background with black and white clouds&#10;&#10;Description automatically generated">
            <a:extLst>
              <a:ext uri="{FF2B5EF4-FFF2-40B4-BE49-F238E27FC236}">
                <a16:creationId xmlns:a16="http://schemas.microsoft.com/office/drawing/2014/main" id="{E1362160-2AD1-89A9-13A1-CC6EEC1F4633}"/>
              </a:ext>
            </a:extLst>
          </p:cNvPr>
          <p:cNvPicPr>
            <a:picLocks noChangeAspect="1"/>
          </p:cNvPicPr>
          <p:nvPr/>
        </p:nvPicPr>
        <p:blipFill>
          <a:blip r:embed="rId3"/>
          <a:stretch>
            <a:fillRect/>
          </a:stretch>
        </p:blipFill>
        <p:spPr>
          <a:xfrm>
            <a:off x="3860060" y="2923309"/>
            <a:ext cx="525919" cy="505691"/>
          </a:xfrm>
          <a:prstGeom prst="rect">
            <a:avLst/>
          </a:prstGeom>
        </p:spPr>
      </p:pic>
    </p:spTree>
    <p:extLst>
      <p:ext uri="{BB962C8B-B14F-4D97-AF65-F5344CB8AC3E}">
        <p14:creationId xmlns:p14="http://schemas.microsoft.com/office/powerpoint/2010/main" val="2963837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DB0E3-C730-C706-AFAE-F5024AE5C80D}"/>
              </a:ext>
            </a:extLst>
          </p:cNvPr>
          <p:cNvSpPr>
            <a:spLocks noGrp="1"/>
          </p:cNvSpPr>
          <p:nvPr>
            <p:ph type="title"/>
          </p:nvPr>
        </p:nvSpPr>
        <p:spPr/>
        <p:txBody>
          <a:bodyPr>
            <a:normAutofit fontScale="90000"/>
          </a:bodyPr>
          <a:lstStyle/>
          <a:p>
            <a:r>
              <a:rPr lang="en-US" dirty="0" err="1"/>
              <a:t>Q.Mechanism</a:t>
            </a:r>
            <a:r>
              <a:rPr lang="en-US" dirty="0"/>
              <a:t> of action of </a:t>
            </a:r>
            <a:r>
              <a:rPr lang="en-US" dirty="0" err="1"/>
              <a:t>ensifentrine</a:t>
            </a:r>
            <a:r>
              <a:rPr lang="en-US" dirty="0"/>
              <a:t>?</a:t>
            </a:r>
          </a:p>
        </p:txBody>
      </p:sp>
      <p:sp>
        <p:nvSpPr>
          <p:cNvPr id="3" name="Content Placeholder 2">
            <a:extLst>
              <a:ext uri="{FF2B5EF4-FFF2-40B4-BE49-F238E27FC236}">
                <a16:creationId xmlns:a16="http://schemas.microsoft.com/office/drawing/2014/main" id="{5294B801-9D9D-1388-EFD2-48BC2E6A1107}"/>
              </a:ext>
            </a:extLst>
          </p:cNvPr>
          <p:cNvSpPr>
            <a:spLocks noGrp="1"/>
          </p:cNvSpPr>
          <p:nvPr>
            <p:ph idx="1"/>
          </p:nvPr>
        </p:nvSpPr>
        <p:spPr/>
        <p:txBody>
          <a:bodyPr/>
          <a:lstStyle/>
          <a:p>
            <a:pPr marL="0" indent="0">
              <a:buNone/>
            </a:pPr>
            <a:r>
              <a:rPr lang="en-US" dirty="0"/>
              <a:t>A.PDE 5 Inhibitor</a:t>
            </a:r>
          </a:p>
          <a:p>
            <a:pPr marL="0" indent="0">
              <a:buNone/>
            </a:pPr>
            <a:endParaRPr lang="en-US" dirty="0"/>
          </a:p>
          <a:p>
            <a:pPr marL="0" indent="0">
              <a:buNone/>
            </a:pPr>
            <a:r>
              <a:rPr lang="en-US" dirty="0"/>
              <a:t>B.PDE 4 Inhibitor</a:t>
            </a:r>
          </a:p>
          <a:p>
            <a:pPr marL="0" indent="0">
              <a:buNone/>
            </a:pPr>
            <a:endParaRPr lang="en-US" dirty="0"/>
          </a:p>
          <a:p>
            <a:pPr marL="0" indent="0">
              <a:buNone/>
            </a:pPr>
            <a:r>
              <a:rPr lang="en-US" dirty="0"/>
              <a:t>C.PDE 3 inhibitor </a:t>
            </a:r>
          </a:p>
          <a:p>
            <a:pPr marL="0" indent="0">
              <a:buNone/>
            </a:pPr>
            <a:endParaRPr lang="en-US" dirty="0"/>
          </a:p>
        </p:txBody>
      </p:sp>
    </p:spTree>
    <p:extLst>
      <p:ext uri="{BB962C8B-B14F-4D97-AF65-F5344CB8AC3E}">
        <p14:creationId xmlns:p14="http://schemas.microsoft.com/office/powerpoint/2010/main" val="1598692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9537" name="Rectangle 2"/>
          <p:cNvSpPr>
            <a:spLocks noGrp="1"/>
          </p:cNvSpPr>
          <p:nvPr>
            <p:ph type="title" idx="4294967295"/>
          </p:nvPr>
        </p:nvSpPr>
        <p:spPr>
          <a:xfrm>
            <a:off x="874713" y="243191"/>
            <a:ext cx="11317287" cy="1526872"/>
          </a:xfrm>
        </p:spPr>
        <p:txBody>
          <a:bodyPr>
            <a:normAutofit fontScale="90000"/>
          </a:bodyPr>
          <a:lstStyle/>
          <a:p>
            <a:pPr algn="l"/>
            <a:r>
              <a:rPr lang="en-US" sz="2800" b="1" dirty="0">
                <a:latin typeface="+mn-lt"/>
              </a:rPr>
              <a:t>Ensifentrine – dual PDE3/4 inhibitor</a:t>
            </a:r>
            <a:br>
              <a:rPr lang="en-US" sz="2800" dirty="0">
                <a:solidFill>
                  <a:srgbClr val="2DA3BD"/>
                </a:solidFill>
                <a:latin typeface="+mn-lt"/>
              </a:rPr>
            </a:br>
            <a:r>
              <a:rPr lang="en-US" sz="2800" dirty="0">
                <a:solidFill>
                  <a:schemeClr val="accent1">
                    <a:lumMod val="75000"/>
                  </a:schemeClr>
                </a:solidFill>
                <a:latin typeface="+mn-lt"/>
              </a:rPr>
              <a:t>Mechanisms of action</a:t>
            </a:r>
            <a:br>
              <a:rPr lang="en-US" sz="2800" b="1" dirty="0">
                <a:solidFill>
                  <a:schemeClr val="accent1">
                    <a:lumMod val="75000"/>
                  </a:schemeClr>
                </a:solidFill>
                <a:latin typeface="Open Sans"/>
              </a:rPr>
            </a:br>
            <a:br>
              <a:rPr lang="de-DE" altLang="de-DE" sz="2800" b="1" dirty="0">
                <a:solidFill>
                  <a:srgbClr val="0000FF"/>
                </a:solidFill>
                <a:latin typeface="+mn-lt"/>
              </a:rPr>
            </a:br>
            <a:endParaRPr lang="en-GB" altLang="de-DE" sz="2800" b="1" dirty="0">
              <a:solidFill>
                <a:srgbClr val="0000FF"/>
              </a:solidFill>
              <a:latin typeface="+mn-lt"/>
            </a:endParaRPr>
          </a:p>
        </p:txBody>
      </p:sp>
      <p:sp>
        <p:nvSpPr>
          <p:cNvPr id="449562" name="Text Box 80"/>
          <p:cNvSpPr txBox="1">
            <a:spLocks noChangeArrowheads="1"/>
          </p:cNvSpPr>
          <p:nvPr/>
        </p:nvSpPr>
        <p:spPr bwMode="auto">
          <a:xfrm>
            <a:off x="5290905" y="6421587"/>
            <a:ext cx="6479067" cy="3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C Page &amp; M </a:t>
            </a:r>
            <a:r>
              <a:rPr kumimoji="0" lang="de-DE" sz="1800" b="0" i="0" u="none" strike="noStrike" kern="1200" cap="none" spc="0" normalizeH="0" baseline="0" noProof="0" dirty="0" err="1">
                <a:ln>
                  <a:noFill/>
                </a:ln>
                <a:solidFill>
                  <a:srgbClr val="000000"/>
                </a:solidFill>
                <a:effectLst/>
                <a:uLnTx/>
                <a:uFillTx/>
                <a:latin typeface="Calibri"/>
                <a:ea typeface="MS PGothic" panose="020B0600070205080204" pitchFamily="34" charset="-128"/>
                <a:cs typeface="Arial" panose="020B0604020202020204" pitchFamily="34" charset="0"/>
              </a:rPr>
              <a:t>Cazzola</a:t>
            </a:r>
            <a:r>
              <a:rPr kumimoji="0" lang="de-DE"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 </a:t>
            </a:r>
            <a:r>
              <a:rPr kumimoji="0" lang="de-DE" sz="1800" b="0" i="1" u="none" strike="noStrike" kern="1200" cap="none" spc="0" normalizeH="0" baseline="0" noProof="0" dirty="0" err="1">
                <a:ln>
                  <a:noFill/>
                </a:ln>
                <a:solidFill>
                  <a:srgbClr val="000000"/>
                </a:solidFill>
                <a:effectLst/>
                <a:uLnTx/>
                <a:uFillTx/>
                <a:latin typeface="Calibri"/>
                <a:ea typeface="MS PGothic" panose="020B0600070205080204" pitchFamily="34" charset="-128"/>
                <a:cs typeface="Arial" panose="020B0604020202020204" pitchFamily="34" charset="0"/>
              </a:rPr>
              <a:t>Curr</a:t>
            </a:r>
            <a:r>
              <a:rPr kumimoji="0" lang="de-DE"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 </a:t>
            </a:r>
            <a:r>
              <a:rPr kumimoji="0" lang="de-DE" sz="1800" b="0" i="1" u="none" strike="noStrike" kern="1200" cap="none" spc="0" normalizeH="0" baseline="0" noProof="0" dirty="0" err="1">
                <a:ln>
                  <a:noFill/>
                </a:ln>
                <a:solidFill>
                  <a:srgbClr val="000000"/>
                </a:solidFill>
                <a:effectLst/>
                <a:uLnTx/>
                <a:uFillTx/>
                <a:latin typeface="Calibri"/>
                <a:ea typeface="MS PGothic" panose="020B0600070205080204" pitchFamily="34" charset="-128"/>
                <a:cs typeface="Arial" panose="020B0604020202020204" pitchFamily="34" charset="0"/>
              </a:rPr>
              <a:t>Opin</a:t>
            </a:r>
            <a:r>
              <a:rPr kumimoji="0" lang="de-DE"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 </a:t>
            </a:r>
            <a:r>
              <a:rPr kumimoji="0" lang="de-DE" sz="1800" b="0" i="1" u="none" strike="noStrike" kern="1200" cap="none" spc="0" normalizeH="0" baseline="0" noProof="0" dirty="0" err="1">
                <a:ln>
                  <a:noFill/>
                </a:ln>
                <a:solidFill>
                  <a:srgbClr val="000000"/>
                </a:solidFill>
                <a:effectLst/>
                <a:uLnTx/>
                <a:uFillTx/>
                <a:latin typeface="Calibri"/>
                <a:ea typeface="MS PGothic" panose="020B0600070205080204" pitchFamily="34" charset="-128"/>
                <a:cs typeface="Arial" panose="020B0604020202020204" pitchFamily="34" charset="0"/>
              </a:rPr>
              <a:t>Pharmacol</a:t>
            </a:r>
            <a:r>
              <a:rPr kumimoji="0" lang="de-DE"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 </a:t>
            </a:r>
            <a:r>
              <a:rPr kumimoji="0" lang="de-DE"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2017;56:197</a:t>
            </a:r>
            <a:endParaRPr kumimoji="0" lang="de-DE" altLang="de-DE" sz="16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pic>
        <p:nvPicPr>
          <p:cNvPr id="4" name="Imagen 3">
            <a:extLst>
              <a:ext uri="{FF2B5EF4-FFF2-40B4-BE49-F238E27FC236}">
                <a16:creationId xmlns:a16="http://schemas.microsoft.com/office/drawing/2014/main" id="{5B37C119-D710-644B-CA17-3BC62A9DB9E8}"/>
              </a:ext>
            </a:extLst>
          </p:cNvPr>
          <p:cNvPicPr>
            <a:picLocks noChangeAspect="1"/>
          </p:cNvPicPr>
          <p:nvPr/>
        </p:nvPicPr>
        <p:blipFill>
          <a:blip r:embed="rId3"/>
          <a:stretch>
            <a:fillRect/>
          </a:stretch>
        </p:blipFill>
        <p:spPr>
          <a:xfrm>
            <a:off x="768597" y="1300162"/>
            <a:ext cx="11001375" cy="4257675"/>
          </a:xfrm>
          <a:prstGeom prst="rect">
            <a:avLst/>
          </a:prstGeom>
        </p:spPr>
      </p:pic>
    </p:spTree>
    <p:extLst>
      <p:ext uri="{BB962C8B-B14F-4D97-AF65-F5344CB8AC3E}">
        <p14:creationId xmlns:p14="http://schemas.microsoft.com/office/powerpoint/2010/main" val="416601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9537" name="Rectangle 2"/>
          <p:cNvSpPr>
            <a:spLocks noGrp="1"/>
          </p:cNvSpPr>
          <p:nvPr>
            <p:ph type="title" idx="4294967295"/>
          </p:nvPr>
        </p:nvSpPr>
        <p:spPr>
          <a:xfrm>
            <a:off x="935853" y="375546"/>
            <a:ext cx="10442575" cy="2188318"/>
          </a:xfrm>
        </p:spPr>
        <p:txBody>
          <a:bodyPr>
            <a:normAutofit fontScale="90000"/>
          </a:bodyPr>
          <a:lstStyle/>
          <a:p>
            <a:pPr algn="l"/>
            <a:r>
              <a:rPr lang="en-US" sz="3600" b="1" dirty="0">
                <a:latin typeface="+mn-lt"/>
              </a:rPr>
              <a:t>Ensifentrine, a novel phosphodiesterase 3 and 4 inhibitor for</a:t>
            </a:r>
            <a:br>
              <a:rPr lang="en-US" sz="3600" b="1" dirty="0">
                <a:latin typeface="+mn-lt"/>
              </a:rPr>
            </a:br>
            <a:r>
              <a:rPr lang="en-US" sz="3600" b="1" dirty="0">
                <a:latin typeface="+mn-lt"/>
              </a:rPr>
              <a:t>the treatment of COPD: </a:t>
            </a:r>
            <a:r>
              <a:rPr lang="de-DE" sz="3600" b="1" dirty="0">
                <a:latin typeface="+mn-lt"/>
              </a:rPr>
              <a:t>ENHANCE-1 </a:t>
            </a:r>
            <a:r>
              <a:rPr lang="de-DE" sz="3600" b="1" dirty="0" err="1">
                <a:latin typeface="+mn-lt"/>
              </a:rPr>
              <a:t>and</a:t>
            </a:r>
            <a:r>
              <a:rPr lang="de-DE" sz="3600" b="1" dirty="0">
                <a:latin typeface="+mn-lt"/>
              </a:rPr>
              <a:t> ENHANCE-2</a:t>
            </a:r>
            <a:br>
              <a:rPr lang="en-US" sz="2800" b="1" dirty="0">
                <a:latin typeface="+mn-lt"/>
              </a:rPr>
            </a:br>
            <a:r>
              <a:rPr lang="en-US" sz="2800" b="1" dirty="0">
                <a:solidFill>
                  <a:schemeClr val="accent1">
                    <a:lumMod val="75000"/>
                  </a:schemeClr>
                </a:solidFill>
                <a:latin typeface="+mn-lt"/>
              </a:rPr>
              <a:t>Study design</a:t>
            </a:r>
            <a:br>
              <a:rPr lang="en-US" sz="2800" b="1" dirty="0">
                <a:solidFill>
                  <a:srgbClr val="2DA3BD"/>
                </a:solidFill>
                <a:latin typeface="Open Sans"/>
              </a:rPr>
            </a:br>
            <a:br>
              <a:rPr lang="de-DE" altLang="de-DE" sz="2800" b="1" dirty="0">
                <a:solidFill>
                  <a:srgbClr val="0000FF"/>
                </a:solidFill>
                <a:latin typeface="+mn-lt"/>
              </a:rPr>
            </a:br>
            <a:endParaRPr lang="en-GB" altLang="de-DE" sz="2800" b="1" dirty="0">
              <a:solidFill>
                <a:srgbClr val="0000FF"/>
              </a:solidFill>
              <a:latin typeface="+mn-lt"/>
            </a:endParaRPr>
          </a:p>
        </p:txBody>
      </p:sp>
      <p:sp>
        <p:nvSpPr>
          <p:cNvPr id="449562" name="Text Box 80"/>
          <p:cNvSpPr txBox="1">
            <a:spLocks noChangeArrowheads="1"/>
          </p:cNvSpPr>
          <p:nvPr/>
        </p:nvSpPr>
        <p:spPr bwMode="auto">
          <a:xfrm>
            <a:off x="4562272" y="6525344"/>
            <a:ext cx="7145584" cy="33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Anzueto A </a:t>
            </a:r>
            <a:r>
              <a:rPr kumimoji="0" lang="en-US" sz="16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et al AJRCCM </a:t>
            </a:r>
            <a:r>
              <a:rPr kumimoji="0" lang="en-US" sz="16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2023; 208:406–16</a:t>
            </a:r>
            <a:endParaRPr kumimoji="0" lang="de-DE" altLang="de-DE" sz="160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sp>
        <p:nvSpPr>
          <p:cNvPr id="6" name="AutoShape 3"/>
          <p:cNvSpPr>
            <a:spLocks noChangeArrowheads="1"/>
          </p:cNvSpPr>
          <p:nvPr/>
        </p:nvSpPr>
        <p:spPr bwMode="auto">
          <a:xfrm>
            <a:off x="5419929" y="3007685"/>
            <a:ext cx="1420813" cy="1902116"/>
          </a:xfrm>
          <a:prstGeom prst="downArrow">
            <a:avLst>
              <a:gd name="adj1" fmla="val 50000"/>
              <a:gd name="adj2" fmla="val 31006"/>
            </a:avLst>
          </a:prstGeom>
          <a:solidFill>
            <a:srgbClr val="B2B2B2"/>
          </a:solidFill>
          <a:ln w="9525">
            <a:solidFill>
              <a:srgbClr val="000000"/>
            </a:solidFill>
            <a:miter lim="800000"/>
            <a:headEnd/>
            <a:tailEnd/>
          </a:ln>
        </p:spPr>
        <p:txBody>
          <a:bodyPr wrap="none" anchor="ct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de-DE" sz="2400" b="1" i="0" u="none" strike="noStrike" kern="0" cap="none" spc="0" normalizeH="0" baseline="0" noProof="0">
              <a:ln>
                <a:noFill/>
              </a:ln>
              <a:solidFill>
                <a:srgbClr val="FFFFFF"/>
              </a:solidFill>
              <a:effectLst/>
              <a:uLnTx/>
              <a:uFillTx/>
              <a:latin typeface="Calibri"/>
              <a:ea typeface="MS PGothic" panose="020B0600070205080204" pitchFamily="34" charset="-128"/>
              <a:cs typeface="Arial"/>
            </a:endParaRPr>
          </a:p>
        </p:txBody>
      </p:sp>
      <p:sp>
        <p:nvSpPr>
          <p:cNvPr id="7" name="Rectangle 4"/>
          <p:cNvSpPr txBox="1">
            <a:spLocks/>
          </p:cNvSpPr>
          <p:nvPr/>
        </p:nvSpPr>
        <p:spPr bwMode="auto">
          <a:xfrm>
            <a:off x="1639319" y="3399374"/>
            <a:ext cx="4285434" cy="577419"/>
          </a:xfrm>
          <a:prstGeom prst="rect">
            <a:avLst/>
          </a:prstGeom>
          <a:solidFill>
            <a:srgbClr val="808080"/>
          </a:solidFill>
          <a:ln>
            <a:solidFill>
              <a:srgbClr val="FFFFFF"/>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cs typeface="+mn-cs"/>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cs typeface="+mn-cs"/>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cs typeface="+mn-cs"/>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cs typeface="+mn-cs"/>
              </a:defRPr>
            </a:lvl5pPr>
            <a:lvl6pPr marL="2514600" indent="-228600" algn="l" rtl="0" fontAlgn="base">
              <a:spcBef>
                <a:spcPct val="20000"/>
              </a:spcBef>
              <a:spcAft>
                <a:spcPct val="0"/>
              </a:spcAft>
              <a:buFont typeface="Arial" charset="0"/>
              <a:buChar char="»"/>
              <a:defRPr sz="2000">
                <a:solidFill>
                  <a:schemeClr val="tx1"/>
                </a:solidFill>
                <a:latin typeface="+mn-lt"/>
                <a:cs typeface="+mn-cs"/>
              </a:defRPr>
            </a:lvl6pPr>
            <a:lvl7pPr marL="2971800" indent="-228600" algn="l" rtl="0" fontAlgn="base">
              <a:spcBef>
                <a:spcPct val="20000"/>
              </a:spcBef>
              <a:spcAft>
                <a:spcPct val="0"/>
              </a:spcAft>
              <a:buFont typeface="Arial" charset="0"/>
              <a:buChar char="»"/>
              <a:defRPr sz="2000">
                <a:solidFill>
                  <a:schemeClr val="tx1"/>
                </a:solidFill>
                <a:latin typeface="+mn-lt"/>
                <a:cs typeface="+mn-cs"/>
              </a:defRPr>
            </a:lvl7pPr>
            <a:lvl8pPr marL="3429000" indent="-228600" algn="l" rtl="0" fontAlgn="base">
              <a:spcBef>
                <a:spcPct val="20000"/>
              </a:spcBef>
              <a:spcAft>
                <a:spcPct val="0"/>
              </a:spcAft>
              <a:buFont typeface="Arial" charset="0"/>
              <a:buChar char="»"/>
              <a:defRPr sz="2000">
                <a:solidFill>
                  <a:schemeClr val="tx1"/>
                </a:solidFill>
                <a:latin typeface="+mn-lt"/>
                <a:cs typeface="+mn-cs"/>
              </a:defRPr>
            </a:lvl8pPr>
            <a:lvl9pPr marL="3886200" indent="-228600" algn="l" rtl="0" fontAlgn="base">
              <a:spcBef>
                <a:spcPct val="20000"/>
              </a:spcBef>
              <a:spcAft>
                <a:spcPct val="0"/>
              </a:spcAft>
              <a:buFont typeface="Arial" charset="0"/>
              <a:buChar char="»"/>
              <a:defRPr sz="2000">
                <a:solidFill>
                  <a:schemeClr val="tx1"/>
                </a:solidFill>
                <a:latin typeface="+mn-lt"/>
                <a:cs typeface="+mn-cs"/>
              </a:defRPr>
            </a:lvl9pPr>
          </a:lstStyle>
          <a:p>
            <a:pPr marL="342900" marR="0" lvl="0" indent="-34290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de-DE" sz="2400" b="0" i="0" u="none" strike="noStrike" kern="1200" cap="none" spc="0" normalizeH="0" baseline="0" noProof="0" dirty="0">
                <a:ln>
                  <a:noFill/>
                </a:ln>
                <a:solidFill>
                  <a:srgbClr val="FFFFFF"/>
                </a:solidFill>
                <a:effectLst/>
                <a:uLnTx/>
                <a:uFillTx/>
                <a:latin typeface="Calibri"/>
                <a:ea typeface="+mn-ea"/>
                <a:cs typeface="Arial"/>
              </a:rPr>
              <a:t>Nebulized </a:t>
            </a:r>
            <a:r>
              <a:rPr kumimoji="0" lang="en-US" altLang="de-DE" sz="2400" b="0" i="0" u="none" strike="noStrike" kern="1200" cap="none" spc="0" normalizeH="0" baseline="0" noProof="0" dirty="0" err="1">
                <a:ln>
                  <a:noFill/>
                </a:ln>
                <a:solidFill>
                  <a:srgbClr val="FFFFFF"/>
                </a:solidFill>
                <a:effectLst/>
                <a:uLnTx/>
                <a:uFillTx/>
                <a:latin typeface="Calibri"/>
                <a:ea typeface="+mn-ea"/>
                <a:cs typeface="Arial"/>
              </a:rPr>
              <a:t>ensifentrine</a:t>
            </a:r>
            <a:r>
              <a:rPr kumimoji="0" lang="en-US" altLang="de-DE" sz="2400" b="0" i="0" u="none" strike="noStrike" kern="1200" cap="none" spc="0" normalizeH="0" baseline="0" noProof="0" dirty="0">
                <a:ln>
                  <a:noFill/>
                </a:ln>
                <a:solidFill>
                  <a:srgbClr val="FFFFFF"/>
                </a:solidFill>
                <a:effectLst/>
                <a:uLnTx/>
                <a:uFillTx/>
                <a:latin typeface="Calibri"/>
                <a:ea typeface="+mn-ea"/>
                <a:cs typeface="Arial"/>
              </a:rPr>
              <a:t> 3 mg bid</a:t>
            </a:r>
            <a:endParaRPr kumimoji="0" lang="de-DE" altLang="de-DE" sz="2400" b="0" i="0" u="none" strike="noStrike" kern="0" cap="none" spc="0" normalizeH="0" baseline="0" noProof="0" dirty="0">
              <a:ln>
                <a:noFill/>
              </a:ln>
              <a:solidFill>
                <a:srgbClr val="FFFFFF"/>
              </a:solidFill>
              <a:effectLst/>
              <a:uLnTx/>
              <a:uFillTx/>
              <a:latin typeface="Calibri"/>
              <a:ea typeface="+mn-ea"/>
              <a:cs typeface="Arial"/>
            </a:endParaRPr>
          </a:p>
        </p:txBody>
      </p:sp>
      <p:sp>
        <p:nvSpPr>
          <p:cNvPr id="8" name="Text Box 6"/>
          <p:cNvSpPr txBox="1">
            <a:spLocks noChangeArrowheads="1"/>
          </p:cNvSpPr>
          <p:nvPr/>
        </p:nvSpPr>
        <p:spPr bwMode="auto">
          <a:xfrm>
            <a:off x="2945302" y="1793319"/>
            <a:ext cx="6301395" cy="120032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COPD - FEV</a:t>
            </a:r>
            <a:r>
              <a:rPr kumimoji="0" lang="en-US" sz="2400" b="0" i="0" u="none" strike="noStrike" kern="1200" cap="none" spc="0" normalizeH="0" baseline="-25000" noProof="0" dirty="0">
                <a:ln>
                  <a:noFill/>
                </a:ln>
                <a:solidFill>
                  <a:srgbClr val="000000"/>
                </a:solidFill>
                <a:effectLst/>
                <a:uLnTx/>
                <a:uFillTx/>
                <a:latin typeface="Calibri"/>
                <a:ea typeface="MS PGothic" panose="020B0600070205080204" pitchFamily="34" charset="-128"/>
                <a:cs typeface="Arial" panose="020B0604020202020204" pitchFamily="34" charset="0"/>
              </a:rPr>
              <a:t>1</a:t>
            </a:r>
            <a:r>
              <a:rPr kumimoji="0" lang="en-US" sz="24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 30-70%, 40 to 80 years, mMRC≥2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ENHANCE-1 (n=760), ENHANCE-2 (n=789)</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69% LAMA, 55% LABA</a:t>
            </a:r>
            <a:endParaRPr kumimoji="0" lang="de-DE" altLang="de-DE" sz="2400" b="0" i="0" u="none" strike="noStrike" kern="0" cap="none" spc="0" normalizeH="0" baseline="0" noProof="0" dirty="0">
              <a:ln>
                <a:noFill/>
              </a:ln>
              <a:solidFill>
                <a:srgbClr val="000000"/>
              </a:solidFill>
              <a:effectLst/>
              <a:uLnTx/>
              <a:uFillTx/>
              <a:latin typeface="Calibri"/>
              <a:ea typeface="MS PGothic" panose="020B0600070205080204" pitchFamily="34" charset="-128"/>
              <a:cs typeface="Arial"/>
            </a:endParaRPr>
          </a:p>
        </p:txBody>
      </p:sp>
      <p:sp>
        <p:nvSpPr>
          <p:cNvPr id="9" name="Rectangle 8"/>
          <p:cNvSpPr>
            <a:spLocks noChangeArrowheads="1"/>
          </p:cNvSpPr>
          <p:nvPr/>
        </p:nvSpPr>
        <p:spPr bwMode="auto">
          <a:xfrm>
            <a:off x="2122567" y="4998889"/>
            <a:ext cx="8038775" cy="1314704"/>
          </a:xfrm>
          <a:prstGeom prst="rect">
            <a:avLst/>
          </a:prstGeom>
          <a:solidFill>
            <a:schemeClr val="accent1">
              <a:lumMod val="75000"/>
            </a:schemeClr>
          </a:solidFill>
          <a:ln w="9525">
            <a:solidFill>
              <a:srgbClr val="FFFFFF"/>
            </a:solidFill>
            <a:miter lim="800000"/>
            <a:headEnd/>
            <a:tailEnd/>
          </a:ln>
        </p:spPr>
        <p:txBody>
          <a:bodyPr/>
          <a:lstStyle>
            <a:lvl1pPr marL="285750" indent="-285750" defTabSz="762000">
              <a:defRPr sz="3200">
                <a:solidFill>
                  <a:schemeClr val="hlink"/>
                </a:solidFill>
                <a:latin typeface="Calibri" panose="020F0502020204030204" pitchFamily="34" charset="0"/>
                <a:ea typeface="MS PGothic" panose="020B0600070205080204" pitchFamily="34" charset="-128"/>
              </a:defRPr>
            </a:lvl1pPr>
            <a:lvl2pPr marL="742950" indent="-285750" defTabSz="762000">
              <a:defRPr sz="3200">
                <a:solidFill>
                  <a:schemeClr val="hlink"/>
                </a:solidFill>
                <a:latin typeface="Calibri" panose="020F0502020204030204" pitchFamily="34" charset="0"/>
                <a:ea typeface="MS PGothic" panose="020B0600070205080204" pitchFamily="34" charset="-128"/>
              </a:defRPr>
            </a:lvl2pPr>
            <a:lvl3pPr marL="1143000" indent="-228600" defTabSz="762000">
              <a:defRPr sz="3200">
                <a:solidFill>
                  <a:schemeClr val="hlink"/>
                </a:solidFill>
                <a:latin typeface="Calibri" panose="020F0502020204030204" pitchFamily="34" charset="0"/>
                <a:ea typeface="MS PGothic" panose="020B0600070205080204" pitchFamily="34" charset="-128"/>
              </a:defRPr>
            </a:lvl3pPr>
            <a:lvl4pPr marL="1600200" indent="-228600" defTabSz="762000">
              <a:defRPr sz="3200">
                <a:solidFill>
                  <a:schemeClr val="hlink"/>
                </a:solidFill>
                <a:latin typeface="Calibri" panose="020F0502020204030204" pitchFamily="34" charset="0"/>
                <a:ea typeface="MS PGothic" panose="020B0600070205080204" pitchFamily="34" charset="-128"/>
              </a:defRPr>
            </a:lvl4pPr>
            <a:lvl5pPr marL="2057400" indent="-228600" defTabSz="762000">
              <a:defRPr sz="3200">
                <a:solidFill>
                  <a:schemeClr val="hlink"/>
                </a:solidFill>
                <a:latin typeface="Calibri" panose="020F0502020204030204" pitchFamily="34" charset="0"/>
                <a:ea typeface="MS PGothic" panose="020B0600070205080204" pitchFamily="34" charset="-128"/>
              </a:defRPr>
            </a:lvl5pPr>
            <a:lvl6pPr marL="2514600" indent="-228600" defTabSz="7620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defTabSz="7620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defTabSz="7620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defTabSz="7620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342900" marR="0" lvl="0" indent="-342900" algn="l" defTabSz="7620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Arial" panose="020B0604020202020204" pitchFamily="34" charset="0"/>
              </a:rPr>
              <a:t>Primary - average FEV</a:t>
            </a:r>
            <a:r>
              <a:rPr kumimoji="0" lang="en-US" sz="2400" b="0" i="0" u="none" strike="noStrike" kern="1200" cap="none" spc="0" normalizeH="0" baseline="-25000" noProof="0" dirty="0">
                <a:ln>
                  <a:noFill/>
                </a:ln>
                <a:solidFill>
                  <a:srgbClr val="FFFFFF"/>
                </a:solidFill>
                <a:effectLst/>
                <a:uLnTx/>
                <a:uFillTx/>
                <a:latin typeface="Calibri"/>
                <a:ea typeface="MS PGothic" panose="020B0600070205080204" pitchFamily="34" charset="-128"/>
                <a:cs typeface="Arial" panose="020B0604020202020204" pitchFamily="34" charset="0"/>
              </a:rPr>
              <a:t>1</a:t>
            </a:r>
            <a:r>
              <a:rPr kumimoji="0" lang="en-US"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Arial" panose="020B0604020202020204" pitchFamily="34" charset="0"/>
              </a:rPr>
              <a:t> AUC (0-12h) at week 12</a:t>
            </a:r>
          </a:p>
          <a:p>
            <a:pPr marL="342900" marR="0" lvl="0" indent="-342900" algn="l" defTabSz="7620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FFFFFF"/>
                </a:solidFill>
                <a:effectLst/>
                <a:uLnTx/>
                <a:uFillTx/>
                <a:latin typeface="Calibri"/>
                <a:ea typeface="MS PGothic" panose="020B0600070205080204" pitchFamily="34" charset="-128"/>
                <a:cs typeface="Arial" panose="020B0604020202020204" pitchFamily="34" charset="0"/>
              </a:rPr>
              <a:t>Secondaries</a:t>
            </a:r>
            <a:r>
              <a:rPr kumimoji="0" lang="en-US"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Arial" panose="020B0604020202020204" pitchFamily="34" charset="0"/>
              </a:rPr>
              <a:t> - </a:t>
            </a:r>
            <a:r>
              <a:rPr kumimoji="0" lang="en-US"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Arial"/>
              </a:rPr>
              <a:t>peak FEV1, E-RS, SGRQ, morning trough FEV1</a:t>
            </a:r>
          </a:p>
          <a:p>
            <a:pPr marL="342900" marR="0" lvl="0" indent="-342900" algn="l" defTabSz="7620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Arial" panose="020B0604020202020204" pitchFamily="34" charset="0"/>
              </a:rPr>
              <a:t>Safety</a:t>
            </a:r>
            <a:endParaRPr kumimoji="0" lang="de-DE" altLang="de-DE" sz="2400" b="0" i="0" u="none" strike="noStrike" kern="0" cap="none" spc="0" normalizeH="0" baseline="0" noProof="0" dirty="0">
              <a:ln>
                <a:noFill/>
              </a:ln>
              <a:solidFill>
                <a:srgbClr val="FFFFFF"/>
              </a:solidFill>
              <a:effectLst/>
              <a:uLnTx/>
              <a:uFillTx/>
              <a:latin typeface="Calibri"/>
              <a:ea typeface="MS PGothic" panose="020B0600070205080204" pitchFamily="34" charset="-128"/>
              <a:cs typeface="Arial"/>
              <a:sym typeface="Symbol" panose="05050102010706020507" pitchFamily="18" charset="2"/>
            </a:endParaRPr>
          </a:p>
        </p:txBody>
      </p:sp>
      <p:sp>
        <p:nvSpPr>
          <p:cNvPr id="10" name="Rectangle 8"/>
          <p:cNvSpPr>
            <a:spLocks/>
          </p:cNvSpPr>
          <p:nvPr/>
        </p:nvSpPr>
        <p:spPr bwMode="auto">
          <a:xfrm>
            <a:off x="6347028" y="3399374"/>
            <a:ext cx="4153273" cy="577419"/>
          </a:xfrm>
          <a:prstGeom prst="rect">
            <a:avLst/>
          </a:prstGeom>
          <a:solidFill>
            <a:srgbClr val="808080"/>
          </a:solidFill>
          <a:ln w="9525">
            <a:solidFill>
              <a:srgbClr val="FFFFFF"/>
            </a:solidFill>
            <a:miter lim="800000"/>
            <a:headEnd/>
            <a:tailEnd/>
          </a:ln>
        </p:spPr>
        <p:txBody>
          <a:bodyPr/>
          <a:lstStyle>
            <a:lvl1pPr marL="342900" indent="-342900">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err="1">
                <a:ln>
                  <a:noFill/>
                </a:ln>
                <a:solidFill>
                  <a:srgbClr val="FFFFFF"/>
                </a:solidFill>
                <a:effectLst/>
                <a:uLnTx/>
                <a:uFillTx/>
                <a:latin typeface="Calibri"/>
                <a:ea typeface="MS PGothic" panose="020B0600070205080204" pitchFamily="34" charset="-128"/>
                <a:cs typeface="Arial"/>
              </a:rPr>
              <a:t>Placebo</a:t>
            </a:r>
            <a:endParaRPr kumimoji="0" lang="de-DE" altLang="de-DE" sz="2400" b="0" i="0" u="none" strike="noStrike" kern="0" cap="none" spc="0" normalizeH="0" baseline="0" noProof="0" dirty="0">
              <a:ln>
                <a:noFill/>
              </a:ln>
              <a:solidFill>
                <a:srgbClr val="FFFFFF"/>
              </a:solidFill>
              <a:effectLst/>
              <a:uLnTx/>
              <a:uFillTx/>
              <a:latin typeface="Calibri"/>
              <a:ea typeface="MS PGothic" panose="020B0600070205080204" pitchFamily="34" charset="-128"/>
              <a:cs typeface="Arial"/>
            </a:endParaRPr>
          </a:p>
        </p:txBody>
      </p:sp>
      <p:sp>
        <p:nvSpPr>
          <p:cNvPr id="11" name="Textfeld 10"/>
          <p:cNvSpPr txBox="1"/>
          <p:nvPr/>
        </p:nvSpPr>
        <p:spPr>
          <a:xfrm>
            <a:off x="4672884" y="3865378"/>
            <a:ext cx="284623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24</a:t>
            </a:r>
            <a:r>
              <a:rPr kumimoji="0" lang="de-DE"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de-DE" sz="3600" b="1"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weeks</a:t>
            </a:r>
            <a:endParaRPr kumimoji="0" lang="de-DE" sz="3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6077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9537" name="Rectangle 2"/>
          <p:cNvSpPr>
            <a:spLocks noGrp="1"/>
          </p:cNvSpPr>
          <p:nvPr>
            <p:ph type="title" idx="4294967295"/>
          </p:nvPr>
        </p:nvSpPr>
        <p:spPr>
          <a:xfrm>
            <a:off x="377740" y="228562"/>
            <a:ext cx="11867745" cy="2270325"/>
          </a:xfrm>
        </p:spPr>
        <p:txBody>
          <a:bodyPr>
            <a:normAutofit fontScale="90000"/>
          </a:bodyPr>
          <a:lstStyle/>
          <a:p>
            <a:pPr algn="l"/>
            <a:r>
              <a:rPr lang="en-US" sz="2800" b="1" dirty="0">
                <a:latin typeface="+mn-lt"/>
              </a:rPr>
              <a:t>Ensifentrine, a novel phosphodiesterase 3 and 4 inhibitor for the treatment of COPD: </a:t>
            </a:r>
            <a:r>
              <a:rPr lang="de-DE" sz="2800" b="1" dirty="0">
                <a:latin typeface="+mn-lt"/>
              </a:rPr>
              <a:t>ENHANCE-1 and ENHANCE-2</a:t>
            </a:r>
            <a:br>
              <a:rPr lang="de-DE" sz="2800" b="1" dirty="0">
                <a:latin typeface="+mn-lt"/>
              </a:rPr>
            </a:br>
            <a:br>
              <a:rPr lang="en-US" sz="2800" b="1" dirty="0">
                <a:latin typeface="+mn-lt"/>
              </a:rPr>
            </a:br>
            <a:r>
              <a:rPr lang="en-US" sz="2800" b="1" dirty="0">
                <a:solidFill>
                  <a:schemeClr val="accent1">
                    <a:lumMod val="75000"/>
                  </a:schemeClr>
                </a:solidFill>
                <a:latin typeface="+mn-lt"/>
              </a:rPr>
              <a:t>Baseline characteristics</a:t>
            </a:r>
            <a:br>
              <a:rPr lang="en-US" sz="2800" b="1" dirty="0">
                <a:latin typeface="+mn-lt"/>
              </a:rPr>
            </a:br>
            <a:br>
              <a:rPr lang="en-US" sz="2800" b="1" dirty="0">
                <a:solidFill>
                  <a:srgbClr val="2DA3BD"/>
                </a:solidFill>
                <a:latin typeface="Open Sans"/>
              </a:rPr>
            </a:br>
            <a:br>
              <a:rPr lang="de-DE" altLang="de-DE" sz="2800" b="1" dirty="0">
                <a:solidFill>
                  <a:srgbClr val="0000FF"/>
                </a:solidFill>
                <a:latin typeface="+mn-lt"/>
              </a:rPr>
            </a:br>
            <a:endParaRPr lang="en-GB" altLang="de-DE" sz="2800" b="1" dirty="0">
              <a:solidFill>
                <a:srgbClr val="0000FF"/>
              </a:solidFill>
              <a:latin typeface="+mn-lt"/>
            </a:endParaRPr>
          </a:p>
        </p:txBody>
      </p:sp>
      <p:pic>
        <p:nvPicPr>
          <p:cNvPr id="2" name="Grafik 1"/>
          <p:cNvPicPr>
            <a:picLocks noChangeAspect="1"/>
          </p:cNvPicPr>
          <p:nvPr/>
        </p:nvPicPr>
        <p:blipFill rotWithShape="1">
          <a:blip r:embed="rId3"/>
          <a:srcRect b="3844"/>
          <a:stretch/>
        </p:blipFill>
        <p:spPr>
          <a:xfrm>
            <a:off x="379772" y="1645490"/>
            <a:ext cx="11248793" cy="1384127"/>
          </a:xfrm>
          <a:prstGeom prst="rect">
            <a:avLst/>
          </a:prstGeom>
          <a:effectLst>
            <a:outerShdw blurRad="50800" dist="38100" dir="2700000" algn="tl" rotWithShape="0">
              <a:prstClr val="black">
                <a:alpha val="40000"/>
              </a:prstClr>
            </a:outerShdw>
          </a:effectLst>
        </p:spPr>
      </p:pic>
      <p:pic>
        <p:nvPicPr>
          <p:cNvPr id="3" name="Grafik 2"/>
          <p:cNvPicPr>
            <a:picLocks noChangeAspect="1"/>
          </p:cNvPicPr>
          <p:nvPr/>
        </p:nvPicPr>
        <p:blipFill rotWithShape="1">
          <a:blip r:embed="rId4"/>
          <a:srcRect t="79572" b="-1"/>
          <a:stretch/>
        </p:blipFill>
        <p:spPr>
          <a:xfrm>
            <a:off x="377740" y="5329381"/>
            <a:ext cx="11252858" cy="807945"/>
          </a:xfrm>
          <a:prstGeom prst="rect">
            <a:avLst/>
          </a:prstGeom>
          <a:effectLst>
            <a:outerShdw blurRad="50800" dist="38100" dir="2700000" algn="tl" rotWithShape="0">
              <a:prstClr val="black">
                <a:alpha val="40000"/>
              </a:prstClr>
            </a:outerShdw>
          </a:effectLst>
        </p:spPr>
      </p:pic>
      <p:pic>
        <p:nvPicPr>
          <p:cNvPr id="4" name="Grafik 3"/>
          <p:cNvPicPr>
            <a:picLocks noChangeAspect="1"/>
          </p:cNvPicPr>
          <p:nvPr/>
        </p:nvPicPr>
        <p:blipFill rotWithShape="1">
          <a:blip r:embed="rId5"/>
          <a:srcRect b="45072"/>
          <a:stretch/>
        </p:blipFill>
        <p:spPr>
          <a:xfrm>
            <a:off x="397138" y="3100467"/>
            <a:ext cx="11254191" cy="2143155"/>
          </a:xfrm>
          <a:prstGeom prst="rect">
            <a:avLst/>
          </a:prstGeom>
          <a:effectLst>
            <a:outerShdw blurRad="50800" dist="38100" dir="2700000" algn="tl" rotWithShape="0">
              <a:prstClr val="black">
                <a:alpha val="40000"/>
              </a:prstClr>
            </a:outerShdw>
          </a:effectLst>
        </p:spPr>
      </p:pic>
      <p:sp>
        <p:nvSpPr>
          <p:cNvPr id="5" name="Text Box 80">
            <a:extLst>
              <a:ext uri="{FF2B5EF4-FFF2-40B4-BE49-F238E27FC236}">
                <a16:creationId xmlns:a16="http://schemas.microsoft.com/office/drawing/2014/main" id="{3066C63C-94FA-8045-5DA9-E1EB05A921BB}"/>
              </a:ext>
            </a:extLst>
          </p:cNvPr>
          <p:cNvSpPr txBox="1">
            <a:spLocks noChangeArrowheads="1"/>
          </p:cNvSpPr>
          <p:nvPr/>
        </p:nvSpPr>
        <p:spPr bwMode="auto">
          <a:xfrm>
            <a:off x="5996529" y="6267243"/>
            <a:ext cx="5966813" cy="3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Anzueto A. </a:t>
            </a:r>
            <a:r>
              <a:rPr kumimoji="0" lang="en-US"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et al AJRCCM </a:t>
            </a: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2023; 208:406–16</a:t>
            </a:r>
            <a:endParaRPr kumimoji="0" lang="de-DE" altLang="de-DE" sz="180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sp>
        <p:nvSpPr>
          <p:cNvPr id="7" name="Rectángulo: esquinas redondeadas 6">
            <a:extLst>
              <a:ext uri="{FF2B5EF4-FFF2-40B4-BE49-F238E27FC236}">
                <a16:creationId xmlns:a16="http://schemas.microsoft.com/office/drawing/2014/main" id="{E1EC6AF2-292E-1DE0-B01E-4B9E6B6D4C14}"/>
              </a:ext>
            </a:extLst>
          </p:cNvPr>
          <p:cNvSpPr/>
          <p:nvPr/>
        </p:nvSpPr>
        <p:spPr>
          <a:xfrm>
            <a:off x="377740" y="4046707"/>
            <a:ext cx="11248793" cy="1206643"/>
          </a:xfrm>
          <a:prstGeom prst="roundRect">
            <a:avLst/>
          </a:prstGeom>
          <a:solidFill>
            <a:srgbClr val="FFF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34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94542"/>
          <a:stretch/>
        </p:blipFill>
        <p:spPr>
          <a:xfrm>
            <a:off x="235910" y="5387574"/>
            <a:ext cx="11720179" cy="432973"/>
          </a:xfrm>
          <a:prstGeom prst="rect">
            <a:avLst/>
          </a:prstGeom>
          <a:effectLst>
            <a:outerShdw blurRad="50800" dist="38100" dir="2700000" algn="tl" rotWithShape="0">
              <a:prstClr val="black">
                <a:alpha val="40000"/>
              </a:prstClr>
            </a:outerShdw>
          </a:effectLst>
        </p:spPr>
      </p:pic>
      <p:pic>
        <p:nvPicPr>
          <p:cNvPr id="6" name="Grafik 5"/>
          <p:cNvPicPr>
            <a:picLocks noChangeAspect="1"/>
          </p:cNvPicPr>
          <p:nvPr/>
        </p:nvPicPr>
        <p:blipFill rotWithShape="1">
          <a:blip r:embed="rId4"/>
          <a:srcRect b="81387"/>
          <a:stretch/>
        </p:blipFill>
        <p:spPr>
          <a:xfrm>
            <a:off x="235055" y="2122989"/>
            <a:ext cx="11728287" cy="1476929"/>
          </a:xfrm>
          <a:prstGeom prst="rect">
            <a:avLst/>
          </a:prstGeom>
          <a:effectLst>
            <a:outerShdw blurRad="50800" dist="38100" dir="2700000" algn="tl" rotWithShape="0">
              <a:prstClr val="black">
                <a:alpha val="40000"/>
              </a:prstClr>
            </a:outerShdw>
          </a:effectLst>
        </p:spPr>
      </p:pic>
      <p:pic>
        <p:nvPicPr>
          <p:cNvPr id="7" name="Grafik 6"/>
          <p:cNvPicPr>
            <a:picLocks noChangeAspect="1"/>
          </p:cNvPicPr>
          <p:nvPr/>
        </p:nvPicPr>
        <p:blipFill rotWithShape="1">
          <a:blip r:embed="rId5"/>
          <a:srcRect t="28803" b="60819"/>
          <a:stretch/>
        </p:blipFill>
        <p:spPr>
          <a:xfrm>
            <a:off x="235739" y="3663475"/>
            <a:ext cx="11720380" cy="823479"/>
          </a:xfrm>
          <a:prstGeom prst="rect">
            <a:avLst/>
          </a:prstGeom>
          <a:effectLst>
            <a:outerShdw blurRad="50800" dist="38100" dir="2700000" algn="tl" rotWithShape="0">
              <a:prstClr val="black">
                <a:alpha val="40000"/>
              </a:prstClr>
            </a:outerShdw>
          </a:effectLst>
        </p:spPr>
      </p:pic>
      <p:pic>
        <p:nvPicPr>
          <p:cNvPr id="8" name="Grafik 7"/>
          <p:cNvPicPr>
            <a:picLocks noChangeAspect="1"/>
          </p:cNvPicPr>
          <p:nvPr/>
        </p:nvPicPr>
        <p:blipFill rotWithShape="1">
          <a:blip r:embed="rId5"/>
          <a:srcRect t="69168" b="28375"/>
          <a:stretch/>
        </p:blipFill>
        <p:spPr>
          <a:xfrm>
            <a:off x="235737" y="4542593"/>
            <a:ext cx="11720401" cy="194959"/>
          </a:xfrm>
          <a:prstGeom prst="rect">
            <a:avLst/>
          </a:prstGeom>
          <a:effectLst>
            <a:outerShdw blurRad="50800" dist="38100" dir="2700000" algn="tl" rotWithShape="0">
              <a:prstClr val="black">
                <a:alpha val="40000"/>
              </a:prstClr>
            </a:outerShdw>
          </a:effectLst>
        </p:spPr>
      </p:pic>
      <p:pic>
        <p:nvPicPr>
          <p:cNvPr id="9" name="Grafik 8"/>
          <p:cNvPicPr>
            <a:picLocks noChangeAspect="1"/>
          </p:cNvPicPr>
          <p:nvPr/>
        </p:nvPicPr>
        <p:blipFill rotWithShape="1">
          <a:blip r:embed="rId5"/>
          <a:srcRect t="79358" b="15596"/>
          <a:stretch/>
        </p:blipFill>
        <p:spPr>
          <a:xfrm>
            <a:off x="235892" y="4733402"/>
            <a:ext cx="11720373" cy="400357"/>
          </a:xfrm>
          <a:prstGeom prst="rect">
            <a:avLst/>
          </a:prstGeom>
          <a:effectLst>
            <a:outerShdw blurRad="50800" dist="38100" dir="2700000" algn="tl" rotWithShape="0">
              <a:prstClr val="black">
                <a:alpha val="40000"/>
              </a:prstClr>
            </a:outerShdw>
          </a:effectLst>
        </p:spPr>
      </p:pic>
      <p:pic>
        <p:nvPicPr>
          <p:cNvPr id="10" name="Grafik 9"/>
          <p:cNvPicPr>
            <a:picLocks noChangeAspect="1"/>
          </p:cNvPicPr>
          <p:nvPr/>
        </p:nvPicPr>
        <p:blipFill rotWithShape="1">
          <a:blip r:embed="rId5"/>
          <a:srcRect t="84404" b="13024"/>
          <a:stretch/>
        </p:blipFill>
        <p:spPr>
          <a:xfrm>
            <a:off x="235890" y="5189307"/>
            <a:ext cx="11720407" cy="204104"/>
          </a:xfrm>
          <a:prstGeom prst="rect">
            <a:avLst/>
          </a:prstGeom>
          <a:effectLst>
            <a:outerShdw blurRad="50800" dist="38100" dir="2700000" algn="tl" rotWithShape="0">
              <a:prstClr val="black">
                <a:alpha val="40000"/>
              </a:prstClr>
            </a:outerShdw>
          </a:effectLst>
        </p:spPr>
      </p:pic>
      <p:sp>
        <p:nvSpPr>
          <p:cNvPr id="2" name="Text Box 80">
            <a:extLst>
              <a:ext uri="{FF2B5EF4-FFF2-40B4-BE49-F238E27FC236}">
                <a16:creationId xmlns:a16="http://schemas.microsoft.com/office/drawing/2014/main" id="{C1D0CE59-DD8E-694F-D335-CE7A80D76C7B}"/>
              </a:ext>
            </a:extLst>
          </p:cNvPr>
          <p:cNvSpPr txBox="1">
            <a:spLocks noChangeArrowheads="1"/>
          </p:cNvSpPr>
          <p:nvPr/>
        </p:nvSpPr>
        <p:spPr bwMode="auto">
          <a:xfrm>
            <a:off x="5996529" y="6267243"/>
            <a:ext cx="5966813" cy="3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Anzueto A. </a:t>
            </a:r>
            <a:r>
              <a:rPr kumimoji="0" lang="en-US"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et al AJRCCM </a:t>
            </a: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2023; 208:406–16</a:t>
            </a:r>
            <a:endParaRPr kumimoji="0" lang="de-DE" altLang="de-DE" sz="180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sp>
        <p:nvSpPr>
          <p:cNvPr id="4" name="Rectangle 2">
            <a:extLst>
              <a:ext uri="{FF2B5EF4-FFF2-40B4-BE49-F238E27FC236}">
                <a16:creationId xmlns:a16="http://schemas.microsoft.com/office/drawing/2014/main" id="{84ADA35B-700B-F684-E21C-ED13F0EE74B7}"/>
              </a:ext>
            </a:extLst>
          </p:cNvPr>
          <p:cNvSpPr txBox="1">
            <a:spLocks/>
          </p:cNvSpPr>
          <p:nvPr/>
        </p:nvSpPr>
        <p:spPr>
          <a:xfrm>
            <a:off x="377740" y="228562"/>
            <a:ext cx="11867745" cy="22703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mn-lt"/>
              </a:rPr>
              <a:t>Ensifentrine</a:t>
            </a:r>
            <a:r>
              <a:rPr lang="en-US" sz="2800" b="1" dirty="0">
                <a:latin typeface="+mn-lt"/>
              </a:rPr>
              <a:t>, a novel phosphodiesterase 3 and 4 inhibitor for the treatment of COPD: </a:t>
            </a:r>
            <a:r>
              <a:rPr lang="de-DE" sz="2800" b="1" dirty="0">
                <a:latin typeface="+mn-lt"/>
              </a:rPr>
              <a:t>ENHANCE-1 and ENHANCE-2</a:t>
            </a:r>
            <a:br>
              <a:rPr lang="de-DE" sz="2800" b="1" dirty="0">
                <a:latin typeface="+mn-lt"/>
              </a:rPr>
            </a:br>
            <a:br>
              <a:rPr lang="en-US" sz="2800" b="1" dirty="0">
                <a:latin typeface="+mn-lt"/>
              </a:rPr>
            </a:br>
            <a:r>
              <a:rPr lang="en-US" sz="2800" b="1" dirty="0">
                <a:solidFill>
                  <a:schemeClr val="accent1">
                    <a:lumMod val="75000"/>
                  </a:schemeClr>
                </a:solidFill>
                <a:latin typeface="+mn-lt"/>
              </a:rPr>
              <a:t>Primary and secondary outcomes</a:t>
            </a:r>
            <a:br>
              <a:rPr lang="en-US" sz="2800" b="1" dirty="0">
                <a:latin typeface="+mn-lt"/>
              </a:rPr>
            </a:br>
            <a:br>
              <a:rPr lang="en-US" sz="2800" b="1" dirty="0">
                <a:solidFill>
                  <a:srgbClr val="2DA3BD"/>
                </a:solidFill>
                <a:latin typeface="Open Sans"/>
              </a:rPr>
            </a:br>
            <a:br>
              <a:rPr lang="de-DE" altLang="de-DE" sz="2800" b="1" dirty="0">
                <a:solidFill>
                  <a:srgbClr val="0000FF"/>
                </a:solidFill>
                <a:latin typeface="+mn-lt"/>
              </a:rPr>
            </a:br>
            <a:endParaRPr lang="en-GB" altLang="de-DE" sz="2800" b="1" dirty="0">
              <a:solidFill>
                <a:srgbClr val="0000FF"/>
              </a:solidFill>
              <a:latin typeface="+mn-lt"/>
            </a:endParaRPr>
          </a:p>
        </p:txBody>
      </p:sp>
      <p:sp>
        <p:nvSpPr>
          <p:cNvPr id="11" name="Rectángulo: esquinas redondeadas 10">
            <a:extLst>
              <a:ext uri="{FF2B5EF4-FFF2-40B4-BE49-F238E27FC236}">
                <a16:creationId xmlns:a16="http://schemas.microsoft.com/office/drawing/2014/main" id="{6C8A9162-990D-F452-5D67-3A6200C18BE8}"/>
              </a:ext>
            </a:extLst>
          </p:cNvPr>
          <p:cNvSpPr/>
          <p:nvPr/>
        </p:nvSpPr>
        <p:spPr>
          <a:xfrm>
            <a:off x="115093" y="3300881"/>
            <a:ext cx="11947205" cy="1206643"/>
          </a:xfrm>
          <a:prstGeom prst="roundRect">
            <a:avLst/>
          </a:prstGeom>
          <a:solidFill>
            <a:srgbClr val="FFF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11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a:srcRect t="94542"/>
          <a:stretch/>
        </p:blipFill>
        <p:spPr>
          <a:xfrm>
            <a:off x="235910" y="5387574"/>
            <a:ext cx="11720179" cy="432973"/>
          </a:xfrm>
          <a:prstGeom prst="rect">
            <a:avLst/>
          </a:prstGeom>
          <a:effectLst>
            <a:outerShdw blurRad="50800" dist="38100" dir="2700000" algn="tl" rotWithShape="0">
              <a:prstClr val="black">
                <a:alpha val="40000"/>
              </a:prstClr>
            </a:outerShdw>
          </a:effectLst>
        </p:spPr>
      </p:pic>
      <p:pic>
        <p:nvPicPr>
          <p:cNvPr id="6" name="Grafik 5"/>
          <p:cNvPicPr>
            <a:picLocks noChangeAspect="1"/>
          </p:cNvPicPr>
          <p:nvPr/>
        </p:nvPicPr>
        <p:blipFill rotWithShape="1">
          <a:blip r:embed="rId4"/>
          <a:srcRect b="81387"/>
          <a:stretch/>
        </p:blipFill>
        <p:spPr>
          <a:xfrm>
            <a:off x="235055" y="2122989"/>
            <a:ext cx="11728287" cy="1476929"/>
          </a:xfrm>
          <a:prstGeom prst="rect">
            <a:avLst/>
          </a:prstGeom>
          <a:effectLst>
            <a:outerShdw blurRad="50800" dist="38100" dir="2700000" algn="tl" rotWithShape="0">
              <a:prstClr val="black">
                <a:alpha val="40000"/>
              </a:prstClr>
            </a:outerShdw>
          </a:effectLst>
        </p:spPr>
      </p:pic>
      <p:pic>
        <p:nvPicPr>
          <p:cNvPr id="7" name="Grafik 6"/>
          <p:cNvPicPr>
            <a:picLocks noChangeAspect="1"/>
          </p:cNvPicPr>
          <p:nvPr/>
        </p:nvPicPr>
        <p:blipFill rotWithShape="1">
          <a:blip r:embed="rId5"/>
          <a:srcRect t="28803" b="60819"/>
          <a:stretch/>
        </p:blipFill>
        <p:spPr>
          <a:xfrm>
            <a:off x="235739" y="3663475"/>
            <a:ext cx="11720380" cy="823479"/>
          </a:xfrm>
          <a:prstGeom prst="rect">
            <a:avLst/>
          </a:prstGeom>
          <a:effectLst>
            <a:outerShdw blurRad="50800" dist="38100" dir="2700000" algn="tl" rotWithShape="0">
              <a:prstClr val="black">
                <a:alpha val="40000"/>
              </a:prstClr>
            </a:outerShdw>
          </a:effectLst>
        </p:spPr>
      </p:pic>
      <p:pic>
        <p:nvPicPr>
          <p:cNvPr id="8" name="Grafik 7"/>
          <p:cNvPicPr>
            <a:picLocks noChangeAspect="1"/>
          </p:cNvPicPr>
          <p:nvPr/>
        </p:nvPicPr>
        <p:blipFill rotWithShape="1">
          <a:blip r:embed="rId5"/>
          <a:srcRect t="69168" b="28375"/>
          <a:stretch/>
        </p:blipFill>
        <p:spPr>
          <a:xfrm>
            <a:off x="235737" y="4542593"/>
            <a:ext cx="11720401" cy="194959"/>
          </a:xfrm>
          <a:prstGeom prst="rect">
            <a:avLst/>
          </a:prstGeom>
          <a:effectLst>
            <a:outerShdw blurRad="50800" dist="38100" dir="2700000" algn="tl" rotWithShape="0">
              <a:prstClr val="black">
                <a:alpha val="40000"/>
              </a:prstClr>
            </a:outerShdw>
          </a:effectLst>
        </p:spPr>
      </p:pic>
      <p:pic>
        <p:nvPicPr>
          <p:cNvPr id="9" name="Grafik 8"/>
          <p:cNvPicPr>
            <a:picLocks noChangeAspect="1"/>
          </p:cNvPicPr>
          <p:nvPr/>
        </p:nvPicPr>
        <p:blipFill rotWithShape="1">
          <a:blip r:embed="rId5"/>
          <a:srcRect t="79358" b="15596"/>
          <a:stretch/>
        </p:blipFill>
        <p:spPr>
          <a:xfrm>
            <a:off x="235892" y="4733402"/>
            <a:ext cx="11720373" cy="400357"/>
          </a:xfrm>
          <a:prstGeom prst="rect">
            <a:avLst/>
          </a:prstGeom>
          <a:effectLst>
            <a:outerShdw blurRad="50800" dist="38100" dir="2700000" algn="tl" rotWithShape="0">
              <a:prstClr val="black">
                <a:alpha val="40000"/>
              </a:prstClr>
            </a:outerShdw>
          </a:effectLst>
        </p:spPr>
      </p:pic>
      <p:pic>
        <p:nvPicPr>
          <p:cNvPr id="10" name="Grafik 9"/>
          <p:cNvPicPr>
            <a:picLocks noChangeAspect="1"/>
          </p:cNvPicPr>
          <p:nvPr/>
        </p:nvPicPr>
        <p:blipFill rotWithShape="1">
          <a:blip r:embed="rId5"/>
          <a:srcRect t="84404" b="13024"/>
          <a:stretch/>
        </p:blipFill>
        <p:spPr>
          <a:xfrm>
            <a:off x="235890" y="5189307"/>
            <a:ext cx="11720407" cy="204104"/>
          </a:xfrm>
          <a:prstGeom prst="rect">
            <a:avLst/>
          </a:prstGeom>
          <a:effectLst>
            <a:outerShdw blurRad="50800" dist="38100" dir="2700000" algn="tl" rotWithShape="0">
              <a:prstClr val="black">
                <a:alpha val="40000"/>
              </a:prstClr>
            </a:outerShdw>
          </a:effectLst>
        </p:spPr>
      </p:pic>
      <p:sp>
        <p:nvSpPr>
          <p:cNvPr id="2" name="Text Box 80">
            <a:extLst>
              <a:ext uri="{FF2B5EF4-FFF2-40B4-BE49-F238E27FC236}">
                <a16:creationId xmlns:a16="http://schemas.microsoft.com/office/drawing/2014/main" id="{C1D0CE59-DD8E-694F-D335-CE7A80D76C7B}"/>
              </a:ext>
            </a:extLst>
          </p:cNvPr>
          <p:cNvSpPr txBox="1">
            <a:spLocks noChangeArrowheads="1"/>
          </p:cNvSpPr>
          <p:nvPr/>
        </p:nvSpPr>
        <p:spPr bwMode="auto">
          <a:xfrm>
            <a:off x="5996529" y="6267243"/>
            <a:ext cx="5966813" cy="3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Anzueto A. </a:t>
            </a:r>
            <a:r>
              <a:rPr kumimoji="0" lang="en-US"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et al AJRCCM </a:t>
            </a: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2023; 208:406–16</a:t>
            </a:r>
            <a:endParaRPr kumimoji="0" lang="de-DE" altLang="de-DE" sz="180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sp>
        <p:nvSpPr>
          <p:cNvPr id="4" name="Rectangle 2">
            <a:extLst>
              <a:ext uri="{FF2B5EF4-FFF2-40B4-BE49-F238E27FC236}">
                <a16:creationId xmlns:a16="http://schemas.microsoft.com/office/drawing/2014/main" id="{84ADA35B-700B-F684-E21C-ED13F0EE74B7}"/>
              </a:ext>
            </a:extLst>
          </p:cNvPr>
          <p:cNvSpPr txBox="1">
            <a:spLocks/>
          </p:cNvSpPr>
          <p:nvPr/>
        </p:nvSpPr>
        <p:spPr>
          <a:xfrm>
            <a:off x="377740" y="228562"/>
            <a:ext cx="11867745" cy="22703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mn-lt"/>
              </a:rPr>
              <a:t>Ensifentrine</a:t>
            </a:r>
            <a:r>
              <a:rPr lang="en-US" sz="2800" b="1" dirty="0">
                <a:latin typeface="+mn-lt"/>
              </a:rPr>
              <a:t>, a novel phosphodiesterase 3 and 4 inhibitor for the treatment of COPD: </a:t>
            </a:r>
            <a:r>
              <a:rPr lang="de-DE" sz="2800" b="1" dirty="0">
                <a:latin typeface="+mn-lt"/>
              </a:rPr>
              <a:t>ENHANCE-1 and ENHANCE-2</a:t>
            </a:r>
            <a:br>
              <a:rPr lang="de-DE" sz="2800" b="1" dirty="0">
                <a:latin typeface="+mn-lt"/>
              </a:rPr>
            </a:br>
            <a:br>
              <a:rPr lang="en-US" sz="2800" b="1" dirty="0">
                <a:latin typeface="+mn-lt"/>
              </a:rPr>
            </a:br>
            <a:r>
              <a:rPr lang="en-US" sz="2800" b="1" dirty="0">
                <a:solidFill>
                  <a:schemeClr val="accent1">
                    <a:lumMod val="75000"/>
                  </a:schemeClr>
                </a:solidFill>
                <a:latin typeface="+mn-lt"/>
              </a:rPr>
              <a:t>Primary and secondary outcomes</a:t>
            </a:r>
            <a:br>
              <a:rPr lang="en-US" sz="2800" b="1" dirty="0">
                <a:latin typeface="+mn-lt"/>
              </a:rPr>
            </a:br>
            <a:br>
              <a:rPr lang="en-US" sz="2800" b="1" dirty="0">
                <a:solidFill>
                  <a:srgbClr val="2DA3BD"/>
                </a:solidFill>
                <a:latin typeface="Open Sans"/>
              </a:rPr>
            </a:br>
            <a:br>
              <a:rPr lang="de-DE" altLang="de-DE" sz="2800" b="1" dirty="0">
                <a:solidFill>
                  <a:srgbClr val="0000FF"/>
                </a:solidFill>
                <a:latin typeface="+mn-lt"/>
              </a:rPr>
            </a:br>
            <a:endParaRPr lang="en-GB" altLang="de-DE" sz="2800" b="1" dirty="0">
              <a:solidFill>
                <a:srgbClr val="0000FF"/>
              </a:solidFill>
              <a:latin typeface="+mn-lt"/>
            </a:endParaRPr>
          </a:p>
        </p:txBody>
      </p:sp>
      <p:sp>
        <p:nvSpPr>
          <p:cNvPr id="11" name="Rectángulo: esquinas redondeadas 10">
            <a:extLst>
              <a:ext uri="{FF2B5EF4-FFF2-40B4-BE49-F238E27FC236}">
                <a16:creationId xmlns:a16="http://schemas.microsoft.com/office/drawing/2014/main" id="{6C8A9162-990D-F452-5D67-3A6200C18BE8}"/>
              </a:ext>
            </a:extLst>
          </p:cNvPr>
          <p:cNvSpPr/>
          <p:nvPr/>
        </p:nvSpPr>
        <p:spPr>
          <a:xfrm>
            <a:off x="115093" y="4487658"/>
            <a:ext cx="11947205" cy="1332889"/>
          </a:xfrm>
          <a:prstGeom prst="roundRect">
            <a:avLst/>
          </a:prstGeom>
          <a:solidFill>
            <a:srgbClr val="FFFF00">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233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0602-DDA1-DB19-C35C-8FCA1A8173FB}"/>
              </a:ext>
            </a:extLst>
          </p:cNvPr>
          <p:cNvSpPr>
            <a:spLocks noGrp="1"/>
          </p:cNvSpPr>
          <p:nvPr>
            <p:ph type="title"/>
          </p:nvPr>
        </p:nvSpPr>
        <p:spPr>
          <a:xfrm>
            <a:off x="138545" y="365125"/>
            <a:ext cx="11215255" cy="1325563"/>
          </a:xfrm>
        </p:spPr>
        <p:txBody>
          <a:bodyPr>
            <a:normAutofit fontScale="90000"/>
          </a:bodyPr>
          <a:lstStyle/>
          <a:p>
            <a:r>
              <a:rPr lang="en-US" dirty="0"/>
              <a:t>Contributors to disease phenotypes in COPD</a:t>
            </a:r>
          </a:p>
        </p:txBody>
      </p:sp>
      <p:pic>
        <p:nvPicPr>
          <p:cNvPr id="5" name="Content Placeholder 4" descr="A diagram of a person's body&#10;&#10;Description automatically generated">
            <a:extLst>
              <a:ext uri="{FF2B5EF4-FFF2-40B4-BE49-F238E27FC236}">
                <a16:creationId xmlns:a16="http://schemas.microsoft.com/office/drawing/2014/main" id="{DA268B8F-76F2-3352-FFFC-96DCA4A25BC6}"/>
              </a:ext>
            </a:extLst>
          </p:cNvPr>
          <p:cNvPicPr>
            <a:picLocks noGrp="1" noChangeAspect="1"/>
          </p:cNvPicPr>
          <p:nvPr>
            <p:ph idx="1"/>
          </p:nvPr>
        </p:nvPicPr>
        <p:blipFill>
          <a:blip r:embed="rId2"/>
          <a:stretch>
            <a:fillRect/>
          </a:stretch>
        </p:blipFill>
        <p:spPr>
          <a:xfrm>
            <a:off x="1340427" y="1690688"/>
            <a:ext cx="9511145" cy="4220655"/>
          </a:xfrm>
        </p:spPr>
      </p:pic>
      <p:sp>
        <p:nvSpPr>
          <p:cNvPr id="6" name="TextBox 5">
            <a:extLst>
              <a:ext uri="{FF2B5EF4-FFF2-40B4-BE49-F238E27FC236}">
                <a16:creationId xmlns:a16="http://schemas.microsoft.com/office/drawing/2014/main" id="{0C06E506-7AFC-EC0F-3521-5F5BC775ADE6}"/>
              </a:ext>
            </a:extLst>
          </p:cNvPr>
          <p:cNvSpPr txBox="1"/>
          <p:nvPr/>
        </p:nvSpPr>
        <p:spPr>
          <a:xfrm>
            <a:off x="1340427" y="6308209"/>
            <a:ext cx="4890654" cy="369332"/>
          </a:xfrm>
          <a:prstGeom prst="rect">
            <a:avLst/>
          </a:prstGeom>
          <a:noFill/>
        </p:spPr>
        <p:txBody>
          <a:bodyPr wrap="square" rtlCol="0">
            <a:spAutoFit/>
          </a:bodyPr>
          <a:lstStyle/>
          <a:p>
            <a:r>
              <a:rPr lang="en-US" dirty="0" err="1"/>
              <a:t>Brighting</a:t>
            </a:r>
            <a:r>
              <a:rPr lang="en-US" dirty="0"/>
              <a:t> </a:t>
            </a:r>
            <a:r>
              <a:rPr lang="en-US" dirty="0" err="1"/>
              <a:t>C,Greening</a:t>
            </a:r>
            <a:r>
              <a:rPr lang="en-US" dirty="0"/>
              <a:t> </a:t>
            </a:r>
            <a:r>
              <a:rPr lang="en-US" dirty="0" err="1"/>
              <a:t>N,Eur</a:t>
            </a:r>
            <a:r>
              <a:rPr lang="en-US" dirty="0"/>
              <a:t> Respir J 2019</a:t>
            </a:r>
          </a:p>
        </p:txBody>
      </p:sp>
    </p:spTree>
    <p:extLst>
      <p:ext uri="{BB962C8B-B14F-4D97-AF65-F5344CB8AC3E}">
        <p14:creationId xmlns:p14="http://schemas.microsoft.com/office/powerpoint/2010/main" val="513708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231366" y="1745664"/>
            <a:ext cx="5627085" cy="4164292"/>
          </a:xfrm>
          <a:prstGeom prst="rect">
            <a:avLst/>
          </a:prstGeom>
          <a:effectLst>
            <a:outerShdw blurRad="50800" dist="38100" dir="2700000" algn="tl" rotWithShape="0">
              <a:prstClr val="black">
                <a:alpha val="40000"/>
              </a:prstClr>
            </a:outerShdw>
          </a:effectLst>
        </p:spPr>
      </p:pic>
      <p:pic>
        <p:nvPicPr>
          <p:cNvPr id="3" name="Grafik 2"/>
          <p:cNvPicPr>
            <a:picLocks noChangeAspect="1"/>
          </p:cNvPicPr>
          <p:nvPr/>
        </p:nvPicPr>
        <p:blipFill>
          <a:blip r:embed="rId4"/>
          <a:stretch>
            <a:fillRect/>
          </a:stretch>
        </p:blipFill>
        <p:spPr>
          <a:xfrm>
            <a:off x="6339988" y="1749265"/>
            <a:ext cx="5474272" cy="4160691"/>
          </a:xfrm>
          <a:prstGeom prst="rect">
            <a:avLst/>
          </a:prstGeom>
          <a:effectLst>
            <a:outerShdw blurRad="50800" dist="38100" dir="2700000" algn="tl" rotWithShape="0">
              <a:prstClr val="black">
                <a:alpha val="40000"/>
              </a:prstClr>
            </a:outerShdw>
          </a:effectLst>
        </p:spPr>
      </p:pic>
      <p:sp>
        <p:nvSpPr>
          <p:cNvPr id="5" name="Rectangle 2">
            <a:extLst>
              <a:ext uri="{FF2B5EF4-FFF2-40B4-BE49-F238E27FC236}">
                <a16:creationId xmlns:a16="http://schemas.microsoft.com/office/drawing/2014/main" id="{6A0F2700-CCBA-C20A-F57D-CC005F457F90}"/>
              </a:ext>
            </a:extLst>
          </p:cNvPr>
          <p:cNvSpPr txBox="1">
            <a:spLocks/>
          </p:cNvSpPr>
          <p:nvPr/>
        </p:nvSpPr>
        <p:spPr>
          <a:xfrm>
            <a:off x="377740" y="228562"/>
            <a:ext cx="11867745" cy="227032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err="1">
                <a:latin typeface="+mn-lt"/>
              </a:rPr>
              <a:t>Ensifentrine</a:t>
            </a:r>
            <a:r>
              <a:rPr lang="en-US" sz="2800" b="1" dirty="0">
                <a:latin typeface="+mn-lt"/>
              </a:rPr>
              <a:t>, a novel phosphodiesterase 3 and 4 inhibitor for the treatment of COPD: </a:t>
            </a:r>
            <a:r>
              <a:rPr lang="de-DE" sz="2800" b="1" dirty="0">
                <a:latin typeface="+mn-lt"/>
              </a:rPr>
              <a:t>ENHANCE-1 and ENHANCE-2</a:t>
            </a:r>
            <a:br>
              <a:rPr lang="de-DE" sz="2800" b="1" dirty="0">
                <a:latin typeface="+mn-lt"/>
              </a:rPr>
            </a:br>
            <a:br>
              <a:rPr lang="en-US" sz="2800" b="1" dirty="0">
                <a:latin typeface="+mn-lt"/>
              </a:rPr>
            </a:br>
            <a:r>
              <a:rPr lang="en-US" sz="2800" b="1" dirty="0">
                <a:solidFill>
                  <a:schemeClr val="accent1">
                    <a:lumMod val="75000"/>
                  </a:schemeClr>
                </a:solidFill>
                <a:latin typeface="+mn-lt"/>
              </a:rPr>
              <a:t>Time to first exacerbations @ 24 weeks</a:t>
            </a:r>
            <a:br>
              <a:rPr lang="en-US" sz="2800" b="1" dirty="0">
                <a:latin typeface="+mn-lt"/>
              </a:rPr>
            </a:br>
            <a:br>
              <a:rPr lang="en-US" sz="2800" b="1" dirty="0">
                <a:solidFill>
                  <a:srgbClr val="2DA3BD"/>
                </a:solidFill>
                <a:latin typeface="Open Sans"/>
              </a:rPr>
            </a:br>
            <a:br>
              <a:rPr lang="de-DE" altLang="de-DE" sz="2800" b="1" dirty="0">
                <a:solidFill>
                  <a:srgbClr val="0000FF"/>
                </a:solidFill>
                <a:latin typeface="+mn-lt"/>
              </a:rPr>
            </a:br>
            <a:endParaRPr lang="en-GB" altLang="de-DE" sz="2800" b="1" dirty="0">
              <a:solidFill>
                <a:srgbClr val="0000FF"/>
              </a:solidFill>
              <a:latin typeface="+mn-lt"/>
            </a:endParaRPr>
          </a:p>
        </p:txBody>
      </p:sp>
      <p:sp>
        <p:nvSpPr>
          <p:cNvPr id="6" name="Text Box 80">
            <a:extLst>
              <a:ext uri="{FF2B5EF4-FFF2-40B4-BE49-F238E27FC236}">
                <a16:creationId xmlns:a16="http://schemas.microsoft.com/office/drawing/2014/main" id="{1A375FFE-46E9-BCC6-54C6-2B2237E88150}"/>
              </a:ext>
            </a:extLst>
          </p:cNvPr>
          <p:cNvSpPr txBox="1">
            <a:spLocks noChangeArrowheads="1"/>
          </p:cNvSpPr>
          <p:nvPr/>
        </p:nvSpPr>
        <p:spPr bwMode="auto">
          <a:xfrm>
            <a:off x="5996529" y="6267243"/>
            <a:ext cx="5966813" cy="3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Anzueto A. </a:t>
            </a:r>
            <a:r>
              <a:rPr kumimoji="0" lang="en-US"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et al AJRCCM </a:t>
            </a:r>
            <a:r>
              <a:rPr kumimoji="0" lang="en-US"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a:rPr>
              <a:t>2023; 208:406–16</a:t>
            </a:r>
            <a:endParaRPr kumimoji="0" lang="de-DE" altLang="de-DE" sz="180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82224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67FEBC7-3A34-1B41-1A12-A1F15AAFDAC2}"/>
              </a:ext>
            </a:extLst>
          </p:cNvPr>
          <p:cNvPicPr>
            <a:picLocks noChangeAspect="1"/>
          </p:cNvPicPr>
          <p:nvPr/>
        </p:nvPicPr>
        <p:blipFill>
          <a:blip r:embed="rId2"/>
          <a:stretch>
            <a:fillRect/>
          </a:stretch>
        </p:blipFill>
        <p:spPr>
          <a:xfrm>
            <a:off x="2427639" y="300654"/>
            <a:ext cx="6544461" cy="2891336"/>
          </a:xfrm>
          <a:prstGeom prst="rect">
            <a:avLst/>
          </a:prstGeom>
        </p:spPr>
      </p:pic>
      <p:pic>
        <p:nvPicPr>
          <p:cNvPr id="5" name="Imagen 4">
            <a:extLst>
              <a:ext uri="{FF2B5EF4-FFF2-40B4-BE49-F238E27FC236}">
                <a16:creationId xmlns:a16="http://schemas.microsoft.com/office/drawing/2014/main" id="{4F666350-2750-1F34-C518-14507D120E01}"/>
              </a:ext>
            </a:extLst>
          </p:cNvPr>
          <p:cNvPicPr>
            <a:picLocks noChangeAspect="1"/>
          </p:cNvPicPr>
          <p:nvPr/>
        </p:nvPicPr>
        <p:blipFill>
          <a:blip r:embed="rId3"/>
          <a:stretch>
            <a:fillRect/>
          </a:stretch>
        </p:blipFill>
        <p:spPr>
          <a:xfrm>
            <a:off x="9180083" y="2332722"/>
            <a:ext cx="2514600" cy="685800"/>
          </a:xfrm>
          <a:prstGeom prst="rect">
            <a:avLst/>
          </a:prstGeom>
        </p:spPr>
      </p:pic>
      <p:pic>
        <p:nvPicPr>
          <p:cNvPr id="7" name="Imagen 6">
            <a:extLst>
              <a:ext uri="{FF2B5EF4-FFF2-40B4-BE49-F238E27FC236}">
                <a16:creationId xmlns:a16="http://schemas.microsoft.com/office/drawing/2014/main" id="{B38FF970-F7AF-DF37-60E6-462E8D54C5EB}"/>
              </a:ext>
            </a:extLst>
          </p:cNvPr>
          <p:cNvPicPr>
            <a:picLocks noChangeAspect="1"/>
          </p:cNvPicPr>
          <p:nvPr/>
        </p:nvPicPr>
        <p:blipFill>
          <a:blip r:embed="rId4"/>
          <a:stretch>
            <a:fillRect/>
          </a:stretch>
        </p:blipFill>
        <p:spPr>
          <a:xfrm>
            <a:off x="2635622" y="3668904"/>
            <a:ext cx="5981253" cy="2509208"/>
          </a:xfrm>
          <a:prstGeom prst="rect">
            <a:avLst/>
          </a:prstGeom>
        </p:spPr>
      </p:pic>
      <p:pic>
        <p:nvPicPr>
          <p:cNvPr id="9" name="Imagen 8">
            <a:extLst>
              <a:ext uri="{FF2B5EF4-FFF2-40B4-BE49-F238E27FC236}">
                <a16:creationId xmlns:a16="http://schemas.microsoft.com/office/drawing/2014/main" id="{B19AD7E0-3D43-396C-B758-1CB8BE1B42A3}"/>
              </a:ext>
            </a:extLst>
          </p:cNvPr>
          <p:cNvPicPr>
            <a:picLocks noChangeAspect="1"/>
          </p:cNvPicPr>
          <p:nvPr/>
        </p:nvPicPr>
        <p:blipFill>
          <a:blip r:embed="rId5"/>
          <a:stretch>
            <a:fillRect/>
          </a:stretch>
        </p:blipFill>
        <p:spPr>
          <a:xfrm>
            <a:off x="8972100" y="4595929"/>
            <a:ext cx="2735804" cy="848758"/>
          </a:xfrm>
          <a:prstGeom prst="rect">
            <a:avLst/>
          </a:prstGeom>
        </p:spPr>
      </p:pic>
      <p:sp>
        <p:nvSpPr>
          <p:cNvPr id="2" name="CuadroTexto 1">
            <a:extLst>
              <a:ext uri="{FF2B5EF4-FFF2-40B4-BE49-F238E27FC236}">
                <a16:creationId xmlns:a16="http://schemas.microsoft.com/office/drawing/2014/main" id="{8AED6C8E-C1A2-7464-2F19-E08374176EFE}"/>
              </a:ext>
            </a:extLst>
          </p:cNvPr>
          <p:cNvSpPr txBox="1"/>
          <p:nvPr/>
        </p:nvSpPr>
        <p:spPr>
          <a:xfrm>
            <a:off x="821314" y="2009689"/>
            <a:ext cx="1502334" cy="461665"/>
          </a:xfrm>
          <a:prstGeom prst="rect">
            <a:avLst/>
          </a:prstGeom>
          <a:noFill/>
        </p:spPr>
        <p:txBody>
          <a:bodyPr wrap="none" rtlCol="0">
            <a:spAutoFit/>
          </a:bodyPr>
          <a:lstStyle/>
          <a:p>
            <a:r>
              <a:rPr lang="en-US" sz="2400" b="1" dirty="0"/>
              <a:t>BOREAS</a:t>
            </a:r>
          </a:p>
        </p:txBody>
      </p:sp>
      <p:sp>
        <p:nvSpPr>
          <p:cNvPr id="4" name="CuadroTexto 3">
            <a:extLst>
              <a:ext uri="{FF2B5EF4-FFF2-40B4-BE49-F238E27FC236}">
                <a16:creationId xmlns:a16="http://schemas.microsoft.com/office/drawing/2014/main" id="{D960FD5C-F59C-917D-2621-831BEE51633E}"/>
              </a:ext>
            </a:extLst>
          </p:cNvPr>
          <p:cNvSpPr txBox="1"/>
          <p:nvPr/>
        </p:nvSpPr>
        <p:spPr>
          <a:xfrm>
            <a:off x="941539" y="4634921"/>
            <a:ext cx="1261884" cy="461665"/>
          </a:xfrm>
          <a:prstGeom prst="rect">
            <a:avLst/>
          </a:prstGeom>
          <a:noFill/>
        </p:spPr>
        <p:txBody>
          <a:bodyPr wrap="none" rtlCol="0">
            <a:spAutoFit/>
          </a:bodyPr>
          <a:lstStyle/>
          <a:p>
            <a:r>
              <a:rPr lang="en-US" sz="2400" b="1" dirty="0"/>
              <a:t>NOTUS</a:t>
            </a:r>
          </a:p>
        </p:txBody>
      </p:sp>
    </p:spTree>
    <p:extLst>
      <p:ext uri="{BB962C8B-B14F-4D97-AF65-F5344CB8AC3E}">
        <p14:creationId xmlns:p14="http://schemas.microsoft.com/office/powerpoint/2010/main" val="213986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0">
            <a:extLst>
              <a:ext uri="{FF2B5EF4-FFF2-40B4-BE49-F238E27FC236}">
                <a16:creationId xmlns:a16="http://schemas.microsoft.com/office/drawing/2014/main" id="{CCE48378-1795-AA74-FC6C-44FA7D41E6F6}"/>
              </a:ext>
            </a:extLst>
          </p:cNvPr>
          <p:cNvSpPr txBox="1">
            <a:spLocks noChangeArrowheads="1"/>
          </p:cNvSpPr>
          <p:nvPr/>
        </p:nvSpPr>
        <p:spPr bwMode="auto">
          <a:xfrm>
            <a:off x="6539696" y="6426355"/>
            <a:ext cx="5507004" cy="3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KF Rabe </a:t>
            </a:r>
            <a:r>
              <a:rPr kumimoji="0" lang="de-DE" sz="18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et al AJRCCM</a:t>
            </a:r>
            <a:r>
              <a:rPr kumimoji="0" lang="de-DE"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 2024</a:t>
            </a:r>
            <a:endParaRPr kumimoji="0" lang="de-DE" altLang="de-DE" sz="18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pic>
        <p:nvPicPr>
          <p:cNvPr id="3" name="Grafik 1">
            <a:extLst>
              <a:ext uri="{FF2B5EF4-FFF2-40B4-BE49-F238E27FC236}">
                <a16:creationId xmlns:a16="http://schemas.microsoft.com/office/drawing/2014/main" id="{5E0CDD19-B74D-1696-626D-283DAE1E1740}"/>
              </a:ext>
            </a:extLst>
          </p:cNvPr>
          <p:cNvPicPr>
            <a:picLocks noChangeAspect="1"/>
          </p:cNvPicPr>
          <p:nvPr/>
        </p:nvPicPr>
        <p:blipFill>
          <a:blip r:embed="rId2"/>
          <a:stretch>
            <a:fillRect/>
          </a:stretch>
        </p:blipFill>
        <p:spPr>
          <a:xfrm>
            <a:off x="2761648" y="276359"/>
            <a:ext cx="6379910" cy="6041793"/>
          </a:xfrm>
          <a:prstGeom prst="rect">
            <a:avLst/>
          </a:prstGeom>
          <a:effectLst>
            <a:outerShdw blurRad="50800" dist="38100" dir="2700000" algn="tl" rotWithShape="0">
              <a:prstClr val="black">
                <a:alpha val="40000"/>
              </a:prstClr>
            </a:outerShdw>
          </a:effectLst>
        </p:spPr>
      </p:pic>
      <p:sp>
        <p:nvSpPr>
          <p:cNvPr id="4" name="Elipse 3">
            <a:extLst>
              <a:ext uri="{FF2B5EF4-FFF2-40B4-BE49-F238E27FC236}">
                <a16:creationId xmlns:a16="http://schemas.microsoft.com/office/drawing/2014/main" id="{13C2DBFD-799E-FAB6-3268-BE817DBEB932}"/>
              </a:ext>
            </a:extLst>
          </p:cNvPr>
          <p:cNvSpPr/>
          <p:nvPr/>
        </p:nvSpPr>
        <p:spPr>
          <a:xfrm>
            <a:off x="7731888" y="2916820"/>
            <a:ext cx="1562583" cy="983848"/>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092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4CF9-08AD-A300-4739-9B6C49E370EE}"/>
              </a:ext>
            </a:extLst>
          </p:cNvPr>
          <p:cNvSpPr>
            <a:spLocks noGrp="1"/>
          </p:cNvSpPr>
          <p:nvPr>
            <p:ph type="title"/>
          </p:nvPr>
        </p:nvSpPr>
        <p:spPr/>
        <p:txBody>
          <a:bodyPr/>
          <a:lstStyle/>
          <a:p>
            <a:r>
              <a:rPr lang="en-GB" dirty="0"/>
              <a:t>BOREAS and NOTUS Clinical Trials: Inclusion and Exclusion Criteria </a:t>
            </a:r>
          </a:p>
        </p:txBody>
      </p:sp>
      <p:graphicFrame>
        <p:nvGraphicFramePr>
          <p:cNvPr id="5" name="Table 6">
            <a:extLst>
              <a:ext uri="{FF2B5EF4-FFF2-40B4-BE49-F238E27FC236}">
                <a16:creationId xmlns:a16="http://schemas.microsoft.com/office/drawing/2014/main" id="{63614680-3E5D-4B8D-1D08-B7D7EF120DD3}"/>
              </a:ext>
            </a:extLst>
          </p:cNvPr>
          <p:cNvGraphicFramePr>
            <a:graphicFrameLocks noGrp="1"/>
          </p:cNvGraphicFramePr>
          <p:nvPr/>
        </p:nvGraphicFramePr>
        <p:xfrm>
          <a:off x="415375" y="1270000"/>
          <a:ext cx="11430000" cy="4563010"/>
        </p:xfrm>
        <a:graphic>
          <a:graphicData uri="http://schemas.openxmlformats.org/drawingml/2006/table">
            <a:tbl>
              <a:tblPr firstRow="1">
                <a:tableStyleId>{5C22544A-7EE6-4342-B048-85BDC9FD1C3A}</a:tableStyleId>
              </a:tblPr>
              <a:tblGrid>
                <a:gridCol w="11430000">
                  <a:extLst>
                    <a:ext uri="{9D8B030D-6E8A-4147-A177-3AD203B41FA5}">
                      <a16:colId xmlns:a16="http://schemas.microsoft.com/office/drawing/2014/main" val="2598406774"/>
                    </a:ext>
                  </a:extLst>
                </a:gridCol>
              </a:tblGrid>
              <a:tr h="364861">
                <a:tc>
                  <a:txBody>
                    <a:bodyPr/>
                    <a:lstStyle/>
                    <a:p>
                      <a:r>
                        <a:rPr lang="en-GB" sz="1600" b="0" spc="30" noProof="0" dirty="0">
                          <a:ln>
                            <a:solidFill>
                              <a:schemeClr val="bg1"/>
                            </a:solidFill>
                          </a:ln>
                        </a:rPr>
                        <a:t>Key Inclusion Criteria</a:t>
                      </a:r>
                      <a:r>
                        <a:rPr lang="en-GB" sz="1600" b="0" spc="30" baseline="30000" noProof="0" dirty="0">
                          <a:ln>
                            <a:solidFill>
                              <a:schemeClr val="bg1"/>
                            </a:solidFill>
                          </a:ln>
                        </a:rPr>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0172263"/>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Physician-diagnosed COPD for ≥12 months prior to randomisation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B"/>
                    </a:solidFill>
                  </a:tcPr>
                </a:tc>
                <a:extLst>
                  <a:ext uri="{0D108BD9-81ED-4DB2-BD59-A6C34878D82A}">
                    <a16:rowId xmlns:a16="http://schemas.microsoft.com/office/drawing/2014/main" val="2550893494"/>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Current or former smoker with a smoking history of ≥10 pack-years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9984821"/>
                  </a:ext>
                </a:extLst>
              </a:tr>
              <a:tr h="312772">
                <a:tc>
                  <a:txBody>
                    <a:bodyPr/>
                    <a:lstStyle/>
                    <a:p>
                      <a:pPr marL="228600" indent="-228600">
                        <a:buClr>
                          <a:schemeClr val="accent1"/>
                        </a:buClr>
                        <a:buFont typeface="Arial" panose="020B0604020202020204" pitchFamily="34" charset="0"/>
                        <a:buChar char="•"/>
                      </a:pPr>
                      <a:r>
                        <a:rPr lang="en-GB" sz="1600" noProof="0" dirty="0">
                          <a:solidFill>
                            <a:schemeClr val="tx1"/>
                          </a:solidFill>
                        </a:rPr>
                        <a:t>Signs or symptoms of chronic bronchitis (chronic productive cough) for ≥3 months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B"/>
                    </a:solidFill>
                  </a:tcPr>
                </a:tc>
                <a:extLst>
                  <a:ext uri="{0D108BD9-81ED-4DB2-BD59-A6C34878D82A}">
                    <a16:rowId xmlns:a16="http://schemas.microsoft.com/office/drawing/2014/main" val="2711078027"/>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≥1 exacerbation while the patient was on SOC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403307"/>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mMRC dyspnoea scale grade ≥2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B"/>
                    </a:solidFill>
                  </a:tcPr>
                </a:tc>
                <a:extLst>
                  <a:ext uri="{0D108BD9-81ED-4DB2-BD59-A6C34878D82A}">
                    <a16:rowId xmlns:a16="http://schemas.microsoft.com/office/drawing/2014/main" val="3955710991"/>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Blood EOS ≥300 cells/μL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1737929"/>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≥2 moderate or ≥1 severe exacerbations within the year prior to screening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B"/>
                    </a:solidFill>
                  </a:tcPr>
                </a:tc>
                <a:extLst>
                  <a:ext uri="{0D108BD9-81ED-4DB2-BD59-A6C34878D82A}">
                    <a16:rowId xmlns:a16="http://schemas.microsoft.com/office/drawing/2014/main" val="549281759"/>
                  </a:ext>
                </a:extLst>
              </a:tr>
              <a:tr h="364861">
                <a:tc>
                  <a:txBody>
                    <a:bodyPr/>
                    <a:lstStyle/>
                    <a:p>
                      <a:pPr marL="228600" indent="-228600">
                        <a:buClr>
                          <a:schemeClr val="accent1"/>
                        </a:buClr>
                        <a:buFont typeface="Arial" panose="020B0604020202020204" pitchFamily="34" charset="0"/>
                        <a:buChar char="•"/>
                        <a:tabLst>
                          <a:tab pos="9086850" algn="l"/>
                        </a:tabLst>
                      </a:pPr>
                      <a:r>
                        <a:rPr lang="en-GB" sz="1600" noProof="0" dirty="0">
                          <a:solidFill>
                            <a:schemeClr val="tx1"/>
                          </a:solidFill>
                        </a:rPr>
                        <a:t>Background optimised therapy (ICS+LAMA+LABA) for 3 months prior to randomisation with a stable dose of medication for ≥1 month prior to Visit 1; double therapy (LAMA+LABA) allowed if ICS was not appropriate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67939"/>
                  </a:ext>
                </a:extLst>
              </a:tr>
              <a:tr h="364861">
                <a:tc>
                  <a:txBody>
                    <a:bodyPr/>
                    <a:lstStyle/>
                    <a:p>
                      <a:pPr marL="0" algn="l" defTabSz="914400" rtl="0" eaLnBrk="1" latinLnBrk="0" hangingPunct="1"/>
                      <a:r>
                        <a:rPr lang="en-GB" sz="1600" b="0" kern="1200" spc="30" noProof="0" dirty="0">
                          <a:ln>
                            <a:solidFill>
                              <a:schemeClr val="bg1"/>
                            </a:solidFill>
                          </a:ln>
                          <a:solidFill>
                            <a:schemeClr val="lt1"/>
                          </a:solidFill>
                          <a:latin typeface="+mn-lt"/>
                          <a:ea typeface="+mn-ea"/>
                          <a:cs typeface="+mn-cs"/>
                        </a:rPr>
                        <a:t>Key Exclusion Criteria</a:t>
                      </a:r>
                      <a:r>
                        <a:rPr lang="en-GB" sz="1600" b="0" kern="1200" spc="30" baseline="30000" noProof="0" dirty="0">
                          <a:ln>
                            <a:solidFill>
                              <a:schemeClr val="bg1"/>
                            </a:solidFill>
                          </a:ln>
                          <a:solidFill>
                            <a:schemeClr val="lt1"/>
                          </a:solidFill>
                          <a:latin typeface="+mn-lt"/>
                          <a:ea typeface="+mn-ea"/>
                          <a:cs typeface="+mn-cs"/>
                        </a:rPr>
                        <a:t>1,2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33113223"/>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Physician-diagnosed COPD for &lt;12 months prior to randomisation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7E8EB"/>
                    </a:solidFill>
                  </a:tcPr>
                </a:tc>
                <a:extLst>
                  <a:ext uri="{0D108BD9-81ED-4DB2-BD59-A6C34878D82A}">
                    <a16:rowId xmlns:a16="http://schemas.microsoft.com/office/drawing/2014/main" val="2456581683"/>
                  </a:ext>
                </a:extLst>
              </a:tr>
              <a:tr h="364861">
                <a:tc>
                  <a:txBody>
                    <a:bodyPr/>
                    <a:lstStyle/>
                    <a:p>
                      <a:pPr marL="228600" indent="-228600">
                        <a:buClr>
                          <a:schemeClr val="accent1"/>
                        </a:buClr>
                        <a:buFont typeface="Arial" panose="020B0604020202020204" pitchFamily="34" charset="0"/>
                        <a:buChar char="•"/>
                      </a:pPr>
                      <a:r>
                        <a:rPr lang="en-GB" sz="1600" noProof="0" dirty="0">
                          <a:solidFill>
                            <a:schemeClr val="tx1"/>
                          </a:solidFill>
                        </a:rPr>
                        <a:t>Diagnosis or history of asthma according to the 2018 GINA guidelines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716468"/>
                  </a:ext>
                </a:extLst>
              </a:tr>
            </a:tbl>
          </a:graphicData>
        </a:graphic>
      </p:graphicFrame>
      <p:sp>
        <p:nvSpPr>
          <p:cNvPr id="6" name="Text Placeholder 6">
            <a:extLst>
              <a:ext uri="{FF2B5EF4-FFF2-40B4-BE49-F238E27FC236}">
                <a16:creationId xmlns:a16="http://schemas.microsoft.com/office/drawing/2014/main" id="{155CB2A7-50E1-9FDC-7C72-0C484AD8AB6E}"/>
              </a:ext>
            </a:extLst>
          </p:cNvPr>
          <p:cNvSpPr txBox="1">
            <a:spLocks/>
          </p:cNvSpPr>
          <p:nvPr/>
        </p:nvSpPr>
        <p:spPr>
          <a:xfrm>
            <a:off x="809017" y="6351876"/>
            <a:ext cx="11201400" cy="311150"/>
          </a:xfrm>
          <a:prstGeom prst="rect">
            <a:avLst/>
          </a:prstGeom>
        </p:spPr>
        <p:txBody>
          <a:bodyPr vert="horz" lIns="91440" tIns="45720" rIns="91440" bIns="4572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1. Bhatt SP, et al.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N Engl J Med</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2023;389(3):205-214. 2. Bhatt SP, et al. </a:t>
            </a:r>
            <a:r>
              <a:rPr kumimoji="0" lang="en-US" sz="1200" b="0" i="1" u="none" strike="noStrike" kern="1200" cap="none" spc="0" normalizeH="0" baseline="0" noProof="0" dirty="0">
                <a:ln>
                  <a:noFill/>
                </a:ln>
                <a:solidFill>
                  <a:srgbClr val="000000"/>
                </a:solidFill>
                <a:effectLst/>
                <a:uLnTx/>
                <a:uFillTx/>
                <a:latin typeface="Arial" panose="020B0604020202020204"/>
                <a:ea typeface="+mn-ea"/>
                <a:cs typeface="+mn-cs"/>
              </a:rPr>
              <a:t>N Engl J Med</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Published online 20 May 2024. doi:10.1056/NEJMoa2401304 </a:t>
            </a:r>
          </a:p>
        </p:txBody>
      </p:sp>
      <p:sp>
        <p:nvSpPr>
          <p:cNvPr id="7" name="Rectángulo: esquinas redondeadas 6">
            <a:extLst>
              <a:ext uri="{FF2B5EF4-FFF2-40B4-BE49-F238E27FC236}">
                <a16:creationId xmlns:a16="http://schemas.microsoft.com/office/drawing/2014/main" id="{367F2D10-D35B-22AF-344F-12D85FE9553B}"/>
              </a:ext>
            </a:extLst>
          </p:cNvPr>
          <p:cNvSpPr/>
          <p:nvPr/>
        </p:nvSpPr>
        <p:spPr>
          <a:xfrm>
            <a:off x="707957" y="2026930"/>
            <a:ext cx="2282749" cy="309383"/>
          </a:xfrm>
          <a:prstGeom prst="round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esquinas redondeadas 7">
            <a:extLst>
              <a:ext uri="{FF2B5EF4-FFF2-40B4-BE49-F238E27FC236}">
                <a16:creationId xmlns:a16="http://schemas.microsoft.com/office/drawing/2014/main" id="{3B4D2534-C1BD-9B20-DEFD-C93068A6649B}"/>
              </a:ext>
            </a:extLst>
          </p:cNvPr>
          <p:cNvSpPr/>
          <p:nvPr/>
        </p:nvSpPr>
        <p:spPr>
          <a:xfrm>
            <a:off x="2702906" y="2394475"/>
            <a:ext cx="1614711" cy="309383"/>
          </a:xfrm>
          <a:prstGeom prst="round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esquinas redondeadas 8">
            <a:extLst>
              <a:ext uri="{FF2B5EF4-FFF2-40B4-BE49-F238E27FC236}">
                <a16:creationId xmlns:a16="http://schemas.microsoft.com/office/drawing/2014/main" id="{743D6960-9F37-D7BB-85CD-44383CA95741}"/>
              </a:ext>
            </a:extLst>
          </p:cNvPr>
          <p:cNvSpPr/>
          <p:nvPr/>
        </p:nvSpPr>
        <p:spPr>
          <a:xfrm>
            <a:off x="649033" y="3877014"/>
            <a:ext cx="3668584" cy="309383"/>
          </a:xfrm>
          <a:prstGeom prst="round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esquinas redondeadas 9">
            <a:extLst>
              <a:ext uri="{FF2B5EF4-FFF2-40B4-BE49-F238E27FC236}">
                <a16:creationId xmlns:a16="http://schemas.microsoft.com/office/drawing/2014/main" id="{07DB6B0A-6A95-5EAE-FC10-AB6672A491B9}"/>
              </a:ext>
            </a:extLst>
          </p:cNvPr>
          <p:cNvSpPr/>
          <p:nvPr/>
        </p:nvSpPr>
        <p:spPr>
          <a:xfrm>
            <a:off x="1699129" y="3462890"/>
            <a:ext cx="1291578" cy="309383"/>
          </a:xfrm>
          <a:prstGeom prst="round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esquinas redondeadas 10">
            <a:extLst>
              <a:ext uri="{FF2B5EF4-FFF2-40B4-BE49-F238E27FC236}">
                <a16:creationId xmlns:a16="http://schemas.microsoft.com/office/drawing/2014/main" id="{3B0D1C10-6417-4D3A-7DBC-5C088328A159}"/>
              </a:ext>
            </a:extLst>
          </p:cNvPr>
          <p:cNvSpPr/>
          <p:nvPr/>
        </p:nvSpPr>
        <p:spPr>
          <a:xfrm>
            <a:off x="3534802" y="4167300"/>
            <a:ext cx="3037875" cy="309383"/>
          </a:xfrm>
          <a:prstGeom prst="round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ángulo: esquinas redondeadas 11">
            <a:extLst>
              <a:ext uri="{FF2B5EF4-FFF2-40B4-BE49-F238E27FC236}">
                <a16:creationId xmlns:a16="http://schemas.microsoft.com/office/drawing/2014/main" id="{0E17CF6F-19C5-5C42-5B7D-D2B8D38F641E}"/>
              </a:ext>
            </a:extLst>
          </p:cNvPr>
          <p:cNvSpPr/>
          <p:nvPr/>
        </p:nvSpPr>
        <p:spPr>
          <a:xfrm>
            <a:off x="2612384" y="1688466"/>
            <a:ext cx="680831" cy="309383"/>
          </a:xfrm>
          <a:prstGeom prst="roundRect">
            <a:avLst/>
          </a:prstGeom>
          <a:solidFill>
            <a:srgbClr val="FFFF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1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a:xfrm>
            <a:off x="398011" y="555741"/>
            <a:ext cx="11331936" cy="1143000"/>
          </a:xfrm>
        </p:spPr>
        <p:txBody>
          <a:bodyPr>
            <a:normAutofit fontScale="90000"/>
          </a:bodyPr>
          <a:lstStyle/>
          <a:p>
            <a:r>
              <a:rPr lang="en-US" sz="2800" dirty="0" err="1">
                <a:latin typeface="+mn-lt"/>
              </a:rPr>
              <a:t>Dupilumab</a:t>
            </a:r>
            <a:r>
              <a:rPr lang="en-US" sz="2800" dirty="0">
                <a:latin typeface="+mn-lt"/>
              </a:rPr>
              <a:t> efficacy and safety in patients with moderate-to-severe COPD with type 2 inflammation: pooled analysis of BOREAS and NOTUS</a:t>
            </a:r>
            <a:br>
              <a:rPr lang="de-DE" altLang="de-DE" sz="2800" dirty="0">
                <a:latin typeface="+mn-lt"/>
              </a:rPr>
            </a:br>
            <a:r>
              <a:rPr lang="de-DE" altLang="de-DE" sz="2800" dirty="0" err="1">
                <a:solidFill>
                  <a:srgbClr val="0000FF"/>
                </a:solidFill>
                <a:latin typeface="+mn-lt"/>
              </a:rPr>
              <a:t>Pre</a:t>
            </a:r>
            <a:r>
              <a:rPr lang="de-DE" altLang="de-DE" sz="2800" dirty="0">
                <a:solidFill>
                  <a:srgbClr val="0000FF"/>
                </a:solidFill>
                <a:latin typeface="+mn-lt"/>
              </a:rPr>
              <a:t> BD FEV</a:t>
            </a:r>
            <a:r>
              <a:rPr lang="de-DE" altLang="de-DE" sz="2800" baseline="-25000" dirty="0">
                <a:solidFill>
                  <a:srgbClr val="0000FF"/>
                </a:solidFill>
                <a:latin typeface="+mn-lt"/>
              </a:rPr>
              <a:t>1</a:t>
            </a:r>
            <a:endParaRPr lang="de-DE" altLang="de-DE" sz="2800" dirty="0">
              <a:solidFill>
                <a:srgbClr val="0000FF"/>
              </a:solidFill>
              <a:latin typeface="+mn-lt"/>
            </a:endParaRPr>
          </a:p>
        </p:txBody>
      </p:sp>
      <p:sp>
        <p:nvSpPr>
          <p:cNvPr id="1119240" name="Rectangle 8"/>
          <p:cNvSpPr>
            <a:spLocks noChangeArrowheads="1"/>
          </p:cNvSpPr>
          <p:nvPr/>
        </p:nvSpPr>
        <p:spPr bwMode="auto">
          <a:xfrm>
            <a:off x="5568951" y="836614"/>
            <a:ext cx="65" cy="4924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3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2" name="Grafik 1"/>
          <p:cNvPicPr>
            <a:picLocks noChangeAspect="1"/>
          </p:cNvPicPr>
          <p:nvPr/>
        </p:nvPicPr>
        <p:blipFill>
          <a:blip r:embed="rId2"/>
          <a:stretch>
            <a:fillRect/>
          </a:stretch>
        </p:blipFill>
        <p:spPr>
          <a:xfrm>
            <a:off x="1596981" y="1878445"/>
            <a:ext cx="9022142" cy="4289686"/>
          </a:xfrm>
          <a:prstGeom prst="rect">
            <a:avLst/>
          </a:prstGeom>
          <a:effectLst>
            <a:outerShdw blurRad="50800" dist="38100" dir="2700000" algn="tl" rotWithShape="0">
              <a:prstClr val="black">
                <a:alpha val="40000"/>
              </a:prstClr>
            </a:outerShdw>
          </a:effectLst>
        </p:spPr>
      </p:pic>
      <p:sp>
        <p:nvSpPr>
          <p:cNvPr id="3" name="Text Box 6">
            <a:extLst>
              <a:ext uri="{FF2B5EF4-FFF2-40B4-BE49-F238E27FC236}">
                <a16:creationId xmlns:a16="http://schemas.microsoft.com/office/drawing/2014/main" id="{AA04DED5-23AB-A6BA-3725-6DC1BBA8D1FD}"/>
              </a:ext>
            </a:extLst>
          </p:cNvPr>
          <p:cNvSpPr txBox="1">
            <a:spLocks noChangeArrowheads="1"/>
          </p:cNvSpPr>
          <p:nvPr/>
        </p:nvSpPr>
        <p:spPr bwMode="auto">
          <a:xfrm>
            <a:off x="7403987" y="6372918"/>
            <a:ext cx="381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altLang="de-DE"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 </a:t>
            </a:r>
            <a:r>
              <a:rPr kumimoji="0" lang="de-DE" altLang="de-DE"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Bhatt</a:t>
            </a:r>
            <a:r>
              <a:rPr kumimoji="0" lang="de-DE" altLang="de-DE"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et al. ERS 2024 Poster-ID 4787</a:t>
            </a:r>
          </a:p>
        </p:txBody>
      </p:sp>
    </p:spTree>
    <p:extLst>
      <p:ext uri="{BB962C8B-B14F-4D97-AF65-F5344CB8AC3E}">
        <p14:creationId xmlns:p14="http://schemas.microsoft.com/office/powerpoint/2010/main" val="52228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a:xfrm>
            <a:off x="398011" y="555741"/>
            <a:ext cx="11331936" cy="1143000"/>
          </a:xfrm>
        </p:spPr>
        <p:txBody>
          <a:bodyPr>
            <a:normAutofit fontScale="90000"/>
          </a:bodyPr>
          <a:lstStyle/>
          <a:p>
            <a:r>
              <a:rPr lang="en-US" sz="2800" dirty="0" err="1">
                <a:latin typeface="+mn-lt"/>
              </a:rPr>
              <a:t>Dupilumab</a:t>
            </a:r>
            <a:r>
              <a:rPr lang="en-US" sz="2800" dirty="0">
                <a:latin typeface="+mn-lt"/>
              </a:rPr>
              <a:t> efficacy and safety in patients with moderate-to-severe COPD with type 2 inflammation: pooled analysis of BOREAS and NOTUS</a:t>
            </a:r>
            <a:br>
              <a:rPr lang="de-DE" altLang="de-DE" sz="2800" dirty="0">
                <a:latin typeface="+mn-lt"/>
              </a:rPr>
            </a:br>
            <a:r>
              <a:rPr lang="de-DE" altLang="de-DE" sz="2800" dirty="0" err="1">
                <a:solidFill>
                  <a:srgbClr val="0000FF"/>
                </a:solidFill>
                <a:latin typeface="+mn-lt"/>
              </a:rPr>
              <a:t>Exacerbation</a:t>
            </a:r>
            <a:r>
              <a:rPr lang="de-DE" altLang="de-DE" sz="2800" dirty="0">
                <a:solidFill>
                  <a:srgbClr val="0000FF"/>
                </a:solidFill>
                <a:latin typeface="+mn-lt"/>
              </a:rPr>
              <a:t> rate</a:t>
            </a:r>
          </a:p>
        </p:txBody>
      </p:sp>
      <p:sp>
        <p:nvSpPr>
          <p:cNvPr id="1119240" name="Rectangle 8"/>
          <p:cNvSpPr>
            <a:spLocks noChangeArrowheads="1"/>
          </p:cNvSpPr>
          <p:nvPr/>
        </p:nvSpPr>
        <p:spPr bwMode="auto">
          <a:xfrm>
            <a:off x="5568951" y="836614"/>
            <a:ext cx="65" cy="49244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de-DE" sz="3200" b="1"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 name="Text Box 6"/>
          <p:cNvSpPr txBox="1">
            <a:spLocks noChangeArrowheads="1"/>
          </p:cNvSpPr>
          <p:nvPr/>
        </p:nvSpPr>
        <p:spPr bwMode="auto">
          <a:xfrm>
            <a:off x="7403987" y="6488668"/>
            <a:ext cx="3816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de-DE" altLang="de-DE"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 </a:t>
            </a:r>
            <a:r>
              <a:rPr kumimoji="0" lang="de-DE" altLang="de-DE"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Bhatt</a:t>
            </a:r>
            <a:r>
              <a:rPr kumimoji="0" lang="de-DE" altLang="de-DE"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et al. ERS 2024 Poster-ID 4787</a:t>
            </a:r>
          </a:p>
        </p:txBody>
      </p:sp>
      <p:pic>
        <p:nvPicPr>
          <p:cNvPr id="3" name="Grafik 2"/>
          <p:cNvPicPr>
            <a:picLocks noChangeAspect="1"/>
          </p:cNvPicPr>
          <p:nvPr/>
        </p:nvPicPr>
        <p:blipFill>
          <a:blip r:embed="rId2"/>
          <a:stretch>
            <a:fillRect/>
          </a:stretch>
        </p:blipFill>
        <p:spPr>
          <a:xfrm>
            <a:off x="1313136" y="1922123"/>
            <a:ext cx="9566075" cy="4369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074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3106-2E01-D612-9A13-70CCFEEB73E4}"/>
              </a:ext>
            </a:extLst>
          </p:cNvPr>
          <p:cNvSpPr>
            <a:spLocks noGrp="1"/>
          </p:cNvSpPr>
          <p:nvPr>
            <p:ph type="title"/>
          </p:nvPr>
        </p:nvSpPr>
        <p:spPr/>
        <p:txBody>
          <a:bodyPr>
            <a:normAutofit/>
          </a:bodyPr>
          <a:lstStyle/>
          <a:p>
            <a:r>
              <a:rPr lang="en-US" dirty="0"/>
              <a:t>Definition of exacerbation </a:t>
            </a:r>
          </a:p>
        </p:txBody>
      </p:sp>
      <p:sp>
        <p:nvSpPr>
          <p:cNvPr id="3" name="TextBox 2">
            <a:extLst>
              <a:ext uri="{FF2B5EF4-FFF2-40B4-BE49-F238E27FC236}">
                <a16:creationId xmlns:a16="http://schemas.microsoft.com/office/drawing/2014/main" id="{EEBE82CF-ABE4-E184-8C21-83F034893B78}"/>
              </a:ext>
            </a:extLst>
          </p:cNvPr>
          <p:cNvSpPr txBox="1"/>
          <p:nvPr/>
        </p:nvSpPr>
        <p:spPr>
          <a:xfrm>
            <a:off x="1335640" y="1690688"/>
            <a:ext cx="7356297" cy="1477328"/>
          </a:xfrm>
          <a:prstGeom prst="rect">
            <a:avLst/>
          </a:prstGeom>
          <a:noFill/>
        </p:spPr>
        <p:txBody>
          <a:bodyPr wrap="square" rtlCol="0">
            <a:spAutoFit/>
          </a:bodyPr>
          <a:lstStyle/>
          <a:p>
            <a:r>
              <a:rPr lang="en-US" b="1" dirty="0"/>
              <a:t>GOLD 2022</a:t>
            </a:r>
          </a:p>
          <a:p>
            <a:endParaRPr lang="en-US" dirty="0"/>
          </a:p>
          <a:p>
            <a:r>
              <a:rPr lang="en-US" dirty="0"/>
              <a:t>An exacerbation of COPD is defined as an acute worsening of respiratory symptoms that results in additional therapy</a:t>
            </a:r>
          </a:p>
          <a:p>
            <a:endParaRPr lang="en-US" dirty="0"/>
          </a:p>
        </p:txBody>
      </p:sp>
      <p:sp>
        <p:nvSpPr>
          <p:cNvPr id="4" name="Rectangle 3">
            <a:extLst>
              <a:ext uri="{FF2B5EF4-FFF2-40B4-BE49-F238E27FC236}">
                <a16:creationId xmlns:a16="http://schemas.microsoft.com/office/drawing/2014/main" id="{EB2629F4-A989-E2EF-B5B4-4B3C454C451F}"/>
              </a:ext>
            </a:extLst>
          </p:cNvPr>
          <p:cNvSpPr/>
          <p:nvPr/>
        </p:nvSpPr>
        <p:spPr>
          <a:xfrm>
            <a:off x="1387011" y="3429000"/>
            <a:ext cx="3626778" cy="6087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GOLD 2023/2024/2025</a:t>
            </a:r>
          </a:p>
        </p:txBody>
      </p:sp>
      <p:sp>
        <p:nvSpPr>
          <p:cNvPr id="5" name="TextBox 4">
            <a:extLst>
              <a:ext uri="{FF2B5EF4-FFF2-40B4-BE49-F238E27FC236}">
                <a16:creationId xmlns:a16="http://schemas.microsoft.com/office/drawing/2014/main" id="{172C31B9-BCFD-F61C-B08D-C46BB60208C8}"/>
              </a:ext>
            </a:extLst>
          </p:cNvPr>
          <p:cNvSpPr txBox="1"/>
          <p:nvPr/>
        </p:nvSpPr>
        <p:spPr>
          <a:xfrm>
            <a:off x="1335640" y="4493579"/>
            <a:ext cx="783918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Increased dyspnea and or cough and sputum</a:t>
            </a:r>
          </a:p>
          <a:p>
            <a:pPr marL="285750" indent="-285750">
              <a:buFont typeface="Arial" panose="020B0604020202020204" pitchFamily="34" charset="0"/>
              <a:buChar char="•"/>
            </a:pPr>
            <a:r>
              <a:rPr lang="en-US" dirty="0"/>
              <a:t>&lt;14 days</a:t>
            </a:r>
          </a:p>
          <a:p>
            <a:pPr marL="285750" indent="-285750">
              <a:buFont typeface="Arial" panose="020B0604020202020204" pitchFamily="34" charset="0"/>
              <a:buChar char="•"/>
            </a:pPr>
            <a:r>
              <a:rPr lang="en-US" dirty="0"/>
              <a:t>May be accompanied by increased tachypnoea and or tachycardia</a:t>
            </a:r>
          </a:p>
          <a:p>
            <a:pPr marL="285750" indent="-285750">
              <a:buFont typeface="Arial" panose="020B0604020202020204" pitchFamily="34" charset="0"/>
              <a:buChar char="•"/>
            </a:pPr>
            <a:r>
              <a:rPr lang="en-US" dirty="0"/>
              <a:t>Often associated with increased systemic and local inflammation caused by </a:t>
            </a:r>
            <a:r>
              <a:rPr lang="en-US" dirty="0" err="1"/>
              <a:t>infection,pollution</a:t>
            </a:r>
            <a:r>
              <a:rPr lang="en-US" dirty="0"/>
              <a:t> or other insults to the airways</a:t>
            </a:r>
          </a:p>
        </p:txBody>
      </p:sp>
    </p:spTree>
    <p:extLst>
      <p:ext uri="{BB962C8B-B14F-4D97-AF65-F5344CB8AC3E}">
        <p14:creationId xmlns:p14="http://schemas.microsoft.com/office/powerpoint/2010/main" val="3660396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20C2-8671-0068-A707-B332DFE4A026}"/>
              </a:ext>
            </a:extLst>
          </p:cNvPr>
          <p:cNvSpPr>
            <a:spLocks noGrp="1"/>
          </p:cNvSpPr>
          <p:nvPr>
            <p:ph type="title"/>
          </p:nvPr>
        </p:nvSpPr>
        <p:spPr/>
        <p:txBody>
          <a:bodyPr/>
          <a:lstStyle/>
          <a:p>
            <a:r>
              <a:rPr lang="en-US" dirty="0"/>
              <a:t>Exacerbations of COPD</a:t>
            </a:r>
          </a:p>
        </p:txBody>
      </p:sp>
      <p:sp>
        <p:nvSpPr>
          <p:cNvPr id="3" name="Rectangle 2">
            <a:extLst>
              <a:ext uri="{FF2B5EF4-FFF2-40B4-BE49-F238E27FC236}">
                <a16:creationId xmlns:a16="http://schemas.microsoft.com/office/drawing/2014/main" id="{466ECD5B-33AE-DB39-E9DA-E2FC3F4202BC}"/>
              </a:ext>
            </a:extLst>
          </p:cNvPr>
          <p:cNvSpPr/>
          <p:nvPr/>
        </p:nvSpPr>
        <p:spPr>
          <a:xfrm>
            <a:off x="7931649" y="365125"/>
            <a:ext cx="1304818" cy="1186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AECOPD</a:t>
            </a:r>
          </a:p>
        </p:txBody>
      </p:sp>
      <p:sp>
        <p:nvSpPr>
          <p:cNvPr id="4" name="Right Arrow 3">
            <a:extLst>
              <a:ext uri="{FF2B5EF4-FFF2-40B4-BE49-F238E27FC236}">
                <a16:creationId xmlns:a16="http://schemas.microsoft.com/office/drawing/2014/main" id="{D806B20B-69C8-A6CE-0374-5C37B1E384D6}"/>
              </a:ext>
            </a:extLst>
          </p:cNvPr>
          <p:cNvSpPr/>
          <p:nvPr/>
        </p:nvSpPr>
        <p:spPr>
          <a:xfrm>
            <a:off x="9359757" y="729465"/>
            <a:ext cx="472612" cy="4006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C38D93-E4A6-40EA-7D82-7595C47BD23B}"/>
              </a:ext>
            </a:extLst>
          </p:cNvPr>
          <p:cNvSpPr/>
          <p:nvPr/>
        </p:nvSpPr>
        <p:spPr>
          <a:xfrm>
            <a:off x="10157288" y="336674"/>
            <a:ext cx="1304818" cy="1186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ECOPD</a:t>
            </a:r>
          </a:p>
        </p:txBody>
      </p:sp>
      <p:sp>
        <p:nvSpPr>
          <p:cNvPr id="6" name="Rectangle 5">
            <a:extLst>
              <a:ext uri="{FF2B5EF4-FFF2-40B4-BE49-F238E27FC236}">
                <a16:creationId xmlns:a16="http://schemas.microsoft.com/office/drawing/2014/main" id="{8EE24D37-4700-6E6A-D668-08ACB168CA6F}"/>
              </a:ext>
            </a:extLst>
          </p:cNvPr>
          <p:cNvSpPr/>
          <p:nvPr/>
        </p:nvSpPr>
        <p:spPr>
          <a:xfrm>
            <a:off x="2013735" y="1690688"/>
            <a:ext cx="4082265" cy="682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Urgent medical contact: Patient with suspected ECOPD</a:t>
            </a:r>
          </a:p>
        </p:txBody>
      </p:sp>
      <p:sp>
        <p:nvSpPr>
          <p:cNvPr id="8" name="Right Brace 7">
            <a:extLst>
              <a:ext uri="{FF2B5EF4-FFF2-40B4-BE49-F238E27FC236}">
                <a16:creationId xmlns:a16="http://schemas.microsoft.com/office/drawing/2014/main" id="{425DB1C3-D984-AD1C-2F59-61EDFCC6F5B1}"/>
              </a:ext>
            </a:extLst>
          </p:cNvPr>
          <p:cNvSpPr/>
          <p:nvPr/>
        </p:nvSpPr>
        <p:spPr>
          <a:xfrm rot="16200000">
            <a:off x="3731231" y="1227763"/>
            <a:ext cx="647272" cy="29384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2CEBEE09-6CA3-5463-778C-E4C5CD5B5291}"/>
              </a:ext>
            </a:extLst>
          </p:cNvPr>
          <p:cNvSpPr/>
          <p:nvPr/>
        </p:nvSpPr>
        <p:spPr>
          <a:xfrm>
            <a:off x="5227833" y="3105756"/>
            <a:ext cx="1542838" cy="647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Consider differential diagnosis </a:t>
            </a:r>
          </a:p>
        </p:txBody>
      </p:sp>
      <p:sp>
        <p:nvSpPr>
          <p:cNvPr id="10" name="Rectangle 9">
            <a:extLst>
              <a:ext uri="{FF2B5EF4-FFF2-40B4-BE49-F238E27FC236}">
                <a16:creationId xmlns:a16="http://schemas.microsoft.com/office/drawing/2014/main" id="{43A98970-61BA-C10B-25AE-EA6880DCC732}"/>
              </a:ext>
            </a:extLst>
          </p:cNvPr>
          <p:cNvSpPr/>
          <p:nvPr/>
        </p:nvSpPr>
        <p:spPr>
          <a:xfrm>
            <a:off x="2102776" y="3105756"/>
            <a:ext cx="1821952" cy="647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Confirm ECOPD diagnosis and determine severity</a:t>
            </a:r>
          </a:p>
        </p:txBody>
      </p:sp>
      <p:sp>
        <p:nvSpPr>
          <p:cNvPr id="11" name="Down Arrow 10">
            <a:extLst>
              <a:ext uri="{FF2B5EF4-FFF2-40B4-BE49-F238E27FC236}">
                <a16:creationId xmlns:a16="http://schemas.microsoft.com/office/drawing/2014/main" id="{4518FC01-76C8-BCE8-5A62-128008B9A46F}"/>
              </a:ext>
            </a:extLst>
          </p:cNvPr>
          <p:cNvSpPr/>
          <p:nvPr/>
        </p:nvSpPr>
        <p:spPr>
          <a:xfrm>
            <a:off x="5722706" y="3893906"/>
            <a:ext cx="373294" cy="5856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EF4D11-1520-D687-BE89-45E1DB29AE92}"/>
              </a:ext>
            </a:extLst>
          </p:cNvPr>
          <p:cNvSpPr/>
          <p:nvPr/>
        </p:nvSpPr>
        <p:spPr>
          <a:xfrm>
            <a:off x="5137079" y="4640959"/>
            <a:ext cx="1633592" cy="647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Heart Failure</a:t>
            </a:r>
          </a:p>
          <a:p>
            <a:pPr algn="ctr"/>
            <a:r>
              <a:rPr lang="en-US" sz="1200" dirty="0"/>
              <a:t>Pneumonia</a:t>
            </a:r>
          </a:p>
          <a:p>
            <a:pPr algn="ctr"/>
            <a:r>
              <a:rPr lang="en-US" sz="1200" dirty="0"/>
              <a:t>Pulmonary embolism</a:t>
            </a:r>
          </a:p>
        </p:txBody>
      </p:sp>
      <p:sp>
        <p:nvSpPr>
          <p:cNvPr id="13" name="Down Arrow 12">
            <a:extLst>
              <a:ext uri="{FF2B5EF4-FFF2-40B4-BE49-F238E27FC236}">
                <a16:creationId xmlns:a16="http://schemas.microsoft.com/office/drawing/2014/main" id="{A765759F-033A-1889-AB5B-50374CD4319A}"/>
              </a:ext>
            </a:extLst>
          </p:cNvPr>
          <p:cNvSpPr/>
          <p:nvPr/>
        </p:nvSpPr>
        <p:spPr>
          <a:xfrm>
            <a:off x="2827105" y="3893905"/>
            <a:ext cx="373294" cy="58562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4">
            <a:extLst>
              <a:ext uri="{FF2B5EF4-FFF2-40B4-BE49-F238E27FC236}">
                <a16:creationId xmlns:a16="http://schemas.microsoft.com/office/drawing/2014/main" id="{FB947130-FBBA-1BA0-C4FF-B70CF519D77B}"/>
              </a:ext>
            </a:extLst>
          </p:cNvPr>
          <p:cNvGraphicFramePr>
            <a:graphicFrameLocks noGrp="1"/>
          </p:cNvGraphicFramePr>
          <p:nvPr>
            <p:extLst>
              <p:ext uri="{D42A27DB-BD31-4B8C-83A1-F6EECF244321}">
                <p14:modId xmlns:p14="http://schemas.microsoft.com/office/powerpoint/2010/main" val="572296588"/>
              </p:ext>
            </p:extLst>
          </p:nvPr>
        </p:nvGraphicFramePr>
        <p:xfrm>
          <a:off x="7186772" y="1808676"/>
          <a:ext cx="4839128" cy="4756083"/>
        </p:xfrm>
        <a:graphic>
          <a:graphicData uri="http://schemas.openxmlformats.org/drawingml/2006/table">
            <a:tbl>
              <a:tblPr firstRow="1" bandRow="1">
                <a:tableStyleId>{5C22544A-7EE6-4342-B048-85BDC9FD1C3A}</a:tableStyleId>
              </a:tblPr>
              <a:tblGrid>
                <a:gridCol w="2419564">
                  <a:extLst>
                    <a:ext uri="{9D8B030D-6E8A-4147-A177-3AD203B41FA5}">
                      <a16:colId xmlns:a16="http://schemas.microsoft.com/office/drawing/2014/main" val="271357697"/>
                    </a:ext>
                  </a:extLst>
                </a:gridCol>
                <a:gridCol w="2419564">
                  <a:extLst>
                    <a:ext uri="{9D8B030D-6E8A-4147-A177-3AD203B41FA5}">
                      <a16:colId xmlns:a16="http://schemas.microsoft.com/office/drawing/2014/main" val="152454046"/>
                    </a:ext>
                  </a:extLst>
                </a:gridCol>
              </a:tblGrid>
              <a:tr h="275523">
                <a:tc>
                  <a:txBody>
                    <a:bodyPr/>
                    <a:lstStyle/>
                    <a:p>
                      <a:r>
                        <a:rPr lang="en-US" sz="1200" dirty="0"/>
                        <a:t>Severity</a:t>
                      </a:r>
                    </a:p>
                  </a:txBody>
                  <a:tcPr/>
                </a:tc>
                <a:tc>
                  <a:txBody>
                    <a:bodyPr/>
                    <a:lstStyle/>
                    <a:p>
                      <a:r>
                        <a:rPr lang="en-US" sz="1200" dirty="0"/>
                        <a:t>Criteria for judging severity </a:t>
                      </a:r>
                    </a:p>
                  </a:txBody>
                  <a:tcPr/>
                </a:tc>
                <a:extLst>
                  <a:ext uri="{0D108BD9-81ED-4DB2-BD59-A6C34878D82A}">
                    <a16:rowId xmlns:a16="http://schemas.microsoft.com/office/drawing/2014/main" val="3009693729"/>
                  </a:ext>
                </a:extLst>
              </a:tr>
              <a:tr h="1179558">
                <a:tc>
                  <a:txBody>
                    <a:bodyPr/>
                    <a:lstStyle/>
                    <a:p>
                      <a:r>
                        <a:rPr lang="en-US" sz="1200" dirty="0"/>
                        <a:t>Mild</a:t>
                      </a:r>
                    </a:p>
                  </a:txBody>
                  <a:tcPr/>
                </a:tc>
                <a:tc>
                  <a:txBody>
                    <a:bodyPr/>
                    <a:lstStyle/>
                    <a:p>
                      <a:pPr marL="171450" indent="-171450">
                        <a:buFont typeface="Arial" panose="020B0604020202020204" pitchFamily="34" charset="0"/>
                        <a:buChar char="•"/>
                      </a:pPr>
                      <a:r>
                        <a:rPr lang="en-US" sz="1200" dirty="0"/>
                        <a:t>Dyspnea VAS &lt;5</a:t>
                      </a:r>
                    </a:p>
                    <a:p>
                      <a:pPr marL="171450" indent="-171450">
                        <a:buFont typeface="Arial" panose="020B0604020202020204" pitchFamily="34" charset="0"/>
                        <a:buChar char="•"/>
                      </a:pPr>
                      <a:r>
                        <a:rPr lang="en-US" sz="1200" dirty="0"/>
                        <a:t>RR &lt;24 breaths/min</a:t>
                      </a:r>
                    </a:p>
                    <a:p>
                      <a:pPr marL="171450" indent="-171450">
                        <a:buFont typeface="Arial" panose="020B0604020202020204" pitchFamily="34" charset="0"/>
                        <a:buChar char="•"/>
                      </a:pPr>
                      <a:r>
                        <a:rPr lang="en-US" sz="1200" dirty="0"/>
                        <a:t>HR &lt;95</a:t>
                      </a:r>
                    </a:p>
                    <a:p>
                      <a:pPr marL="171450" indent="-171450">
                        <a:buFont typeface="Arial" panose="020B0604020202020204" pitchFamily="34" charset="0"/>
                        <a:buChar char="•"/>
                      </a:pPr>
                      <a:r>
                        <a:rPr lang="en-US" sz="1200" dirty="0"/>
                        <a:t>Resting SPO2 &gt;92% breathing ambient air AND Change &lt;3% (where known)</a:t>
                      </a:r>
                    </a:p>
                    <a:p>
                      <a:pPr marL="171450" indent="-171450">
                        <a:buFont typeface="Arial" panose="020B0604020202020204" pitchFamily="34" charset="0"/>
                        <a:buChar char="•"/>
                      </a:pPr>
                      <a:r>
                        <a:rPr lang="en-US" sz="1200" dirty="0"/>
                        <a:t>CRP &lt;10mg/L (if obtained)</a:t>
                      </a:r>
                    </a:p>
                  </a:txBody>
                  <a:tcPr/>
                </a:tc>
                <a:extLst>
                  <a:ext uri="{0D108BD9-81ED-4DB2-BD59-A6C34878D82A}">
                    <a16:rowId xmlns:a16="http://schemas.microsoft.com/office/drawing/2014/main" val="888601938"/>
                  </a:ext>
                </a:extLst>
              </a:tr>
              <a:tr h="393186">
                <a:tc>
                  <a:txBody>
                    <a:bodyPr/>
                    <a:lstStyle/>
                    <a:p>
                      <a:r>
                        <a:rPr lang="en-US" sz="1200" dirty="0"/>
                        <a:t>Moderate (meets at least three of five)</a:t>
                      </a:r>
                    </a:p>
                  </a:txBody>
                  <a:tcPr/>
                </a:tc>
                <a:tc>
                  <a:txBody>
                    <a:bodyPr/>
                    <a:lstStyle/>
                    <a:p>
                      <a:pPr marL="171450" indent="-171450">
                        <a:buFont typeface="Arial" panose="020B0604020202020204" pitchFamily="34" charset="0"/>
                        <a:buChar char="•"/>
                      </a:pPr>
                      <a:r>
                        <a:rPr lang="en-US" sz="1200" dirty="0"/>
                        <a:t>Dyspnea VAS &gt;5</a:t>
                      </a:r>
                    </a:p>
                    <a:p>
                      <a:pPr marL="171450" indent="-171450">
                        <a:buFont typeface="Arial" panose="020B0604020202020204" pitchFamily="34" charset="0"/>
                        <a:buChar char="•"/>
                      </a:pPr>
                      <a:r>
                        <a:rPr lang="en-US" sz="1200" dirty="0"/>
                        <a:t>RR &gt;24 breaths/min</a:t>
                      </a:r>
                    </a:p>
                    <a:p>
                      <a:pPr marL="171450" indent="-171450">
                        <a:buFont typeface="Arial" panose="020B0604020202020204" pitchFamily="34" charset="0"/>
                        <a:buChar char="•"/>
                      </a:pPr>
                      <a:r>
                        <a:rPr lang="en-US" sz="1200" dirty="0"/>
                        <a:t>HR &gt;95</a:t>
                      </a:r>
                    </a:p>
                    <a:p>
                      <a:pPr marL="171450" indent="-171450">
                        <a:buFont typeface="Arial" panose="020B0604020202020204" pitchFamily="34" charset="0"/>
                        <a:buChar char="•"/>
                      </a:pPr>
                      <a:r>
                        <a:rPr lang="en-US" sz="1200" dirty="0"/>
                        <a:t>Resting SPO2 &lt;92% breathing ambient air AND Change &gt;3% (where known)</a:t>
                      </a:r>
                    </a:p>
                    <a:p>
                      <a:pPr marL="171450" indent="-171450">
                        <a:buFont typeface="Arial" panose="020B0604020202020204" pitchFamily="34" charset="0"/>
                        <a:buChar char="•"/>
                      </a:pPr>
                      <a:r>
                        <a:rPr lang="en-US" sz="1200" dirty="0"/>
                        <a:t>CRP &gt;10mg/L (if obtained)</a:t>
                      </a:r>
                    </a:p>
                    <a:p>
                      <a:pPr marL="171450" indent="-171450">
                        <a:buFont typeface="Arial" panose="020B0604020202020204" pitchFamily="34" charset="0"/>
                        <a:buChar char="•"/>
                      </a:pPr>
                      <a:r>
                        <a:rPr lang="en-US" sz="1200" dirty="0"/>
                        <a:t>If obtained ABG may sow hypoxemia PaO2 &lt;60 mm of hg and/or hypercapnia PaCO2 &gt;45 mm of hg but no acidosis (pH &gt;7.315)</a:t>
                      </a:r>
                    </a:p>
                    <a:p>
                      <a:endParaRPr lang="en-US" sz="1200" dirty="0"/>
                    </a:p>
                  </a:txBody>
                  <a:tcPr/>
                </a:tc>
                <a:extLst>
                  <a:ext uri="{0D108BD9-81ED-4DB2-BD59-A6C34878D82A}">
                    <a16:rowId xmlns:a16="http://schemas.microsoft.com/office/drawing/2014/main" val="1444805567"/>
                  </a:ext>
                </a:extLst>
              </a:tr>
              <a:tr h="247661">
                <a:tc>
                  <a:txBody>
                    <a:bodyPr/>
                    <a:lstStyle/>
                    <a:p>
                      <a:r>
                        <a:rPr lang="en-US" sz="1200" dirty="0"/>
                        <a:t>Severe</a:t>
                      </a:r>
                    </a:p>
                  </a:txBody>
                  <a:tcPr/>
                </a:tc>
                <a:tc>
                  <a:txBody>
                    <a:bodyPr/>
                    <a:lstStyle/>
                    <a:p>
                      <a:r>
                        <a:rPr lang="en-US" sz="1200" dirty="0"/>
                        <a:t>ABG shows hypercapnia and acidosis (PaCO2 &gt;45mm of hg and pH &lt;7.315)</a:t>
                      </a:r>
                    </a:p>
                  </a:txBody>
                  <a:tcPr/>
                </a:tc>
                <a:extLst>
                  <a:ext uri="{0D108BD9-81ED-4DB2-BD59-A6C34878D82A}">
                    <a16:rowId xmlns:a16="http://schemas.microsoft.com/office/drawing/2014/main" val="591081759"/>
                  </a:ext>
                </a:extLst>
              </a:tr>
            </a:tbl>
          </a:graphicData>
        </a:graphic>
      </p:graphicFrame>
      <p:sp>
        <p:nvSpPr>
          <p:cNvPr id="15" name="Rectangle 14">
            <a:extLst>
              <a:ext uri="{FF2B5EF4-FFF2-40B4-BE49-F238E27FC236}">
                <a16:creationId xmlns:a16="http://schemas.microsoft.com/office/drawing/2014/main" id="{69DEA29E-5614-EDB0-4BC1-7E6AD20400AD}"/>
              </a:ext>
            </a:extLst>
          </p:cNvPr>
          <p:cNvSpPr/>
          <p:nvPr/>
        </p:nvSpPr>
        <p:spPr>
          <a:xfrm>
            <a:off x="2196101" y="4664468"/>
            <a:ext cx="1821952" cy="6472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Severity as per Rome Proposal </a:t>
            </a:r>
          </a:p>
        </p:txBody>
      </p:sp>
    </p:spTree>
    <p:extLst>
      <p:ext uri="{BB962C8B-B14F-4D97-AF65-F5344CB8AC3E}">
        <p14:creationId xmlns:p14="http://schemas.microsoft.com/office/powerpoint/2010/main" val="2794344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2741-DF9B-1FF9-13C5-38FC702040CF}"/>
              </a:ext>
            </a:extLst>
          </p:cNvPr>
          <p:cNvSpPr>
            <a:spLocks noGrp="1"/>
          </p:cNvSpPr>
          <p:nvPr>
            <p:ph type="title"/>
          </p:nvPr>
        </p:nvSpPr>
        <p:spPr>
          <a:xfrm>
            <a:off x="415636" y="365125"/>
            <a:ext cx="10938164" cy="1325563"/>
          </a:xfrm>
        </p:spPr>
        <p:txBody>
          <a:bodyPr>
            <a:normAutofit fontScale="90000"/>
          </a:bodyPr>
          <a:lstStyle/>
          <a:p>
            <a:r>
              <a:rPr lang="en-US" dirty="0"/>
              <a:t>Interventions that reduce exacerbation frequency </a:t>
            </a:r>
          </a:p>
        </p:txBody>
      </p:sp>
      <p:pic>
        <p:nvPicPr>
          <p:cNvPr id="3" name="Picture 2">
            <a:extLst>
              <a:ext uri="{FF2B5EF4-FFF2-40B4-BE49-F238E27FC236}">
                <a16:creationId xmlns:a16="http://schemas.microsoft.com/office/drawing/2014/main" id="{62792379-E3B0-D21C-A466-4AD2CB340AF3}"/>
              </a:ext>
            </a:extLst>
          </p:cNvPr>
          <p:cNvPicPr>
            <a:picLocks noChangeAspect="1"/>
          </p:cNvPicPr>
          <p:nvPr/>
        </p:nvPicPr>
        <p:blipFill>
          <a:blip r:embed="rId2"/>
          <a:stretch>
            <a:fillRect/>
          </a:stretch>
        </p:blipFill>
        <p:spPr>
          <a:xfrm>
            <a:off x="2867891" y="1690688"/>
            <a:ext cx="5361710" cy="5079711"/>
          </a:xfrm>
          <a:prstGeom prst="rect">
            <a:avLst/>
          </a:prstGeom>
        </p:spPr>
      </p:pic>
    </p:spTree>
    <p:extLst>
      <p:ext uri="{BB962C8B-B14F-4D97-AF65-F5344CB8AC3E}">
        <p14:creationId xmlns:p14="http://schemas.microsoft.com/office/powerpoint/2010/main" val="3972406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F6A4-3EA8-48B0-5865-7CAB90C44C77}"/>
              </a:ext>
            </a:extLst>
          </p:cNvPr>
          <p:cNvSpPr>
            <a:spLocks noGrp="1"/>
          </p:cNvSpPr>
          <p:nvPr>
            <p:ph type="title"/>
          </p:nvPr>
        </p:nvSpPr>
        <p:spPr/>
        <p:txBody>
          <a:bodyPr>
            <a:normAutofit fontScale="90000"/>
          </a:bodyPr>
          <a:lstStyle/>
          <a:p>
            <a:r>
              <a:rPr lang="en-US" dirty="0"/>
              <a:t>Treatable Traits in Pulmonary Hypertension-COPD</a:t>
            </a:r>
          </a:p>
        </p:txBody>
      </p:sp>
      <p:pic>
        <p:nvPicPr>
          <p:cNvPr id="3" name="Picture 2">
            <a:extLst>
              <a:ext uri="{FF2B5EF4-FFF2-40B4-BE49-F238E27FC236}">
                <a16:creationId xmlns:a16="http://schemas.microsoft.com/office/drawing/2014/main" id="{76FE35E4-63AF-1D40-5F26-2C1C3B40069D}"/>
              </a:ext>
            </a:extLst>
          </p:cNvPr>
          <p:cNvPicPr>
            <a:picLocks noChangeAspect="1"/>
          </p:cNvPicPr>
          <p:nvPr/>
        </p:nvPicPr>
        <p:blipFill>
          <a:blip r:embed="rId3"/>
          <a:stretch>
            <a:fillRect/>
          </a:stretch>
        </p:blipFill>
        <p:spPr>
          <a:xfrm>
            <a:off x="0" y="1914814"/>
            <a:ext cx="6802582" cy="4841995"/>
          </a:xfrm>
          <a:prstGeom prst="rect">
            <a:avLst/>
          </a:prstGeom>
        </p:spPr>
      </p:pic>
      <p:pic>
        <p:nvPicPr>
          <p:cNvPr id="5" name="Picture 4" descr="A diagram of copd ph&#10;&#10;Description automatically generated">
            <a:extLst>
              <a:ext uri="{FF2B5EF4-FFF2-40B4-BE49-F238E27FC236}">
                <a16:creationId xmlns:a16="http://schemas.microsoft.com/office/drawing/2014/main" id="{61C7A5A3-E517-1FF6-7E8A-D317D91BD160}"/>
              </a:ext>
            </a:extLst>
          </p:cNvPr>
          <p:cNvPicPr>
            <a:picLocks noChangeAspect="1"/>
          </p:cNvPicPr>
          <p:nvPr/>
        </p:nvPicPr>
        <p:blipFill>
          <a:blip r:embed="rId4"/>
          <a:stretch>
            <a:fillRect/>
          </a:stretch>
        </p:blipFill>
        <p:spPr>
          <a:xfrm>
            <a:off x="6980093" y="2469572"/>
            <a:ext cx="2399434" cy="3162300"/>
          </a:xfrm>
          <a:prstGeom prst="rect">
            <a:avLst/>
          </a:prstGeom>
        </p:spPr>
      </p:pic>
      <p:pic>
        <p:nvPicPr>
          <p:cNvPr id="7" name="Picture 6" descr="A diagram of copd and pah&#10;&#10;Description automatically generated">
            <a:extLst>
              <a:ext uri="{FF2B5EF4-FFF2-40B4-BE49-F238E27FC236}">
                <a16:creationId xmlns:a16="http://schemas.microsoft.com/office/drawing/2014/main" id="{228F81D3-7570-97AE-A3A8-10CC321BD074}"/>
              </a:ext>
            </a:extLst>
          </p:cNvPr>
          <p:cNvPicPr>
            <a:picLocks noChangeAspect="1"/>
          </p:cNvPicPr>
          <p:nvPr/>
        </p:nvPicPr>
        <p:blipFill>
          <a:blip r:embed="rId5"/>
          <a:stretch>
            <a:fillRect/>
          </a:stretch>
        </p:blipFill>
        <p:spPr>
          <a:xfrm>
            <a:off x="9570604" y="2469572"/>
            <a:ext cx="2496705" cy="3162300"/>
          </a:xfrm>
          <a:prstGeom prst="rect">
            <a:avLst/>
          </a:prstGeom>
        </p:spPr>
      </p:pic>
      <p:sp>
        <p:nvSpPr>
          <p:cNvPr id="8" name="Triangle 7">
            <a:extLst>
              <a:ext uri="{FF2B5EF4-FFF2-40B4-BE49-F238E27FC236}">
                <a16:creationId xmlns:a16="http://schemas.microsoft.com/office/drawing/2014/main" id="{80A4D7D1-7E54-A4E8-D7F7-E2F8B30EC966}"/>
              </a:ext>
            </a:extLst>
          </p:cNvPr>
          <p:cNvSpPr/>
          <p:nvPr/>
        </p:nvSpPr>
        <p:spPr>
          <a:xfrm>
            <a:off x="10280073" y="263236"/>
            <a:ext cx="1537854" cy="1427452"/>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a:t>
            </a:r>
          </a:p>
          <a:p>
            <a:pPr algn="ctr"/>
            <a:r>
              <a:rPr lang="en-US" dirty="0"/>
              <a:t>2025</a:t>
            </a:r>
          </a:p>
        </p:txBody>
      </p:sp>
    </p:spTree>
    <p:extLst>
      <p:ext uri="{BB962C8B-B14F-4D97-AF65-F5344CB8AC3E}">
        <p14:creationId xmlns:p14="http://schemas.microsoft.com/office/powerpoint/2010/main" val="3072628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07C5-9510-F2DE-DF52-5028AF3B66B4}"/>
              </a:ext>
            </a:extLst>
          </p:cNvPr>
          <p:cNvSpPr>
            <a:spLocks noGrp="1"/>
          </p:cNvSpPr>
          <p:nvPr>
            <p:ph type="title"/>
          </p:nvPr>
        </p:nvSpPr>
        <p:spPr/>
        <p:txBody>
          <a:bodyPr>
            <a:normAutofit fontScale="90000"/>
          </a:bodyPr>
          <a:lstStyle/>
          <a:p>
            <a:r>
              <a:rPr lang="en-US" dirty="0"/>
              <a:t>Role of epithelial cytokines in the inflammatory cascade</a:t>
            </a:r>
          </a:p>
        </p:txBody>
      </p:sp>
      <p:pic>
        <p:nvPicPr>
          <p:cNvPr id="5" name="Content Placeholder 4" descr="A diagram of a disease&#10;&#10;Description automatically generated">
            <a:extLst>
              <a:ext uri="{FF2B5EF4-FFF2-40B4-BE49-F238E27FC236}">
                <a16:creationId xmlns:a16="http://schemas.microsoft.com/office/drawing/2014/main" id="{8B49A373-6EFD-E7F8-A92F-F47A9D470FAE}"/>
              </a:ext>
            </a:extLst>
          </p:cNvPr>
          <p:cNvPicPr>
            <a:picLocks noGrp="1" noChangeAspect="1"/>
          </p:cNvPicPr>
          <p:nvPr>
            <p:ph idx="1"/>
          </p:nvPr>
        </p:nvPicPr>
        <p:blipFill>
          <a:blip r:embed="rId2"/>
          <a:stretch>
            <a:fillRect/>
          </a:stretch>
        </p:blipFill>
        <p:spPr>
          <a:xfrm>
            <a:off x="318655" y="1690688"/>
            <a:ext cx="11035145" cy="4517593"/>
          </a:xfrm>
        </p:spPr>
      </p:pic>
      <p:sp>
        <p:nvSpPr>
          <p:cNvPr id="6" name="TextBox 5">
            <a:extLst>
              <a:ext uri="{FF2B5EF4-FFF2-40B4-BE49-F238E27FC236}">
                <a16:creationId xmlns:a16="http://schemas.microsoft.com/office/drawing/2014/main" id="{C8AD20A4-C3C5-F155-5D6C-911563408E97}"/>
              </a:ext>
            </a:extLst>
          </p:cNvPr>
          <p:cNvSpPr txBox="1"/>
          <p:nvPr/>
        </p:nvSpPr>
        <p:spPr>
          <a:xfrm>
            <a:off x="665017" y="6373091"/>
            <a:ext cx="7287491" cy="369332"/>
          </a:xfrm>
          <a:prstGeom prst="rect">
            <a:avLst/>
          </a:prstGeom>
          <a:noFill/>
        </p:spPr>
        <p:txBody>
          <a:bodyPr wrap="square" rtlCol="0">
            <a:spAutoFit/>
          </a:bodyPr>
          <a:lstStyle/>
          <a:p>
            <a:r>
              <a:rPr lang="en-US" dirty="0"/>
              <a:t>Calderon AA et al </a:t>
            </a:r>
            <a:r>
              <a:rPr lang="en-US" dirty="0" err="1"/>
              <a:t>Eur</a:t>
            </a:r>
            <a:r>
              <a:rPr lang="en-US" dirty="0"/>
              <a:t> Respir Rev 2023</a:t>
            </a:r>
          </a:p>
        </p:txBody>
      </p:sp>
    </p:spTree>
    <p:extLst>
      <p:ext uri="{BB962C8B-B14F-4D97-AF65-F5344CB8AC3E}">
        <p14:creationId xmlns:p14="http://schemas.microsoft.com/office/powerpoint/2010/main" val="2773867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94F72-6D4D-DF15-FCF5-BE649E711521}"/>
              </a:ext>
            </a:extLst>
          </p:cNvPr>
          <p:cNvSpPr>
            <a:spLocks noGrp="1"/>
          </p:cNvSpPr>
          <p:nvPr>
            <p:ph type="title"/>
          </p:nvPr>
        </p:nvSpPr>
        <p:spPr/>
        <p:txBody>
          <a:bodyPr/>
          <a:lstStyle/>
          <a:p>
            <a:r>
              <a:rPr lang="en-US" dirty="0"/>
              <a:t>Cardiovascular Risk in COPD</a:t>
            </a:r>
          </a:p>
        </p:txBody>
      </p:sp>
      <p:sp>
        <p:nvSpPr>
          <p:cNvPr id="3" name="TextBox 2">
            <a:extLst>
              <a:ext uri="{FF2B5EF4-FFF2-40B4-BE49-F238E27FC236}">
                <a16:creationId xmlns:a16="http://schemas.microsoft.com/office/drawing/2014/main" id="{445E5553-5535-1187-2073-0A874D68A675}"/>
              </a:ext>
            </a:extLst>
          </p:cNvPr>
          <p:cNvSpPr txBox="1"/>
          <p:nvPr/>
        </p:nvSpPr>
        <p:spPr>
          <a:xfrm>
            <a:off x="207817" y="2507673"/>
            <a:ext cx="11665527" cy="3416320"/>
          </a:xfrm>
          <a:prstGeom prst="rect">
            <a:avLst/>
          </a:prstGeom>
          <a:noFill/>
        </p:spPr>
        <p:txBody>
          <a:bodyPr wrap="square" rtlCol="0">
            <a:spAutoFit/>
          </a:bodyPr>
          <a:lstStyle/>
          <a:p>
            <a:r>
              <a:rPr lang="en-US" dirty="0"/>
              <a:t>Patients with COPD often suffer cardiovascular diseases and vice versa</a:t>
            </a:r>
          </a:p>
          <a:p>
            <a:endParaRPr lang="en-US" dirty="0"/>
          </a:p>
          <a:p>
            <a:r>
              <a:rPr lang="en-US" b="1" dirty="0"/>
              <a:t>Clinically stable COPD</a:t>
            </a:r>
          </a:p>
          <a:p>
            <a:endParaRPr lang="en-US" b="1" dirty="0"/>
          </a:p>
          <a:p>
            <a:r>
              <a:rPr lang="en-US" dirty="0"/>
              <a:t>High prevalence of cardiovascular diseases, including arterial </a:t>
            </a:r>
            <a:r>
              <a:rPr lang="en-US" dirty="0" err="1"/>
              <a:t>hypertension,coronary</a:t>
            </a:r>
            <a:r>
              <a:rPr lang="en-US" dirty="0"/>
              <a:t> artery disease ,heart failure and arrhythmias  </a:t>
            </a:r>
          </a:p>
          <a:p>
            <a:endParaRPr lang="en-US" dirty="0"/>
          </a:p>
          <a:p>
            <a:endParaRPr lang="en-US" b="1" dirty="0"/>
          </a:p>
          <a:p>
            <a:r>
              <a:rPr lang="en-US" b="1" dirty="0"/>
              <a:t>Acute exacerbation of COPD</a:t>
            </a:r>
          </a:p>
          <a:p>
            <a:endParaRPr lang="en-US" dirty="0"/>
          </a:p>
          <a:p>
            <a:r>
              <a:rPr lang="en-US" dirty="0"/>
              <a:t>Cardiovascular risk increases during and after exacerbation </a:t>
            </a:r>
          </a:p>
          <a:p>
            <a:endParaRPr lang="en-US" dirty="0"/>
          </a:p>
        </p:txBody>
      </p:sp>
    </p:spTree>
    <p:extLst>
      <p:ext uri="{BB962C8B-B14F-4D97-AF65-F5344CB8AC3E}">
        <p14:creationId xmlns:p14="http://schemas.microsoft.com/office/powerpoint/2010/main" val="1315627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A0160-4F5F-78DB-B15A-7CCD77CC59CE}"/>
              </a:ext>
            </a:extLst>
          </p:cNvPr>
          <p:cNvSpPr>
            <a:spLocks noGrp="1"/>
          </p:cNvSpPr>
          <p:nvPr>
            <p:ph type="body" sz="quarter" idx="111"/>
          </p:nvPr>
        </p:nvSpPr>
        <p:spPr>
          <a:xfrm>
            <a:off x="487294" y="5714870"/>
            <a:ext cx="11306765" cy="515251"/>
          </a:xfrm>
        </p:spPr>
        <p:txBody>
          <a:bodyPr vert="horz" lIns="0" tIns="0" rIns="0" bIns="0" rtlCol="0" anchor="b" anchorCtr="0">
            <a:noAutofit/>
          </a:bodyPr>
          <a:lstStyle/>
          <a:p>
            <a:pPr algn="r">
              <a:spcBef>
                <a:spcPts val="0"/>
              </a:spcBef>
            </a:pPr>
            <a:r>
              <a:rPr lang="en-GB" sz="2000" dirty="0" err="1"/>
              <a:t>Rogliani</a:t>
            </a:r>
            <a:r>
              <a:rPr lang="en-GB" sz="2000" dirty="0"/>
              <a:t> P, et al. Expert Rev Respir Med 2021;15:59–70</a:t>
            </a:r>
          </a:p>
        </p:txBody>
      </p:sp>
      <p:grpSp>
        <p:nvGrpSpPr>
          <p:cNvPr id="24" name="Group 23">
            <a:extLst>
              <a:ext uri="{FF2B5EF4-FFF2-40B4-BE49-F238E27FC236}">
                <a16:creationId xmlns:a16="http://schemas.microsoft.com/office/drawing/2014/main" id="{1FE00BFF-A559-1CB4-3D15-6C1AAB4FFEBA}"/>
              </a:ext>
            </a:extLst>
          </p:cNvPr>
          <p:cNvGrpSpPr/>
          <p:nvPr/>
        </p:nvGrpSpPr>
        <p:grpSpPr>
          <a:xfrm>
            <a:off x="3287567" y="2274682"/>
            <a:ext cx="1099719" cy="1099718"/>
            <a:chOff x="3321871" y="2833598"/>
            <a:chExt cx="1025873" cy="1025872"/>
          </a:xfrm>
          <a:solidFill>
            <a:srgbClr val="33A4FF"/>
          </a:solidFill>
        </p:grpSpPr>
        <p:sp>
          <p:nvSpPr>
            <p:cNvPr id="25" name="Oval 24">
              <a:extLst>
                <a:ext uri="{FF2B5EF4-FFF2-40B4-BE49-F238E27FC236}">
                  <a16:creationId xmlns:a16="http://schemas.microsoft.com/office/drawing/2014/main" id="{E2E4E0BB-0AB2-DA7C-3A57-D15DF30CD8CB}"/>
                </a:ext>
              </a:extLst>
            </p:cNvPr>
            <p:cNvSpPr/>
            <p:nvPr/>
          </p:nvSpPr>
          <p:spPr>
            <a:xfrm>
              <a:off x="3321871" y="2833598"/>
              <a:ext cx="1025873" cy="1025872"/>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6" name="Oval 25">
              <a:extLst>
                <a:ext uri="{FF2B5EF4-FFF2-40B4-BE49-F238E27FC236}">
                  <a16:creationId xmlns:a16="http://schemas.microsoft.com/office/drawing/2014/main" id="{196321E3-4C66-D14D-3062-0380B320F88F}"/>
                </a:ext>
              </a:extLst>
            </p:cNvPr>
            <p:cNvSpPr>
              <a:spLocks noChangeAspect="1"/>
            </p:cNvSpPr>
            <p:nvPr/>
          </p:nvSpPr>
          <p:spPr>
            <a:xfrm>
              <a:off x="3409986" y="2917042"/>
              <a:ext cx="854477" cy="854477"/>
            </a:xfrm>
            <a:prstGeom prst="ellipse">
              <a:avLst/>
            </a:prstGeom>
            <a:grpFill/>
            <a:ln w="6350" cap="flat" cmpd="sng" algn="ctr">
              <a:noFill/>
              <a:prstDash val="solid"/>
              <a:miter lim="800000"/>
            </a:ln>
            <a:effectLst/>
          </p:spPr>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Peripheral</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artery</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disease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1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8.8%</a:t>
              </a:r>
              <a:r>
                <a:rPr kumimoji="0" lang="en-GB" sz="11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grpSp>
      <p:sp>
        <p:nvSpPr>
          <p:cNvPr id="27" name="Oval 26">
            <a:extLst>
              <a:ext uri="{FF2B5EF4-FFF2-40B4-BE49-F238E27FC236}">
                <a16:creationId xmlns:a16="http://schemas.microsoft.com/office/drawing/2014/main" id="{7756EA51-339E-5520-5729-E17806BE40E9}"/>
              </a:ext>
            </a:extLst>
          </p:cNvPr>
          <p:cNvSpPr>
            <a:spLocks noChangeAspect="1"/>
          </p:cNvSpPr>
          <p:nvPr/>
        </p:nvSpPr>
        <p:spPr>
          <a:xfrm>
            <a:off x="7450815" y="2300749"/>
            <a:ext cx="1047585" cy="1047585"/>
          </a:xfrm>
          <a:prstGeom prst="ellipse">
            <a:avLst/>
          </a:prstGeom>
          <a:solidFill>
            <a:srgbClr val="33A4FF"/>
          </a:solidFill>
          <a:ln w="6350" cap="flat" cmpd="sng" algn="ctr">
            <a:noFill/>
            <a:prstDash val="solid"/>
            <a:miter lim="800000"/>
          </a:ln>
          <a:effectLst/>
        </p:spPr>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Arrhythmias</a:t>
            </a:r>
            <a:b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12.5%</a:t>
            </a: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28" name="Oval 27">
            <a:extLst>
              <a:ext uri="{FF2B5EF4-FFF2-40B4-BE49-F238E27FC236}">
                <a16:creationId xmlns:a16="http://schemas.microsoft.com/office/drawing/2014/main" id="{A16E7C31-617C-EA23-D629-464428B62B41}"/>
              </a:ext>
            </a:extLst>
          </p:cNvPr>
          <p:cNvSpPr>
            <a:spLocks noChangeAspect="1"/>
          </p:cNvSpPr>
          <p:nvPr/>
        </p:nvSpPr>
        <p:spPr>
          <a:xfrm>
            <a:off x="993331" y="2304871"/>
            <a:ext cx="1824000" cy="1824000"/>
          </a:xfrm>
          <a:prstGeom prst="ellipse">
            <a:avLst/>
          </a:prstGeom>
          <a:solidFill>
            <a:srgbClr val="33A4FF"/>
          </a:solidFill>
          <a:ln w="6350" cap="flat" cmpd="sng" algn="ctr">
            <a:noFill/>
            <a:prstDash val="solid"/>
            <a:miter lim="800000"/>
          </a:ln>
          <a:effectLst/>
        </p:spPr>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Coronary </a:t>
            </a:r>
            <a:b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artery disease</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40.0%</a:t>
            </a: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29" name="Oval 28">
            <a:extLst>
              <a:ext uri="{FF2B5EF4-FFF2-40B4-BE49-F238E27FC236}">
                <a16:creationId xmlns:a16="http://schemas.microsoft.com/office/drawing/2014/main" id="{29E114A8-0EEC-7D36-8266-4A4A4E4D8930}"/>
              </a:ext>
            </a:extLst>
          </p:cNvPr>
          <p:cNvSpPr>
            <a:spLocks noChangeAspect="1"/>
          </p:cNvSpPr>
          <p:nvPr/>
        </p:nvSpPr>
        <p:spPr>
          <a:xfrm>
            <a:off x="2657321" y="3520653"/>
            <a:ext cx="1078443" cy="1078443"/>
          </a:xfrm>
          <a:prstGeom prst="ellipse">
            <a:avLst/>
          </a:prstGeom>
          <a:solidFill>
            <a:srgbClr val="33A4FF"/>
          </a:solidFill>
          <a:ln w="6350" cap="flat" cmpd="sng" algn="ctr">
            <a:noFill/>
            <a:prstDash val="solid"/>
            <a:miter lim="800000"/>
          </a:ln>
          <a:effectLst/>
        </p:spPr>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Myocardial </a:t>
            </a:r>
            <a:b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infarction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13.5%</a:t>
            </a: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30" name="Oval 29">
            <a:extLst>
              <a:ext uri="{FF2B5EF4-FFF2-40B4-BE49-F238E27FC236}">
                <a16:creationId xmlns:a16="http://schemas.microsoft.com/office/drawing/2014/main" id="{F1D658BD-BAF4-2A41-0C7F-23D01EDF484A}"/>
              </a:ext>
            </a:extLst>
          </p:cNvPr>
          <p:cNvSpPr>
            <a:spLocks noChangeAspect="1"/>
          </p:cNvSpPr>
          <p:nvPr/>
        </p:nvSpPr>
        <p:spPr>
          <a:xfrm>
            <a:off x="3575754" y="4319916"/>
            <a:ext cx="912000" cy="912000"/>
          </a:xfrm>
          <a:prstGeom prst="ellipse">
            <a:avLst/>
          </a:prstGeom>
          <a:solidFill>
            <a:srgbClr val="33A4FF"/>
          </a:solidFill>
          <a:ln w="6350" cap="flat" cmpd="sng" algn="ctr">
            <a:noFill/>
            <a:prstDash val="solid"/>
            <a:miter lim="800000"/>
          </a:ln>
          <a:effectLst/>
        </p:spPr>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Atrial </a:t>
            </a:r>
            <a:b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fibrillation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9.9%</a:t>
            </a: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31" name="Oval 30">
            <a:extLst>
              <a:ext uri="{FF2B5EF4-FFF2-40B4-BE49-F238E27FC236}">
                <a16:creationId xmlns:a16="http://schemas.microsoft.com/office/drawing/2014/main" id="{B6BEE8D3-AAC3-DB74-DECD-ACFF4D14DA74}"/>
              </a:ext>
            </a:extLst>
          </p:cNvPr>
          <p:cNvSpPr/>
          <p:nvPr/>
        </p:nvSpPr>
        <p:spPr>
          <a:xfrm>
            <a:off x="9084544" y="2304871"/>
            <a:ext cx="1990376" cy="1990376"/>
          </a:xfrm>
          <a:prstGeom prst="ellipse">
            <a:avLst/>
          </a:prstGeom>
          <a:solidFill>
            <a:srgbClr val="33A4FF"/>
          </a:solidFill>
          <a:ln w="6350" cap="flat" cmpd="sng" algn="ctr">
            <a:noFill/>
            <a:prstDash val="solid"/>
            <a:miter lim="800000"/>
          </a:ln>
          <a:effectLst/>
        </p:spPr>
        <p:txBody>
          <a:bodyPr lIns="0" r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Hypertension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46.6%</a:t>
            </a:r>
            <a:r>
              <a:rPr kumimoji="0" lang="en-GB" sz="16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32" name="Oval 31">
            <a:extLst>
              <a:ext uri="{FF2B5EF4-FFF2-40B4-BE49-F238E27FC236}">
                <a16:creationId xmlns:a16="http://schemas.microsoft.com/office/drawing/2014/main" id="{51747D19-8BA4-3B8A-D404-B5B9F9314668}"/>
              </a:ext>
            </a:extLst>
          </p:cNvPr>
          <p:cNvSpPr>
            <a:spLocks noChangeAspect="1"/>
          </p:cNvSpPr>
          <p:nvPr/>
        </p:nvSpPr>
        <p:spPr>
          <a:xfrm>
            <a:off x="8066799" y="3531841"/>
            <a:ext cx="1177755" cy="1177755"/>
          </a:xfrm>
          <a:prstGeom prst="ellipse">
            <a:avLst/>
          </a:prstGeom>
          <a:solidFill>
            <a:srgbClr val="33A4FF"/>
          </a:solidFill>
          <a:ln w="6350" cap="flat" cmpd="sng" algn="ctr">
            <a:noFill/>
            <a:prstDash val="solid"/>
            <a:miter lim="800000"/>
          </a:ln>
          <a:effectLst/>
        </p:spPr>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Heart failure</a:t>
            </a:r>
            <a:br>
              <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br>
            <a:r>
              <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4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20.3%</a:t>
            </a:r>
            <a:r>
              <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33" name="Oval 32">
            <a:extLst>
              <a:ext uri="{FF2B5EF4-FFF2-40B4-BE49-F238E27FC236}">
                <a16:creationId xmlns:a16="http://schemas.microsoft.com/office/drawing/2014/main" id="{444D1F7C-FC37-C41F-9E8E-225B4FE12978}"/>
              </a:ext>
            </a:extLst>
          </p:cNvPr>
          <p:cNvSpPr>
            <a:spLocks noChangeAspect="1"/>
          </p:cNvSpPr>
          <p:nvPr/>
        </p:nvSpPr>
        <p:spPr>
          <a:xfrm>
            <a:off x="7290809" y="4319916"/>
            <a:ext cx="936000" cy="936000"/>
          </a:xfrm>
          <a:prstGeom prst="ellipse">
            <a:avLst/>
          </a:prstGeom>
          <a:solidFill>
            <a:srgbClr val="33A4FF"/>
          </a:solidFill>
          <a:ln w="6350" cap="flat" cmpd="sng" algn="ctr">
            <a:noFill/>
            <a:prstDash val="solid"/>
            <a:miter lim="800000"/>
          </a:ln>
          <a:effectLst/>
        </p:spPr>
        <p:txBody>
          <a:bodyPr wrap="none" lIns="0" tIns="0" rIns="0" bIns="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Stroke</a:t>
            </a:r>
            <a:r>
              <a:rPr kumimoji="0" lang="en-GB" sz="1200" b="0" i="0" u="none" strike="noStrike" kern="0" cap="none" spc="0" normalizeH="0" baseline="30000" noProof="0" dirty="0">
                <a:ln>
                  <a:noFill/>
                </a:ln>
                <a:solidFill>
                  <a:srgbClr val="FFFFFF"/>
                </a:solidFill>
                <a:effectLst/>
                <a:uLnTx/>
                <a:uFillTx/>
                <a:latin typeface="Calibri" panose="020F0502020204030204" pitchFamily="34" charset="0"/>
                <a:ea typeface="+mn-ea"/>
                <a:cs typeface="Calibri" panose="020F0502020204030204" pitchFamily="34" charset="0"/>
              </a:rPr>
              <a: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r>
              <a:rPr kumimoji="0" lang="en-GB" sz="1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&lt;10.0%</a:t>
            </a:r>
            <a:r>
              <a:rPr kumimoji="0" lang="en-GB" sz="12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p:txBody>
      </p:sp>
      <p:sp>
        <p:nvSpPr>
          <p:cNvPr id="35" name="Oval 34">
            <a:extLst>
              <a:ext uri="{FF2B5EF4-FFF2-40B4-BE49-F238E27FC236}">
                <a16:creationId xmlns:a16="http://schemas.microsoft.com/office/drawing/2014/main" id="{12C9AB01-3A88-5DD0-F4A3-CA011573A0F5}"/>
              </a:ext>
            </a:extLst>
          </p:cNvPr>
          <p:cNvSpPr/>
          <p:nvPr/>
        </p:nvSpPr>
        <p:spPr>
          <a:xfrm flipH="1">
            <a:off x="4327744" y="2143419"/>
            <a:ext cx="3123075" cy="3123075"/>
          </a:xfrm>
          <a:prstGeom prst="ellipse">
            <a:avLst/>
          </a:prstGeom>
          <a:solidFill>
            <a:srgbClr val="D8DFDE"/>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38" name="TextBox 37">
            <a:extLst>
              <a:ext uri="{FF2B5EF4-FFF2-40B4-BE49-F238E27FC236}">
                <a16:creationId xmlns:a16="http://schemas.microsoft.com/office/drawing/2014/main" id="{F2D0F73D-B273-362F-0EA3-129008CFB27E}"/>
              </a:ext>
            </a:extLst>
          </p:cNvPr>
          <p:cNvSpPr txBox="1"/>
          <p:nvPr/>
        </p:nvSpPr>
        <p:spPr>
          <a:xfrm>
            <a:off x="4357711" y="2413442"/>
            <a:ext cx="3063137" cy="3062067"/>
          </a:xfrm>
          <a:prstGeom prst="rect">
            <a:avLst/>
          </a:prstGeom>
          <a:noFill/>
        </p:spPr>
        <p:txBody>
          <a:bodyPr wrap="square">
            <a:prstTxWarp prst="textArchUp">
              <a:avLst>
                <a:gd name="adj" fmla="val 14797569"/>
              </a:avLst>
            </a:prstTxWarp>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3865"/>
                </a:solidFill>
                <a:effectLst/>
                <a:uLnTx/>
                <a:uFillTx/>
                <a:latin typeface="Calibri"/>
                <a:ea typeface="+mn-ea"/>
                <a:cs typeface="Calibri" panose="020F0502020204030204" pitchFamily="34" charset="0"/>
              </a:rPr>
              <a:t>COPD</a:t>
            </a:r>
          </a:p>
        </p:txBody>
      </p:sp>
      <p:sp>
        <p:nvSpPr>
          <p:cNvPr id="36" name="Oval 35">
            <a:extLst>
              <a:ext uri="{FF2B5EF4-FFF2-40B4-BE49-F238E27FC236}">
                <a16:creationId xmlns:a16="http://schemas.microsoft.com/office/drawing/2014/main" id="{88723E8E-689C-74EB-0B38-C1DB07C7DBFB}"/>
              </a:ext>
            </a:extLst>
          </p:cNvPr>
          <p:cNvSpPr/>
          <p:nvPr/>
        </p:nvSpPr>
        <p:spPr>
          <a:xfrm flipH="1">
            <a:off x="4709880" y="2525555"/>
            <a:ext cx="2358802" cy="2358802"/>
          </a:xfrm>
          <a:prstGeom prst="ellipse">
            <a:avLst/>
          </a:prstGeom>
          <a:solidFill>
            <a:srgbClr val="33A4FF"/>
          </a:solidFill>
          <a:ln w="190500" cap="flat" cmpd="sng" algn="ctr">
            <a:noFill/>
            <a:prstDash val="solid"/>
            <a:miter lim="800000"/>
          </a:ln>
          <a:effectLst/>
        </p:spPr>
        <p:txBody>
          <a:bodyPr lIns="0" rIns="0"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37" name="Graphic 36">
            <a:extLst>
              <a:ext uri="{FF2B5EF4-FFF2-40B4-BE49-F238E27FC236}">
                <a16:creationId xmlns:a16="http://schemas.microsoft.com/office/drawing/2014/main" id="{C870D67E-EBC1-476F-7907-D71E93F0C1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197457" y="2952969"/>
            <a:ext cx="1386417" cy="1386417"/>
          </a:xfrm>
          <a:prstGeom prst="rect">
            <a:avLst/>
          </a:prstGeom>
        </p:spPr>
      </p:pic>
      <p:sp>
        <p:nvSpPr>
          <p:cNvPr id="39" name="Rectangle 38">
            <a:extLst>
              <a:ext uri="{FF2B5EF4-FFF2-40B4-BE49-F238E27FC236}">
                <a16:creationId xmlns:a16="http://schemas.microsoft.com/office/drawing/2014/main" id="{121EF4A6-87ED-125B-25CA-2B56209754AD}"/>
              </a:ext>
            </a:extLst>
          </p:cNvPr>
          <p:cNvSpPr/>
          <p:nvPr/>
        </p:nvSpPr>
        <p:spPr>
          <a:xfrm>
            <a:off x="346112" y="5453959"/>
            <a:ext cx="11376022" cy="54000"/>
          </a:xfrm>
          <a:prstGeom prst="rect">
            <a:avLst/>
          </a:prstGeom>
          <a:solidFill>
            <a:schemeClr val="tx2"/>
          </a:solidFill>
          <a:ln w="12700" cap="flat" cmpd="sng" algn="ctr">
            <a:noFill/>
            <a:prstDash val="solid"/>
            <a:miter lim="800000"/>
          </a:ln>
          <a:effectLst/>
        </p:spPr>
        <p:txBody>
          <a:bodyPr lIns="144000" rIns="144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sto MT"/>
              <a:ea typeface="+mn-ea"/>
              <a:cs typeface="+mn-cs"/>
            </a:endParaRPr>
          </a:p>
        </p:txBody>
      </p:sp>
      <p:sp>
        <p:nvSpPr>
          <p:cNvPr id="40" name="Rectangle 39">
            <a:extLst>
              <a:ext uri="{FF2B5EF4-FFF2-40B4-BE49-F238E27FC236}">
                <a16:creationId xmlns:a16="http://schemas.microsoft.com/office/drawing/2014/main" id="{34BAE6E3-1FBC-1393-6CE7-2DEE6DD60D7F}"/>
              </a:ext>
            </a:extLst>
          </p:cNvPr>
          <p:cNvSpPr/>
          <p:nvPr/>
        </p:nvSpPr>
        <p:spPr>
          <a:xfrm>
            <a:off x="346115" y="1552687"/>
            <a:ext cx="11376022" cy="3955272"/>
          </a:xfrm>
          <a:prstGeom prst="rect">
            <a:avLst/>
          </a:prstGeom>
          <a:noFill/>
          <a:ln w="12700" cap="flat" cmpd="sng" algn="ctr">
            <a:noFill/>
            <a:prstDash val="solid"/>
            <a:miter lim="800000"/>
          </a:ln>
          <a:effectLst/>
        </p:spPr>
        <p:txBody>
          <a:bodyPr lIns="144000" tIns="576000" rIns="144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3F4444"/>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E54AF2F3-0B45-14CD-09F0-ED3678507D0C}"/>
              </a:ext>
            </a:extLst>
          </p:cNvPr>
          <p:cNvSpPr/>
          <p:nvPr/>
        </p:nvSpPr>
        <p:spPr>
          <a:xfrm>
            <a:off x="346112" y="845833"/>
            <a:ext cx="11376022" cy="553223"/>
          </a:xfrm>
          <a:prstGeom prst="rect">
            <a:avLst/>
          </a:prstGeom>
          <a:solidFill>
            <a:srgbClr val="003865"/>
          </a:solidFill>
          <a:ln w="12700" cap="flat" cmpd="sng" algn="ctr">
            <a:noFill/>
            <a:prstDash val="solid"/>
            <a:miter lim="800000"/>
          </a:ln>
          <a:effectLst/>
        </p:spPr>
        <p:txBody>
          <a:bodyPr lIns="144000" rIns="144000" rtlCol="0" anchor="ctr">
            <a:noAutofit/>
          </a:bodyPr>
          <a:lstStyle/>
          <a:p>
            <a:pPr marL="0" marR="0" lvl="0" indent="0" algn="ctr" defTabSz="609585" rtl="0" eaLnBrk="1" fontAlgn="auto" latinLnBrk="0" hangingPunct="1">
              <a:lnSpc>
                <a:spcPct val="100000"/>
              </a:lnSpc>
              <a:spcBef>
                <a:spcPts val="667"/>
              </a:spcBef>
              <a:spcAft>
                <a:spcPts val="667"/>
              </a:spcAft>
              <a:buClr>
                <a:srgbClr val="F0AB00"/>
              </a:buClr>
              <a:buSzTx/>
              <a:buFontTx/>
              <a:buNone/>
              <a:tabLst/>
              <a:defRPr/>
            </a:pPr>
            <a:r>
              <a:rPr kumimoji="0" lang="en-GB"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High prevalence of CVD in </a:t>
            </a:r>
            <a:r>
              <a:rPr kumimoji="0" lang="en-GB" sz="3200" b="1" i="0" u="sng" strike="noStrike" kern="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stable</a:t>
            </a:r>
            <a:r>
              <a:rPr kumimoji="0" lang="en-GB"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patients with COPD</a:t>
            </a:r>
          </a:p>
        </p:txBody>
      </p:sp>
    </p:spTree>
    <p:extLst>
      <p:ext uri="{BB962C8B-B14F-4D97-AF65-F5344CB8AC3E}">
        <p14:creationId xmlns:p14="http://schemas.microsoft.com/office/powerpoint/2010/main" val="314171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240256-4D95-835C-64F9-0E710BA1F8D1}"/>
              </a:ext>
            </a:extLst>
          </p:cNvPr>
          <p:cNvPicPr>
            <a:picLocks noChangeAspect="1"/>
          </p:cNvPicPr>
          <p:nvPr/>
        </p:nvPicPr>
        <p:blipFill>
          <a:blip r:embed="rId2"/>
          <a:stretch>
            <a:fillRect/>
          </a:stretch>
        </p:blipFill>
        <p:spPr>
          <a:xfrm>
            <a:off x="3132306" y="2291643"/>
            <a:ext cx="5463522" cy="4106540"/>
          </a:xfrm>
          <a:prstGeom prst="rect">
            <a:avLst/>
          </a:prstGeom>
        </p:spPr>
      </p:pic>
      <p:pic>
        <p:nvPicPr>
          <p:cNvPr id="7" name="Imagen 6">
            <a:extLst>
              <a:ext uri="{FF2B5EF4-FFF2-40B4-BE49-F238E27FC236}">
                <a16:creationId xmlns:a16="http://schemas.microsoft.com/office/drawing/2014/main" id="{F321211E-56B6-62C8-CDFA-ECCB6B504FEC}"/>
              </a:ext>
            </a:extLst>
          </p:cNvPr>
          <p:cNvPicPr>
            <a:picLocks noChangeAspect="1"/>
          </p:cNvPicPr>
          <p:nvPr/>
        </p:nvPicPr>
        <p:blipFill>
          <a:blip r:embed="rId3"/>
          <a:stretch>
            <a:fillRect/>
          </a:stretch>
        </p:blipFill>
        <p:spPr>
          <a:xfrm>
            <a:off x="1400781" y="81235"/>
            <a:ext cx="9818451" cy="2210408"/>
          </a:xfrm>
          <a:prstGeom prst="rect">
            <a:avLst/>
          </a:prstGeom>
        </p:spPr>
      </p:pic>
      <p:pic>
        <p:nvPicPr>
          <p:cNvPr id="9" name="Imagen 8">
            <a:extLst>
              <a:ext uri="{FF2B5EF4-FFF2-40B4-BE49-F238E27FC236}">
                <a16:creationId xmlns:a16="http://schemas.microsoft.com/office/drawing/2014/main" id="{9D9EC3F7-21AF-1A53-9102-C792CC9D3BAF}"/>
              </a:ext>
            </a:extLst>
          </p:cNvPr>
          <p:cNvPicPr>
            <a:picLocks noChangeAspect="1"/>
          </p:cNvPicPr>
          <p:nvPr/>
        </p:nvPicPr>
        <p:blipFill>
          <a:blip r:embed="rId4"/>
          <a:stretch>
            <a:fillRect/>
          </a:stretch>
        </p:blipFill>
        <p:spPr>
          <a:xfrm>
            <a:off x="6809362" y="6483745"/>
            <a:ext cx="5251820" cy="293020"/>
          </a:xfrm>
          <a:prstGeom prst="rect">
            <a:avLst/>
          </a:prstGeom>
        </p:spPr>
      </p:pic>
      <p:sp>
        <p:nvSpPr>
          <p:cNvPr id="10" name="Rectángulo 9">
            <a:extLst>
              <a:ext uri="{FF2B5EF4-FFF2-40B4-BE49-F238E27FC236}">
                <a16:creationId xmlns:a16="http://schemas.microsoft.com/office/drawing/2014/main" id="{A8899F8B-D9F0-BA3E-1DAD-78E021BC716B}"/>
              </a:ext>
            </a:extLst>
          </p:cNvPr>
          <p:cNvSpPr/>
          <p:nvPr/>
        </p:nvSpPr>
        <p:spPr>
          <a:xfrm>
            <a:off x="6096000" y="2291643"/>
            <a:ext cx="2619983" cy="3924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Elipse 1">
            <a:extLst>
              <a:ext uri="{FF2B5EF4-FFF2-40B4-BE49-F238E27FC236}">
                <a16:creationId xmlns:a16="http://schemas.microsoft.com/office/drawing/2014/main" id="{5BE42E24-EDCA-916B-3589-51C1CC0A415A}"/>
              </a:ext>
            </a:extLst>
          </p:cNvPr>
          <p:cNvSpPr/>
          <p:nvPr/>
        </p:nvSpPr>
        <p:spPr>
          <a:xfrm>
            <a:off x="1205343" y="110839"/>
            <a:ext cx="2528455" cy="422564"/>
          </a:xfrm>
          <a:prstGeom prst="ellipse">
            <a:avLst/>
          </a:prstGeom>
          <a:solidFill>
            <a:srgbClr val="C00000">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11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5DFCAC-0B37-E299-CE4C-9E8C3B743314}"/>
              </a:ext>
            </a:extLst>
          </p:cNvPr>
          <p:cNvSpPr txBox="1"/>
          <p:nvPr/>
        </p:nvSpPr>
        <p:spPr>
          <a:xfrm>
            <a:off x="1690255" y="429491"/>
            <a:ext cx="9088903" cy="1200329"/>
          </a:xfrm>
          <a:prstGeom prst="rect">
            <a:avLst/>
          </a:prstGeom>
          <a:noFill/>
        </p:spPr>
        <p:txBody>
          <a:bodyPr wrap="square" rtlCol="0">
            <a:spAutoFit/>
          </a:bodyPr>
          <a:lstStyle/>
          <a:p>
            <a:pPr algn="ctr"/>
            <a:r>
              <a:rPr lang="en-US" sz="3600" dirty="0"/>
              <a:t>Q. What is the probable mechanism of Cardio Vascular Disease  in COPD?</a:t>
            </a:r>
          </a:p>
        </p:txBody>
      </p:sp>
      <p:sp>
        <p:nvSpPr>
          <p:cNvPr id="4" name="TextBox 3">
            <a:extLst>
              <a:ext uri="{FF2B5EF4-FFF2-40B4-BE49-F238E27FC236}">
                <a16:creationId xmlns:a16="http://schemas.microsoft.com/office/drawing/2014/main" id="{A007AD21-0B0B-5971-977E-38E7F606F6C7}"/>
              </a:ext>
            </a:extLst>
          </p:cNvPr>
          <p:cNvSpPr txBox="1"/>
          <p:nvPr/>
        </p:nvSpPr>
        <p:spPr>
          <a:xfrm>
            <a:off x="1288473" y="2798618"/>
            <a:ext cx="8174182" cy="3108543"/>
          </a:xfrm>
          <a:prstGeom prst="rect">
            <a:avLst/>
          </a:prstGeom>
          <a:noFill/>
        </p:spPr>
        <p:txBody>
          <a:bodyPr wrap="square" rtlCol="0">
            <a:spAutoFit/>
          </a:bodyPr>
          <a:lstStyle/>
          <a:p>
            <a:r>
              <a:rPr lang="en-US" sz="2800" dirty="0"/>
              <a:t>A. Inflammation </a:t>
            </a:r>
          </a:p>
          <a:p>
            <a:endParaRPr lang="en-US" sz="2800" dirty="0"/>
          </a:p>
          <a:p>
            <a:endParaRPr lang="en-US" sz="2800" dirty="0"/>
          </a:p>
          <a:p>
            <a:r>
              <a:rPr lang="en-US" sz="2800" dirty="0"/>
              <a:t>B. Hypoxia</a:t>
            </a:r>
          </a:p>
          <a:p>
            <a:endParaRPr lang="en-US" sz="2800" dirty="0"/>
          </a:p>
          <a:p>
            <a:endParaRPr lang="en-US" sz="2800" dirty="0"/>
          </a:p>
          <a:p>
            <a:r>
              <a:rPr lang="en-US" sz="2800" dirty="0"/>
              <a:t>C. Hyperinflation </a:t>
            </a:r>
          </a:p>
        </p:txBody>
      </p:sp>
    </p:spTree>
    <p:extLst>
      <p:ext uri="{BB962C8B-B14F-4D97-AF65-F5344CB8AC3E}">
        <p14:creationId xmlns:p14="http://schemas.microsoft.com/office/powerpoint/2010/main" val="280957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Freeform: Shape 12">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7" name="Freeform: Shape 16">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0" name="Freeform: Shape 19">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8"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9" name="Freeform: Shape 28">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7" name="Rectangle 3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1" name="Top left">
            <a:extLst>
              <a:ext uri="{FF2B5EF4-FFF2-40B4-BE49-F238E27FC236}">
                <a16:creationId xmlns:a16="http://schemas.microsoft.com/office/drawing/2014/main" id="{34B438D8-EF7C-445C-8B7F-953BEB1BC1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42" name="Freeform: Shape 41">
              <a:extLst>
                <a:ext uri="{FF2B5EF4-FFF2-40B4-BE49-F238E27FC236}">
                  <a16:creationId xmlns:a16="http://schemas.microsoft.com/office/drawing/2014/main" id="{9FE087E2-E4B7-42FA-A441-7EDEE41B0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3" name="Freeform: Shape 42">
              <a:extLst>
                <a:ext uri="{FF2B5EF4-FFF2-40B4-BE49-F238E27FC236}">
                  <a16:creationId xmlns:a16="http://schemas.microsoft.com/office/drawing/2014/main" id="{A61B2EF2-665F-429A-9CFB-08C14FAC9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0B0B1C71-6C49-4F64-8859-9CC59D7D9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66BBF9FA-27D4-45DF-8D9C-623EA4106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0F2F0D01-71CB-4693-A192-5BA045A5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E740E1FB-ACD1-41FC-9828-9B5D2CAA77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12BABC85-DC43-42B8-8AAA-9198D7A62D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F48F9955-240E-4180-81B8-5909B1A91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4" name="TextBox 3">
            <a:extLst>
              <a:ext uri="{FF2B5EF4-FFF2-40B4-BE49-F238E27FC236}">
                <a16:creationId xmlns:a16="http://schemas.microsoft.com/office/drawing/2014/main" id="{C9265728-2318-2A12-7522-458CCA295188}"/>
              </a:ext>
            </a:extLst>
          </p:cNvPr>
          <p:cNvSpPr txBox="1"/>
          <p:nvPr/>
        </p:nvSpPr>
        <p:spPr>
          <a:xfrm>
            <a:off x="3797077" y="-451269"/>
            <a:ext cx="3988369" cy="2236864"/>
          </a:xfrm>
          <a:prstGeom prst="rect">
            <a:avLst/>
          </a:prstGeom>
        </p:spPr>
        <p:txBody>
          <a:bodyPr vert="horz" lIns="91440" tIns="45720" rIns="91440" bIns="45720" rtlCol="0" anchor="ctr">
            <a:normAutofit/>
          </a:bodyPr>
          <a:lstStyle/>
          <a:p>
            <a:pPr>
              <a:spcBef>
                <a:spcPct val="0"/>
              </a:spcBef>
              <a:spcAft>
                <a:spcPts val="600"/>
              </a:spcAft>
            </a:pPr>
            <a:r>
              <a:rPr lang="en-US" sz="4400" b="1" kern="1200" dirty="0">
                <a:solidFill>
                  <a:schemeClr val="tx2"/>
                </a:solidFill>
                <a:latin typeface="+mj-lt"/>
                <a:ea typeface="+mj-ea"/>
                <a:cs typeface="+mj-cs"/>
              </a:rPr>
              <a:t>Potential Mechanism </a:t>
            </a:r>
          </a:p>
        </p:txBody>
      </p:sp>
      <p:sp>
        <p:nvSpPr>
          <p:cNvPr id="3" name="TextBox 2">
            <a:extLst>
              <a:ext uri="{FF2B5EF4-FFF2-40B4-BE49-F238E27FC236}">
                <a16:creationId xmlns:a16="http://schemas.microsoft.com/office/drawing/2014/main" id="{9B9C6833-2317-5502-0040-E6D2CC8943B9}"/>
              </a:ext>
            </a:extLst>
          </p:cNvPr>
          <p:cNvSpPr txBox="1"/>
          <p:nvPr/>
        </p:nvSpPr>
        <p:spPr>
          <a:xfrm>
            <a:off x="152397" y="1879674"/>
            <a:ext cx="5606600" cy="3880215"/>
          </a:xfrm>
          <a:prstGeom prst="rect">
            <a:avLst/>
          </a:prstGeom>
        </p:spPr>
        <p:txBody>
          <a:bodyPr vert="horz" lIns="91440" tIns="45720" rIns="91440" bIns="45720" rtlCol="0">
            <a:noAutofit/>
          </a:bodyPr>
          <a:lstStyle/>
          <a:p>
            <a:pPr marL="180000" lvl="1" indent="-228600">
              <a:spcAft>
                <a:spcPts val="600"/>
              </a:spcAft>
              <a:buClr>
                <a:schemeClr val="accent5"/>
              </a:buClr>
              <a:buFont typeface="Avenir Next LT Pro" panose="020B0504020202020204" pitchFamily="34" charset="0"/>
              <a:buChar char="+"/>
            </a:pPr>
            <a:r>
              <a:rPr lang="en-US" sz="1400" dirty="0">
                <a:solidFill>
                  <a:schemeClr val="tx2"/>
                </a:solidFill>
              </a:rPr>
              <a:t>Inflammation – COPD and CVD are both inflammatory conditions. COPD is associated with increased systemic inflammation,</a:t>
            </a:r>
            <a:r>
              <a:rPr lang="en-US" sz="1400" baseline="30000" dirty="0">
                <a:solidFill>
                  <a:schemeClr val="tx2"/>
                </a:solidFill>
              </a:rPr>
              <a:t> </a:t>
            </a:r>
            <a:r>
              <a:rPr lang="en-US" sz="1400" baseline="0" dirty="0">
                <a:solidFill>
                  <a:schemeClr val="tx2"/>
                </a:solidFill>
              </a:rPr>
              <a:t>and airway inflammation is amplified during acute exacerbations</a:t>
            </a:r>
            <a:endParaRPr lang="en-US" sz="1400" baseline="30000" dirty="0">
              <a:solidFill>
                <a:schemeClr val="tx2"/>
              </a:solidFill>
            </a:endParaRPr>
          </a:p>
          <a:p>
            <a:pPr marL="360000" lvl="1" indent="-228600">
              <a:spcAft>
                <a:spcPts val="600"/>
              </a:spcAft>
              <a:buClr>
                <a:schemeClr val="accent5"/>
              </a:buClr>
              <a:buFont typeface="Avenir Next LT Pro" panose="020B0504020202020204" pitchFamily="34" charset="0"/>
              <a:buChar char="+"/>
            </a:pPr>
            <a:endParaRPr lang="en-US" sz="1400" baseline="30000" dirty="0">
              <a:solidFill>
                <a:schemeClr val="tx2"/>
              </a:solidFill>
            </a:endParaRPr>
          </a:p>
          <a:p>
            <a:pPr marL="180000" lvl="1" indent="-228600">
              <a:spcAft>
                <a:spcPts val="600"/>
              </a:spcAft>
              <a:buClr>
                <a:schemeClr val="accent5"/>
              </a:buClr>
              <a:buFont typeface="Avenir Next LT Pro" panose="020B0504020202020204" pitchFamily="34" charset="0"/>
              <a:buChar char="+"/>
            </a:pPr>
            <a:endParaRPr lang="en-US" sz="1400" baseline="30000" dirty="0">
              <a:solidFill>
                <a:schemeClr val="tx2"/>
              </a:solidFill>
            </a:endParaRPr>
          </a:p>
          <a:p>
            <a:pPr marL="180000" lvl="1" indent="-228600">
              <a:spcAft>
                <a:spcPts val="600"/>
              </a:spcAft>
              <a:buClr>
                <a:schemeClr val="accent5"/>
              </a:buClr>
              <a:buFont typeface="Avenir Next LT Pro" panose="020B0504020202020204" pitchFamily="34" charset="0"/>
              <a:buChar char="+"/>
            </a:pPr>
            <a:r>
              <a:rPr lang="en-US" sz="1400" dirty="0">
                <a:solidFill>
                  <a:schemeClr val="tx2"/>
                </a:solidFill>
              </a:rPr>
              <a:t>Hyperinflation – hyperinflation is a hallmark of COPD and a mechanical event, which can impair venous return to the heart and cardiac systolic function</a:t>
            </a:r>
            <a:endParaRPr lang="en-US" sz="1400" baseline="30000" dirty="0">
              <a:solidFill>
                <a:schemeClr val="tx2"/>
              </a:solidFill>
            </a:endParaRPr>
          </a:p>
          <a:p>
            <a:pPr marL="360000" lvl="1" indent="-228600">
              <a:spcAft>
                <a:spcPts val="600"/>
              </a:spcAft>
              <a:buClr>
                <a:schemeClr val="accent5"/>
              </a:buClr>
              <a:buFont typeface="Avenir Next LT Pro" panose="020B0504020202020204" pitchFamily="34" charset="0"/>
              <a:buChar char="+"/>
            </a:pPr>
            <a:endParaRPr lang="en-US" sz="1400" baseline="30000" dirty="0">
              <a:solidFill>
                <a:schemeClr val="tx2"/>
              </a:solidFill>
            </a:endParaRPr>
          </a:p>
          <a:p>
            <a:pPr marL="360000" lvl="1" indent="-228600">
              <a:spcAft>
                <a:spcPts val="600"/>
              </a:spcAft>
              <a:buClr>
                <a:schemeClr val="accent5"/>
              </a:buClr>
              <a:buFont typeface="Avenir Next LT Pro" panose="020B0504020202020204" pitchFamily="34" charset="0"/>
              <a:buChar char="+"/>
            </a:pPr>
            <a:endParaRPr lang="en-US" sz="1400" baseline="30000" dirty="0">
              <a:solidFill>
                <a:schemeClr val="tx2"/>
              </a:solidFill>
            </a:endParaRPr>
          </a:p>
          <a:p>
            <a:pPr marL="180000" lvl="1" indent="-228600">
              <a:spcAft>
                <a:spcPts val="600"/>
              </a:spcAft>
              <a:buClr>
                <a:schemeClr val="accent5"/>
              </a:buClr>
              <a:buFont typeface="Avenir Next LT Pro" panose="020B0504020202020204" pitchFamily="34" charset="0"/>
              <a:buChar char="+"/>
            </a:pPr>
            <a:r>
              <a:rPr lang="en-US" sz="1400" dirty="0">
                <a:solidFill>
                  <a:schemeClr val="tx2"/>
                </a:solidFill>
              </a:rPr>
              <a:t>Hypoxia – in more severe COPD disease, hypoxic vasoconstriction can lead to pulmonary hypertension</a:t>
            </a:r>
            <a:endParaRPr lang="en-US" sz="1400" baseline="30000" dirty="0">
              <a:solidFill>
                <a:schemeClr val="tx2"/>
              </a:solidFill>
            </a:endParaRPr>
          </a:p>
          <a:p>
            <a:pPr marL="180000" lvl="1" indent="-228600">
              <a:spcAft>
                <a:spcPts val="600"/>
              </a:spcAft>
              <a:buClr>
                <a:schemeClr val="accent5"/>
              </a:buClr>
              <a:buFont typeface="Avenir Next LT Pro" panose="020B0504020202020204" pitchFamily="34" charset="0"/>
              <a:buChar char="+"/>
            </a:pPr>
            <a:endParaRPr lang="en-US" sz="1400" baseline="30000" dirty="0">
              <a:solidFill>
                <a:schemeClr val="tx2"/>
              </a:solidFill>
            </a:endParaRPr>
          </a:p>
          <a:p>
            <a:pPr marL="180000" marR="0" lvl="0" indent="-228600" fontAlgn="auto">
              <a:spcBef>
                <a:spcPts val="0"/>
              </a:spcBef>
              <a:spcAft>
                <a:spcPts val="600"/>
              </a:spcAft>
              <a:buClr>
                <a:schemeClr val="accent5"/>
              </a:buClr>
              <a:buSzTx/>
              <a:buFont typeface="Avenir Next LT Pro" panose="020B0504020202020204" pitchFamily="34" charset="0"/>
              <a:buChar char="+"/>
              <a:tabLst/>
              <a:defRPr/>
            </a:pPr>
            <a:r>
              <a:rPr lang="en-US" sz="1400" dirty="0">
                <a:solidFill>
                  <a:schemeClr val="tx2"/>
                </a:solidFill>
              </a:rPr>
              <a:t>These mechanisms can be amplified during an exacerbation, which is why exacerbations can be important drivers of cardiopulmonary risk in COPD</a:t>
            </a:r>
            <a:endParaRPr lang="en-US" sz="1400" baseline="30000" dirty="0">
              <a:solidFill>
                <a:schemeClr val="tx2"/>
              </a:solidFill>
            </a:endParaRPr>
          </a:p>
          <a:p>
            <a:pPr marL="180000" marR="0" lvl="0" indent="-228600" fontAlgn="auto">
              <a:spcBef>
                <a:spcPts val="0"/>
              </a:spcBef>
              <a:spcAft>
                <a:spcPts val="600"/>
              </a:spcAft>
              <a:buClr>
                <a:schemeClr val="accent5"/>
              </a:buClr>
              <a:buSzTx/>
              <a:buFont typeface="Avenir Next LT Pro" panose="020B0504020202020204" pitchFamily="34" charset="0"/>
              <a:buChar char="+"/>
              <a:tabLst/>
              <a:defRPr/>
            </a:pPr>
            <a:endParaRPr lang="en-US" sz="1400" baseline="30000" dirty="0">
              <a:solidFill>
                <a:schemeClr val="tx2"/>
              </a:solidFill>
            </a:endParaRPr>
          </a:p>
          <a:p>
            <a:pPr marL="180000" marR="0" lvl="0" indent="-228600" fontAlgn="auto">
              <a:spcBef>
                <a:spcPts val="0"/>
              </a:spcBef>
              <a:spcAft>
                <a:spcPts val="600"/>
              </a:spcAft>
              <a:buClr>
                <a:schemeClr val="accent5"/>
              </a:buClr>
              <a:buSzTx/>
              <a:buFont typeface="Avenir Next LT Pro" panose="020B0504020202020204" pitchFamily="34" charset="0"/>
              <a:buChar char="+"/>
              <a:tabLst/>
              <a:defRPr/>
            </a:pPr>
            <a:r>
              <a:rPr lang="en-US" sz="1400" dirty="0">
                <a:solidFill>
                  <a:schemeClr val="tx2"/>
                </a:solidFill>
              </a:rPr>
              <a:t>The heart and lungs are fundamentally linked, and p</a:t>
            </a:r>
            <a:r>
              <a:rPr lang="en-US" sz="1400" b="0" dirty="0">
                <a:solidFill>
                  <a:schemeClr val="tx2"/>
                </a:solidFill>
              </a:rPr>
              <a:t>atients with COPD at increased cardiopulmonary risk should be proactively identified and their management </a:t>
            </a:r>
            <a:r>
              <a:rPr lang="en-US" sz="1400" b="0" dirty="0" err="1">
                <a:solidFill>
                  <a:schemeClr val="tx2"/>
                </a:solidFill>
              </a:rPr>
              <a:t>optimised</a:t>
            </a:r>
            <a:endParaRPr lang="en-US" sz="1400" baseline="30000" dirty="0">
              <a:solidFill>
                <a:schemeClr val="tx2"/>
              </a:solidFill>
            </a:endParaRPr>
          </a:p>
        </p:txBody>
      </p:sp>
      <p:pic>
        <p:nvPicPr>
          <p:cNvPr id="6" name="Picture 5" descr="A diagram of a human body&#10;&#10;Description automatically generated with medium confidence">
            <a:extLst>
              <a:ext uri="{FF2B5EF4-FFF2-40B4-BE49-F238E27FC236}">
                <a16:creationId xmlns:a16="http://schemas.microsoft.com/office/drawing/2014/main" id="{F91D5D60-FEAB-7D1C-0B53-353B1AB2E932}"/>
              </a:ext>
            </a:extLst>
          </p:cNvPr>
          <p:cNvPicPr>
            <a:picLocks noChangeAspect="1"/>
          </p:cNvPicPr>
          <p:nvPr/>
        </p:nvPicPr>
        <p:blipFill>
          <a:blip r:embed="rId2"/>
          <a:stretch>
            <a:fillRect/>
          </a:stretch>
        </p:blipFill>
        <p:spPr>
          <a:xfrm>
            <a:off x="5821156" y="2918601"/>
            <a:ext cx="6387190" cy="3880216"/>
          </a:xfrm>
          <a:prstGeom prst="rect">
            <a:avLst/>
          </a:prstGeom>
        </p:spPr>
      </p:pic>
      <p:grpSp>
        <p:nvGrpSpPr>
          <p:cNvPr id="51" name="Bottom Right">
            <a:extLst>
              <a:ext uri="{FF2B5EF4-FFF2-40B4-BE49-F238E27FC236}">
                <a16:creationId xmlns:a16="http://schemas.microsoft.com/office/drawing/2014/main" id="{284021E3-6F46-410C-BF43-B2DED73655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2" name="Freeform: Shape 51">
              <a:extLst>
                <a:ext uri="{FF2B5EF4-FFF2-40B4-BE49-F238E27FC236}">
                  <a16:creationId xmlns:a16="http://schemas.microsoft.com/office/drawing/2014/main" id="{A48AF179-3265-4A10-A62C-92B7E186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3" name="Graphic 157">
              <a:extLst>
                <a:ext uri="{FF2B5EF4-FFF2-40B4-BE49-F238E27FC236}">
                  <a16:creationId xmlns:a16="http://schemas.microsoft.com/office/drawing/2014/main" id="{30DF5C12-B34D-4E70-8FD0-D98069994E4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5" name="Freeform: Shape 54">
                <a:extLst>
                  <a:ext uri="{FF2B5EF4-FFF2-40B4-BE49-F238E27FC236}">
                    <a16:creationId xmlns:a16="http://schemas.microsoft.com/office/drawing/2014/main" id="{9589785B-0300-4D1C-BEFB-DCA5AA045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7F41DF3E-3189-428F-B4FE-AACA35130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7C51D846-61EF-4EB5-BE03-65A572A2EA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C5417C86-AA6B-4AD4-BD75-694E8E073E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51D5067E-85F6-4202-AFB5-41F9C9EA7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A9598395-257E-4B18-949B-50F109866B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39DDA522-37EB-48B3-9B62-748F75D36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4" name="Freeform: Shape 53">
              <a:extLst>
                <a:ext uri="{FF2B5EF4-FFF2-40B4-BE49-F238E27FC236}">
                  <a16:creationId xmlns:a16="http://schemas.microsoft.com/office/drawing/2014/main" id="{B9D8F012-98AD-4320-BA44-DE1CE4E4D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01925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human body&#10;&#10;Description automatically generated">
            <a:extLst>
              <a:ext uri="{FF2B5EF4-FFF2-40B4-BE49-F238E27FC236}">
                <a16:creationId xmlns:a16="http://schemas.microsoft.com/office/drawing/2014/main" id="{8F2509DB-7F58-7D86-33DA-80635D77DE73}"/>
              </a:ext>
            </a:extLst>
          </p:cNvPr>
          <p:cNvPicPr>
            <a:picLocks noChangeAspect="1"/>
          </p:cNvPicPr>
          <p:nvPr/>
        </p:nvPicPr>
        <p:blipFill>
          <a:blip r:embed="rId2"/>
          <a:stretch>
            <a:fillRect/>
          </a:stretch>
        </p:blipFill>
        <p:spPr>
          <a:xfrm>
            <a:off x="1149637" y="974436"/>
            <a:ext cx="9151505" cy="4927600"/>
          </a:xfrm>
          <a:prstGeom prst="rect">
            <a:avLst/>
          </a:prstGeom>
        </p:spPr>
      </p:pic>
      <p:sp>
        <p:nvSpPr>
          <p:cNvPr id="4" name="TextBox 3">
            <a:extLst>
              <a:ext uri="{FF2B5EF4-FFF2-40B4-BE49-F238E27FC236}">
                <a16:creationId xmlns:a16="http://schemas.microsoft.com/office/drawing/2014/main" id="{3DB83202-BD7F-42F1-DF2F-12E2AD00BEC4}"/>
              </a:ext>
            </a:extLst>
          </p:cNvPr>
          <p:cNvSpPr txBox="1"/>
          <p:nvPr/>
        </p:nvSpPr>
        <p:spPr>
          <a:xfrm>
            <a:off x="949035" y="51106"/>
            <a:ext cx="9552711" cy="584775"/>
          </a:xfrm>
          <a:prstGeom prst="rect">
            <a:avLst/>
          </a:prstGeom>
          <a:noFill/>
        </p:spPr>
        <p:txBody>
          <a:bodyPr wrap="square" rtlCol="0">
            <a:spAutoFit/>
          </a:bodyPr>
          <a:lstStyle/>
          <a:p>
            <a:r>
              <a:rPr lang="en-US" sz="3200" b="1" dirty="0" err="1"/>
              <a:t>Syndemic</a:t>
            </a:r>
            <a:r>
              <a:rPr lang="en-US" sz="3200" b="1" dirty="0"/>
              <a:t> Approach to COPD-A Novel Concept </a:t>
            </a:r>
          </a:p>
        </p:txBody>
      </p:sp>
      <p:sp>
        <p:nvSpPr>
          <p:cNvPr id="5" name="TextBox 4">
            <a:extLst>
              <a:ext uri="{FF2B5EF4-FFF2-40B4-BE49-F238E27FC236}">
                <a16:creationId xmlns:a16="http://schemas.microsoft.com/office/drawing/2014/main" id="{F5EAAF0A-849A-4577-1B99-6502BD9226E9}"/>
              </a:ext>
            </a:extLst>
          </p:cNvPr>
          <p:cNvSpPr txBox="1"/>
          <p:nvPr/>
        </p:nvSpPr>
        <p:spPr>
          <a:xfrm>
            <a:off x="949035" y="5968425"/>
            <a:ext cx="9746674" cy="923330"/>
          </a:xfrm>
          <a:prstGeom prst="rect">
            <a:avLst/>
          </a:prstGeom>
          <a:noFill/>
        </p:spPr>
        <p:txBody>
          <a:bodyPr wrap="square" rtlCol="0">
            <a:spAutoFit/>
          </a:bodyPr>
          <a:lstStyle/>
          <a:p>
            <a:r>
              <a:rPr lang="en-US" dirty="0" err="1"/>
              <a:t>Syndemic</a:t>
            </a:r>
            <a:r>
              <a:rPr lang="en-US" dirty="0"/>
              <a:t> refers to co-occurrence of diseases with shared mechanisms and risk factors a novel concept that helps to explain the clustering of certain morbidities in patients diagnosed with COPD </a:t>
            </a:r>
          </a:p>
        </p:txBody>
      </p:sp>
    </p:spTree>
    <p:extLst>
      <p:ext uri="{BB962C8B-B14F-4D97-AF65-F5344CB8AC3E}">
        <p14:creationId xmlns:p14="http://schemas.microsoft.com/office/powerpoint/2010/main" val="3946710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20C52-033C-6343-7F5D-16FA80722644}"/>
              </a:ext>
            </a:extLst>
          </p:cNvPr>
          <p:cNvSpPr txBox="1"/>
          <p:nvPr/>
        </p:nvSpPr>
        <p:spPr>
          <a:xfrm>
            <a:off x="1260765" y="415637"/>
            <a:ext cx="9116290" cy="1200329"/>
          </a:xfrm>
          <a:prstGeom prst="rect">
            <a:avLst/>
          </a:prstGeom>
          <a:noFill/>
        </p:spPr>
        <p:txBody>
          <a:bodyPr wrap="square" rtlCol="0">
            <a:spAutoFit/>
          </a:bodyPr>
          <a:lstStyle/>
          <a:p>
            <a:pPr algn="ctr"/>
            <a:r>
              <a:rPr lang="en-US" sz="3600" dirty="0" err="1"/>
              <a:t>Q.Which</a:t>
            </a:r>
            <a:r>
              <a:rPr lang="en-US" sz="3600" dirty="0"/>
              <a:t> of the following is a false indication for lung cancer screening?</a:t>
            </a:r>
          </a:p>
        </p:txBody>
      </p:sp>
      <p:sp>
        <p:nvSpPr>
          <p:cNvPr id="3" name="TextBox 2">
            <a:extLst>
              <a:ext uri="{FF2B5EF4-FFF2-40B4-BE49-F238E27FC236}">
                <a16:creationId xmlns:a16="http://schemas.microsoft.com/office/drawing/2014/main" id="{B03C06CF-F99E-2563-EA2E-CC6BC682BFE3}"/>
              </a:ext>
            </a:extLst>
          </p:cNvPr>
          <p:cNvSpPr txBox="1"/>
          <p:nvPr/>
        </p:nvSpPr>
        <p:spPr>
          <a:xfrm>
            <a:off x="1565564" y="2244437"/>
            <a:ext cx="9428017" cy="3539430"/>
          </a:xfrm>
          <a:prstGeom prst="rect">
            <a:avLst/>
          </a:prstGeom>
          <a:noFill/>
        </p:spPr>
        <p:txBody>
          <a:bodyPr wrap="square" rtlCol="0">
            <a:spAutoFit/>
          </a:bodyPr>
          <a:lstStyle/>
          <a:p>
            <a:r>
              <a:rPr lang="en-US" sz="3200" dirty="0" err="1"/>
              <a:t>A.Smoking</a:t>
            </a:r>
            <a:r>
              <a:rPr lang="en-US" sz="3200" dirty="0"/>
              <a:t> pack years &gt;20 years</a:t>
            </a:r>
          </a:p>
          <a:p>
            <a:endParaRPr lang="en-US" sz="3200" dirty="0"/>
          </a:p>
          <a:p>
            <a:r>
              <a:rPr lang="en-US" sz="3200" dirty="0" err="1"/>
              <a:t>B.Quit</a:t>
            </a:r>
            <a:r>
              <a:rPr lang="en-US" sz="3200" dirty="0"/>
              <a:t> smoking 10 years ago</a:t>
            </a:r>
          </a:p>
          <a:p>
            <a:endParaRPr lang="en-US" sz="3200" dirty="0"/>
          </a:p>
          <a:p>
            <a:r>
              <a:rPr lang="en-US" sz="3200" dirty="0" err="1"/>
              <a:t>C.Age</a:t>
            </a:r>
            <a:r>
              <a:rPr lang="en-US" sz="3200" dirty="0"/>
              <a:t> 50-80 years</a:t>
            </a:r>
          </a:p>
          <a:p>
            <a:endParaRPr lang="en-US" sz="3200" dirty="0"/>
          </a:p>
          <a:p>
            <a:r>
              <a:rPr lang="en-US" sz="3200" dirty="0" err="1"/>
              <a:t>D.None</a:t>
            </a:r>
            <a:r>
              <a:rPr lang="en-US" sz="3200" dirty="0"/>
              <a:t> of the above</a:t>
            </a:r>
          </a:p>
        </p:txBody>
      </p:sp>
    </p:spTree>
    <p:extLst>
      <p:ext uri="{BB962C8B-B14F-4D97-AF65-F5344CB8AC3E}">
        <p14:creationId xmlns:p14="http://schemas.microsoft.com/office/powerpoint/2010/main" val="3319250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E3EC33-7AFB-00F1-C55A-C64A39BA6164}"/>
              </a:ext>
            </a:extLst>
          </p:cNvPr>
          <p:cNvSpPr txBox="1"/>
          <p:nvPr/>
        </p:nvSpPr>
        <p:spPr>
          <a:xfrm>
            <a:off x="3477491" y="318655"/>
            <a:ext cx="7287490" cy="584775"/>
          </a:xfrm>
          <a:prstGeom prst="rect">
            <a:avLst/>
          </a:prstGeom>
          <a:noFill/>
        </p:spPr>
        <p:txBody>
          <a:bodyPr wrap="square" rtlCol="0">
            <a:spAutoFit/>
          </a:bodyPr>
          <a:lstStyle/>
          <a:p>
            <a:r>
              <a:rPr lang="en-US" sz="3200" dirty="0"/>
              <a:t>Role of CT Scan in COPD</a:t>
            </a:r>
          </a:p>
        </p:txBody>
      </p:sp>
      <p:sp>
        <p:nvSpPr>
          <p:cNvPr id="3" name="TextBox 2">
            <a:extLst>
              <a:ext uri="{FF2B5EF4-FFF2-40B4-BE49-F238E27FC236}">
                <a16:creationId xmlns:a16="http://schemas.microsoft.com/office/drawing/2014/main" id="{A01530E4-E8BF-B403-6571-46EF7AF50CBA}"/>
              </a:ext>
            </a:extLst>
          </p:cNvPr>
          <p:cNvSpPr txBox="1"/>
          <p:nvPr/>
        </p:nvSpPr>
        <p:spPr>
          <a:xfrm>
            <a:off x="1039091" y="1759527"/>
            <a:ext cx="9559636" cy="4247317"/>
          </a:xfrm>
          <a:prstGeom prst="rect">
            <a:avLst/>
          </a:prstGeom>
          <a:noFill/>
        </p:spPr>
        <p:txBody>
          <a:bodyPr wrap="square" rtlCol="0">
            <a:spAutoFit/>
          </a:bodyPr>
          <a:lstStyle/>
          <a:p>
            <a:r>
              <a:rPr lang="en-US" dirty="0"/>
              <a:t>Emphysema</a:t>
            </a:r>
          </a:p>
          <a:p>
            <a:r>
              <a:rPr lang="en-US" dirty="0"/>
              <a:t>Distribution and severity can be assessed </a:t>
            </a:r>
          </a:p>
          <a:p>
            <a:r>
              <a:rPr lang="en-US" dirty="0"/>
              <a:t>Can help in decision making for lung volume reduction </a:t>
            </a:r>
            <a:r>
              <a:rPr lang="en-US" dirty="0" err="1"/>
              <a:t>syregry</a:t>
            </a:r>
            <a:r>
              <a:rPr lang="en-US" dirty="0"/>
              <a:t> or endobronchial valve placement</a:t>
            </a:r>
          </a:p>
          <a:p>
            <a:endParaRPr lang="en-US" dirty="0"/>
          </a:p>
          <a:p>
            <a:r>
              <a:rPr lang="en-US" dirty="0"/>
              <a:t>Lung nodules</a:t>
            </a:r>
          </a:p>
          <a:p>
            <a:r>
              <a:rPr lang="en-US" dirty="0"/>
              <a:t>American cancer society suggests individuals </a:t>
            </a:r>
            <a:r>
              <a:rPr lang="en-US" dirty="0">
                <a:highlight>
                  <a:srgbClr val="FFFF00"/>
                </a:highlight>
              </a:rPr>
              <a:t>aged 50-80 years with 20 pack year smoking history, regardless of years since quitting</a:t>
            </a:r>
            <a:r>
              <a:rPr lang="en-US" dirty="0"/>
              <a:t> should be considered for lung cancer screening</a:t>
            </a:r>
          </a:p>
          <a:p>
            <a:endParaRPr lang="en-US" dirty="0"/>
          </a:p>
          <a:p>
            <a:r>
              <a:rPr lang="en-US" dirty="0"/>
              <a:t>Airways</a:t>
            </a:r>
          </a:p>
          <a:p>
            <a:r>
              <a:rPr lang="en-US" dirty="0"/>
              <a:t>Bronchiectasis visible in roughly 30% patients</a:t>
            </a:r>
          </a:p>
          <a:p>
            <a:r>
              <a:rPr lang="en-US" dirty="0"/>
              <a:t>Mucus plugs associated with mortality</a:t>
            </a:r>
          </a:p>
          <a:p>
            <a:endParaRPr lang="en-US" dirty="0"/>
          </a:p>
          <a:p>
            <a:r>
              <a:rPr lang="en-US" dirty="0"/>
              <a:t>COPD related morbidities</a:t>
            </a:r>
          </a:p>
          <a:p>
            <a:r>
              <a:rPr lang="en-US" dirty="0"/>
              <a:t>CT scan provides information about coronary artery calcification ,bone density ,muscle mass</a:t>
            </a:r>
          </a:p>
        </p:txBody>
      </p:sp>
      <p:sp>
        <p:nvSpPr>
          <p:cNvPr id="4" name="Triangle 3">
            <a:extLst>
              <a:ext uri="{FF2B5EF4-FFF2-40B4-BE49-F238E27FC236}">
                <a16:creationId xmlns:a16="http://schemas.microsoft.com/office/drawing/2014/main" id="{0CD11671-8325-B1D3-1485-BE7E93F53777}"/>
              </a:ext>
            </a:extLst>
          </p:cNvPr>
          <p:cNvSpPr/>
          <p:nvPr/>
        </p:nvSpPr>
        <p:spPr>
          <a:xfrm>
            <a:off x="10141527" y="0"/>
            <a:ext cx="1801090" cy="1842654"/>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a:t>
            </a:r>
          </a:p>
          <a:p>
            <a:pPr algn="ctr"/>
            <a:r>
              <a:rPr lang="en-US" dirty="0"/>
              <a:t>2025</a:t>
            </a:r>
          </a:p>
        </p:txBody>
      </p:sp>
    </p:spTree>
    <p:extLst>
      <p:ext uri="{BB962C8B-B14F-4D97-AF65-F5344CB8AC3E}">
        <p14:creationId xmlns:p14="http://schemas.microsoft.com/office/powerpoint/2010/main" val="999777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9537" name="Rectangle 2"/>
          <p:cNvSpPr>
            <a:spLocks noGrp="1"/>
          </p:cNvSpPr>
          <p:nvPr>
            <p:ph type="title" idx="4294967295"/>
          </p:nvPr>
        </p:nvSpPr>
        <p:spPr>
          <a:xfrm>
            <a:off x="597994" y="62583"/>
            <a:ext cx="10715649" cy="953065"/>
          </a:xfrm>
        </p:spPr>
        <p:txBody>
          <a:bodyPr>
            <a:normAutofit/>
          </a:bodyPr>
          <a:lstStyle/>
          <a:p>
            <a:r>
              <a:rPr lang="en-US" sz="2800" dirty="0">
                <a:solidFill>
                  <a:schemeClr val="accent1">
                    <a:lumMod val="75000"/>
                  </a:schemeClr>
                </a:solidFill>
              </a:rPr>
              <a:t>Identifying multimorbidity in patients with COPD </a:t>
            </a:r>
            <a:endParaRPr lang="en-GB" altLang="de-DE" sz="2800" b="1" dirty="0">
              <a:solidFill>
                <a:schemeClr val="accent1">
                  <a:lumMod val="75000"/>
                </a:schemeClr>
              </a:solidFill>
              <a:latin typeface="+mn-lt"/>
            </a:endParaRPr>
          </a:p>
        </p:txBody>
      </p:sp>
      <p:sp>
        <p:nvSpPr>
          <p:cNvPr id="449562" name="Text Box 80"/>
          <p:cNvSpPr txBox="1">
            <a:spLocks noChangeArrowheads="1"/>
          </p:cNvSpPr>
          <p:nvPr/>
        </p:nvSpPr>
        <p:spPr bwMode="auto">
          <a:xfrm>
            <a:off x="7077319" y="6464000"/>
            <a:ext cx="4794738" cy="331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373" tIns="42186" rIns="84373" bIns="42186">
            <a:spAutoFit/>
          </a:bodyPr>
          <a:lstStyle>
            <a:lvl1pPr>
              <a:defRPr sz="3200">
                <a:solidFill>
                  <a:schemeClr val="hlink"/>
                </a:solidFill>
                <a:latin typeface="Calibri" panose="020F0502020204030204" pitchFamily="34" charset="0"/>
                <a:ea typeface="MS PGothic" panose="020B0600070205080204" pitchFamily="34" charset="-128"/>
              </a:defRPr>
            </a:lvl1pPr>
            <a:lvl2pPr marL="742950" indent="-285750">
              <a:defRPr sz="3200">
                <a:solidFill>
                  <a:schemeClr val="hlink"/>
                </a:solidFill>
                <a:latin typeface="Calibri" panose="020F0502020204030204" pitchFamily="34" charset="0"/>
                <a:ea typeface="MS PGothic" panose="020B0600070205080204" pitchFamily="34" charset="-128"/>
              </a:defRPr>
            </a:lvl2pPr>
            <a:lvl3pPr marL="1143000" indent="-228600">
              <a:defRPr sz="3200">
                <a:solidFill>
                  <a:schemeClr val="hlink"/>
                </a:solidFill>
                <a:latin typeface="Calibri" panose="020F0502020204030204" pitchFamily="34" charset="0"/>
                <a:ea typeface="MS PGothic" panose="020B0600070205080204" pitchFamily="34" charset="-128"/>
              </a:defRPr>
            </a:lvl3pPr>
            <a:lvl4pPr marL="1600200" indent="-228600">
              <a:defRPr sz="3200">
                <a:solidFill>
                  <a:schemeClr val="hlink"/>
                </a:solidFill>
                <a:latin typeface="Calibri" panose="020F0502020204030204" pitchFamily="34" charset="0"/>
                <a:ea typeface="MS PGothic" panose="020B0600070205080204" pitchFamily="34" charset="-128"/>
              </a:defRPr>
            </a:lvl4pPr>
            <a:lvl5pPr marL="2057400" indent="-228600">
              <a:defRPr sz="3200">
                <a:solidFill>
                  <a:schemeClr val="hlink"/>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sz="3200">
                <a:solidFill>
                  <a:schemeClr val="hlink"/>
                </a:solidFill>
                <a:latin typeface="Calibri" panose="020F0502020204030204" pitchFamily="34" charset="0"/>
                <a:ea typeface="MS PGothic" panose="020B0600070205080204" pitchFamily="34" charset="-128"/>
              </a:defRPr>
            </a:lvl9pPr>
          </a:lstStyle>
          <a:p>
            <a:pPr marL="0" marR="0" lvl="0" indent="0" algn="r" defTabSz="844083" rtl="0" eaLnBrk="0" fontAlgn="base" latinLnBrk="0" hangingPunct="0">
              <a:lnSpc>
                <a:spcPct val="100000"/>
              </a:lnSpc>
              <a:spcBef>
                <a:spcPct val="5000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LM Fabbri </a:t>
            </a:r>
            <a:r>
              <a:rPr kumimoji="0" lang="de-DE" altLang="de-DE" sz="1600" b="0" i="1"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et al Lancet Respir Med </a:t>
            </a:r>
            <a:r>
              <a:rPr kumimoji="0" lang="de-DE" altLang="de-DE" sz="1600" b="0"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rPr>
              <a:t>2023  </a:t>
            </a:r>
            <a:endParaRPr kumimoji="0" lang="de-DE" altLang="de-DE" sz="1600" b="1" i="0" u="none" strike="noStrike" kern="1200" cap="none" spc="0" normalizeH="0" baseline="0" noProof="0" dirty="0">
              <a:ln>
                <a:noFill/>
              </a:ln>
              <a:solidFill>
                <a:srgbClr val="000000"/>
              </a:solidFill>
              <a:effectLst/>
              <a:uLnTx/>
              <a:uFillTx/>
              <a:latin typeface="Calibri"/>
              <a:ea typeface="MS PGothic" panose="020B0600070205080204" pitchFamily="34" charset="-128"/>
              <a:cs typeface="Arial" panose="020B0604020202020204" pitchFamily="34" charset="0"/>
            </a:endParaRPr>
          </a:p>
        </p:txBody>
      </p:sp>
      <p:pic>
        <p:nvPicPr>
          <p:cNvPr id="3" name="Grafik 2"/>
          <p:cNvPicPr>
            <a:picLocks noChangeAspect="1"/>
          </p:cNvPicPr>
          <p:nvPr/>
        </p:nvPicPr>
        <p:blipFill>
          <a:blip r:embed="rId3"/>
          <a:stretch>
            <a:fillRect/>
          </a:stretch>
        </p:blipFill>
        <p:spPr>
          <a:xfrm>
            <a:off x="3689319" y="1015648"/>
            <a:ext cx="4689608" cy="5120438"/>
          </a:xfrm>
          <a:prstGeom prst="rect">
            <a:avLst/>
          </a:prstGeom>
          <a:effectLst>
            <a:outerShdw blurRad="50800" dist="38100" dir="2700000" algn="tl" rotWithShape="0">
              <a:prstClr val="black">
                <a:alpha val="40000"/>
              </a:prstClr>
            </a:outerShdw>
          </a:effectLst>
        </p:spPr>
      </p:pic>
      <p:pic>
        <p:nvPicPr>
          <p:cNvPr id="2" name="Grafik 1"/>
          <p:cNvPicPr>
            <a:picLocks noChangeAspect="1"/>
          </p:cNvPicPr>
          <p:nvPr/>
        </p:nvPicPr>
        <p:blipFill>
          <a:blip r:embed="rId4"/>
          <a:stretch>
            <a:fillRect/>
          </a:stretch>
        </p:blipFill>
        <p:spPr>
          <a:xfrm>
            <a:off x="7171879" y="2705168"/>
            <a:ext cx="1035513" cy="163502"/>
          </a:xfrm>
          <a:prstGeom prst="rect">
            <a:avLst/>
          </a:prstGeom>
        </p:spPr>
      </p:pic>
      <p:pic>
        <p:nvPicPr>
          <p:cNvPr id="6" name="Grafik 5"/>
          <p:cNvPicPr>
            <a:picLocks noChangeAspect="1"/>
          </p:cNvPicPr>
          <p:nvPr/>
        </p:nvPicPr>
        <p:blipFill>
          <a:blip r:embed="rId4"/>
          <a:stretch>
            <a:fillRect/>
          </a:stretch>
        </p:blipFill>
        <p:spPr>
          <a:xfrm>
            <a:off x="3721190" y="2936292"/>
            <a:ext cx="1035513" cy="163502"/>
          </a:xfrm>
          <a:prstGeom prst="rect">
            <a:avLst/>
          </a:prstGeom>
        </p:spPr>
      </p:pic>
      <p:pic>
        <p:nvPicPr>
          <p:cNvPr id="7" name="Grafik 6"/>
          <p:cNvPicPr>
            <a:picLocks noChangeAspect="1"/>
          </p:cNvPicPr>
          <p:nvPr/>
        </p:nvPicPr>
        <p:blipFill>
          <a:blip r:embed="rId4"/>
          <a:stretch>
            <a:fillRect/>
          </a:stretch>
        </p:blipFill>
        <p:spPr>
          <a:xfrm>
            <a:off x="7015442" y="5194032"/>
            <a:ext cx="1035513" cy="285618"/>
          </a:xfrm>
          <a:prstGeom prst="rect">
            <a:avLst/>
          </a:prstGeom>
        </p:spPr>
      </p:pic>
      <p:pic>
        <p:nvPicPr>
          <p:cNvPr id="8" name="Grafik 7"/>
          <p:cNvPicPr>
            <a:picLocks noChangeAspect="1"/>
          </p:cNvPicPr>
          <p:nvPr/>
        </p:nvPicPr>
        <p:blipFill>
          <a:blip r:embed="rId4"/>
          <a:stretch>
            <a:fillRect/>
          </a:stretch>
        </p:blipFill>
        <p:spPr>
          <a:xfrm>
            <a:off x="3787800" y="4819586"/>
            <a:ext cx="1035513" cy="163502"/>
          </a:xfrm>
          <a:prstGeom prst="rect">
            <a:avLst/>
          </a:prstGeom>
        </p:spPr>
      </p:pic>
    </p:spTree>
    <p:extLst>
      <p:ext uri="{BB962C8B-B14F-4D97-AF65-F5344CB8AC3E}">
        <p14:creationId xmlns:p14="http://schemas.microsoft.com/office/powerpoint/2010/main" val="41200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24BAE7A-8A8F-94B1-21FF-AF2DC0D02F22}"/>
              </a:ext>
            </a:extLst>
          </p:cNvPr>
          <p:cNvGraphicFramePr>
            <a:graphicFrameLocks noGrp="1"/>
          </p:cNvGraphicFramePr>
          <p:nvPr>
            <p:ph idx="1"/>
          </p:nvPr>
        </p:nvGraphicFramePr>
        <p:xfrm>
          <a:off x="1262130" y="933718"/>
          <a:ext cx="9189076" cy="549284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9120C6B3-B0FF-CDD4-5113-D7DB41E3B0E3}"/>
              </a:ext>
            </a:extLst>
          </p:cNvPr>
          <p:cNvSpPr txBox="1"/>
          <p:nvPr/>
        </p:nvSpPr>
        <p:spPr>
          <a:xfrm>
            <a:off x="8032283" y="6381328"/>
            <a:ext cx="3837910" cy="338554"/>
          </a:xfrm>
          <a:prstGeom prst="rect">
            <a:avLst/>
          </a:prstGeom>
          <a:noFill/>
        </p:spPr>
        <p:txBody>
          <a:bodyPr wrap="none" rtlCol="0">
            <a:spAutoFit/>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Ezponda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Respirology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2022;27:286-293</a:t>
            </a:r>
          </a:p>
        </p:txBody>
      </p:sp>
      <p:sp>
        <p:nvSpPr>
          <p:cNvPr id="3" name="Textfeld 2"/>
          <p:cNvSpPr txBox="1"/>
          <p:nvPr/>
        </p:nvSpPr>
        <p:spPr>
          <a:xfrm>
            <a:off x="2215043" y="307395"/>
            <a:ext cx="878497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altLang="en-US" sz="2800" b="1" i="0" u="none" strike="noStrike" kern="1200" cap="none" spc="0" normalizeH="0" baseline="0" noProof="0" dirty="0">
                <a:ln>
                  <a:noFill/>
                </a:ln>
                <a:solidFill>
                  <a:srgbClr val="002060"/>
                </a:solidFill>
                <a:effectLst/>
                <a:uLnTx/>
                <a:uFillTx/>
                <a:latin typeface="Calibri"/>
                <a:ea typeface="Calibri" panose="020F0502020204030204" pitchFamily="34" charset="0"/>
                <a:cs typeface="Times New Roman" panose="02020603050405020304" pitchFamily="18" charset="0"/>
              </a:rPr>
              <a:t>COPD – comorbidities detected by CT vs clinical diagnoses</a:t>
            </a:r>
            <a:endParaRPr kumimoji="0" lang="de-DE" sz="2800" b="1"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Textfeld 5"/>
          <p:cNvSpPr txBox="1"/>
          <p:nvPr/>
        </p:nvSpPr>
        <p:spPr>
          <a:xfrm>
            <a:off x="6413215" y="4987240"/>
            <a:ext cx="37444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solidFill>
                  <a:prstClr val="black"/>
                </a:solidFill>
                <a:latin typeface="Calibri"/>
              </a:rPr>
              <a:t>p</a:t>
            </a:r>
            <a:r>
              <a:rPr kumimoji="0" lang="de-DE" sz="1800" i="0" u="none" strike="noStrike" kern="1200" cap="none" spc="0" normalizeH="0" baseline="0" noProof="0" dirty="0">
                <a:ln>
                  <a:noFill/>
                </a:ln>
                <a:solidFill>
                  <a:prstClr val="black"/>
                </a:solidFill>
                <a:effectLst/>
                <a:uLnTx/>
                <a:uFillTx/>
                <a:latin typeface="Calibri"/>
              </a:rPr>
              <a:t>&lt;0.05 for all comorbid comparisons</a:t>
            </a:r>
          </a:p>
        </p:txBody>
      </p:sp>
      <p:sp>
        <p:nvSpPr>
          <p:cNvPr id="2" name="CuadroTexto 1">
            <a:extLst>
              <a:ext uri="{FF2B5EF4-FFF2-40B4-BE49-F238E27FC236}">
                <a16:creationId xmlns:a16="http://schemas.microsoft.com/office/drawing/2014/main" id="{1D1490C9-F317-A3CD-EA3A-8965E447A193}"/>
              </a:ext>
            </a:extLst>
          </p:cNvPr>
          <p:cNvSpPr txBox="1"/>
          <p:nvPr/>
        </p:nvSpPr>
        <p:spPr>
          <a:xfrm>
            <a:off x="426837" y="6181273"/>
            <a:ext cx="50093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Calibri"/>
                <a:ea typeface="+mn-ea"/>
                <a:cs typeface="+mn-cs"/>
              </a:rPr>
              <a:t>N=379 clinically stable COPD patients BODE cohort</a:t>
            </a:r>
          </a:p>
        </p:txBody>
      </p:sp>
    </p:spTree>
    <p:custDataLst>
      <p:tags r:id="rId1"/>
    </p:custDataLst>
    <p:extLst>
      <p:ext uri="{BB962C8B-B14F-4D97-AF65-F5344CB8AC3E}">
        <p14:creationId xmlns:p14="http://schemas.microsoft.com/office/powerpoint/2010/main" val="428815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7" dur="500"/>
                                        <p:tgtEl>
                                          <p:spTgt spid="4">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2" dur="500"/>
                                        <p:tgtEl>
                                          <p:spTgt spid="4">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animBg="0"/>
        </p:bldSub>
      </p:bldGraphic>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AD899-470D-D8D6-076D-C2CF61E1B6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03CEDD-F6C6-8EFE-2300-1AF7E8F03C9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237CBE9C-1C95-C620-B681-F77829795D0E}"/>
              </a:ext>
            </a:extLst>
          </p:cNvPr>
          <p:cNvPicPr>
            <a:picLocks noChangeAspect="1"/>
          </p:cNvPicPr>
          <p:nvPr/>
        </p:nvPicPr>
        <p:blipFill>
          <a:blip r:embed="rId2"/>
          <a:stretch>
            <a:fillRect/>
          </a:stretch>
        </p:blipFill>
        <p:spPr>
          <a:xfrm>
            <a:off x="838199" y="365125"/>
            <a:ext cx="10328565" cy="5811838"/>
          </a:xfrm>
          <a:prstGeom prst="rect">
            <a:avLst/>
          </a:prstGeom>
        </p:spPr>
      </p:pic>
      <p:sp>
        <p:nvSpPr>
          <p:cNvPr id="5" name="TextBox 4">
            <a:extLst>
              <a:ext uri="{FF2B5EF4-FFF2-40B4-BE49-F238E27FC236}">
                <a16:creationId xmlns:a16="http://schemas.microsoft.com/office/drawing/2014/main" id="{4879A2C4-9AC5-A85F-D704-25FE5DB61819}"/>
              </a:ext>
            </a:extLst>
          </p:cNvPr>
          <p:cNvSpPr txBox="1"/>
          <p:nvPr/>
        </p:nvSpPr>
        <p:spPr>
          <a:xfrm>
            <a:off x="838199" y="6311900"/>
            <a:ext cx="10709563" cy="646331"/>
          </a:xfrm>
          <a:prstGeom prst="rect">
            <a:avLst/>
          </a:prstGeom>
          <a:noFill/>
        </p:spPr>
        <p:txBody>
          <a:bodyPr wrap="square" rtlCol="0">
            <a:spAutoFit/>
          </a:bodyPr>
          <a:lstStyle/>
          <a:p>
            <a:r>
              <a:rPr lang="en-US" dirty="0" err="1"/>
              <a:t>Arezina</a:t>
            </a:r>
            <a:r>
              <a:rPr lang="en-US" dirty="0"/>
              <a:t> et </a:t>
            </a:r>
            <a:r>
              <a:rPr lang="en-US" dirty="0" err="1"/>
              <a:t>al,Mechanic</a:t>
            </a:r>
            <a:r>
              <a:rPr lang="en-US" dirty="0"/>
              <a:t> insights into therapeutic landscape of Chronic obstructive pulmonary </a:t>
            </a:r>
            <a:r>
              <a:rPr lang="en-US" dirty="0" err="1"/>
              <a:t>disease,International</a:t>
            </a:r>
            <a:r>
              <a:rPr lang="en-US" dirty="0"/>
              <a:t> journal of COPD,447-457.10.2147/COPD.S393540</a:t>
            </a:r>
          </a:p>
        </p:txBody>
      </p:sp>
    </p:spTree>
    <p:extLst>
      <p:ext uri="{BB962C8B-B14F-4D97-AF65-F5344CB8AC3E}">
        <p14:creationId xmlns:p14="http://schemas.microsoft.com/office/powerpoint/2010/main" val="2883901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984A-208F-1166-6DBA-2C2454D859E2}"/>
              </a:ext>
            </a:extLst>
          </p:cNvPr>
          <p:cNvSpPr>
            <a:spLocks noGrp="1"/>
          </p:cNvSpPr>
          <p:nvPr>
            <p:ph type="title"/>
          </p:nvPr>
        </p:nvSpPr>
        <p:spPr>
          <a:xfrm>
            <a:off x="2705100" y="298521"/>
            <a:ext cx="6477000" cy="1325563"/>
          </a:xfrm>
        </p:spPr>
        <p:txBody>
          <a:bodyPr>
            <a:normAutofit fontScale="90000"/>
          </a:bodyPr>
          <a:lstStyle/>
          <a:p>
            <a:r>
              <a:rPr lang="en-US" dirty="0"/>
              <a:t>Climate change &amp; COPD</a:t>
            </a:r>
          </a:p>
        </p:txBody>
      </p:sp>
      <p:sp>
        <p:nvSpPr>
          <p:cNvPr id="3" name="Content Placeholder 2">
            <a:extLst>
              <a:ext uri="{FF2B5EF4-FFF2-40B4-BE49-F238E27FC236}">
                <a16:creationId xmlns:a16="http://schemas.microsoft.com/office/drawing/2014/main" id="{9449259E-9902-C241-A275-4D57C54E6CD3}"/>
              </a:ext>
            </a:extLst>
          </p:cNvPr>
          <p:cNvSpPr>
            <a:spLocks noGrp="1"/>
          </p:cNvSpPr>
          <p:nvPr>
            <p:ph idx="1"/>
          </p:nvPr>
        </p:nvSpPr>
        <p:spPr>
          <a:xfrm>
            <a:off x="685800" y="2409680"/>
            <a:ext cx="10515600" cy="4351338"/>
          </a:xfrm>
        </p:spPr>
        <p:txBody>
          <a:bodyPr/>
          <a:lstStyle/>
          <a:p>
            <a:r>
              <a:rPr lang="en-US" dirty="0"/>
              <a:t>Higher outdoor temperature were shown to be linked with an increased risk of hospitalization </a:t>
            </a:r>
          </a:p>
          <a:p>
            <a:endParaRPr lang="en-US" dirty="0"/>
          </a:p>
          <a:p>
            <a:r>
              <a:rPr lang="en-US" dirty="0"/>
              <a:t>Lower outdoor temperatures were linked with a risk increase for exacerbations</a:t>
            </a:r>
          </a:p>
        </p:txBody>
      </p:sp>
      <p:sp>
        <p:nvSpPr>
          <p:cNvPr id="6" name="Triangle 5">
            <a:extLst>
              <a:ext uri="{FF2B5EF4-FFF2-40B4-BE49-F238E27FC236}">
                <a16:creationId xmlns:a16="http://schemas.microsoft.com/office/drawing/2014/main" id="{300E5C01-8A07-9F46-D95F-951940E6BA5D}"/>
              </a:ext>
            </a:extLst>
          </p:cNvPr>
          <p:cNvSpPr/>
          <p:nvPr/>
        </p:nvSpPr>
        <p:spPr>
          <a:xfrm>
            <a:off x="10640291" y="96982"/>
            <a:ext cx="1440873" cy="172864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a:t>
            </a:r>
          </a:p>
          <a:p>
            <a:pPr algn="ctr"/>
            <a:r>
              <a:rPr lang="en-US" dirty="0"/>
              <a:t>2025</a:t>
            </a:r>
          </a:p>
        </p:txBody>
      </p:sp>
    </p:spTree>
    <p:extLst>
      <p:ext uri="{BB962C8B-B14F-4D97-AF65-F5344CB8AC3E}">
        <p14:creationId xmlns:p14="http://schemas.microsoft.com/office/powerpoint/2010/main" val="3305977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80F1F-2895-9B87-C5F5-0A8C98FF2ABA}"/>
              </a:ext>
            </a:extLst>
          </p:cNvPr>
          <p:cNvSpPr>
            <a:spLocks noGrp="1"/>
          </p:cNvSpPr>
          <p:nvPr>
            <p:ph type="title"/>
          </p:nvPr>
        </p:nvSpPr>
        <p:spPr/>
        <p:txBody>
          <a:bodyPr/>
          <a:lstStyle/>
          <a:p>
            <a:endParaRPr lang="en-US"/>
          </a:p>
        </p:txBody>
      </p:sp>
      <p:graphicFrame>
        <p:nvGraphicFramePr>
          <p:cNvPr id="5" name="Table 5">
            <a:extLst>
              <a:ext uri="{FF2B5EF4-FFF2-40B4-BE49-F238E27FC236}">
                <a16:creationId xmlns:a16="http://schemas.microsoft.com/office/drawing/2014/main" id="{A8D0D3FE-A576-E2BA-7C4B-21389B3E3591}"/>
              </a:ext>
            </a:extLst>
          </p:cNvPr>
          <p:cNvGraphicFramePr>
            <a:graphicFrameLocks noGrp="1"/>
          </p:cNvGraphicFramePr>
          <p:nvPr>
            <p:ph idx="1"/>
            <p:extLst>
              <p:ext uri="{D42A27DB-BD31-4B8C-83A1-F6EECF244321}">
                <p14:modId xmlns:p14="http://schemas.microsoft.com/office/powerpoint/2010/main" val="1453530359"/>
              </p:ext>
            </p:extLst>
          </p:nvPr>
        </p:nvGraphicFramePr>
        <p:xfrm>
          <a:off x="838200" y="1825625"/>
          <a:ext cx="10515600" cy="7416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1412280835"/>
                    </a:ext>
                  </a:extLst>
                </a:gridCol>
                <a:gridCol w="2628900">
                  <a:extLst>
                    <a:ext uri="{9D8B030D-6E8A-4147-A177-3AD203B41FA5}">
                      <a16:colId xmlns:a16="http://schemas.microsoft.com/office/drawing/2014/main" val="2347776472"/>
                    </a:ext>
                  </a:extLst>
                </a:gridCol>
                <a:gridCol w="2628900">
                  <a:extLst>
                    <a:ext uri="{9D8B030D-6E8A-4147-A177-3AD203B41FA5}">
                      <a16:colId xmlns:a16="http://schemas.microsoft.com/office/drawing/2014/main" val="2637720027"/>
                    </a:ext>
                  </a:extLst>
                </a:gridCol>
                <a:gridCol w="2628900">
                  <a:extLst>
                    <a:ext uri="{9D8B030D-6E8A-4147-A177-3AD203B41FA5}">
                      <a16:colId xmlns:a16="http://schemas.microsoft.com/office/drawing/2014/main" val="971916204"/>
                    </a:ext>
                  </a:extLst>
                </a:gridCol>
              </a:tblGrid>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2701621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096714819"/>
                  </a:ext>
                </a:extLst>
              </a:tr>
            </a:tbl>
          </a:graphicData>
        </a:graphic>
      </p:graphicFrame>
      <p:pic>
        <p:nvPicPr>
          <p:cNvPr id="4" name="Picture 3">
            <a:extLst>
              <a:ext uri="{FF2B5EF4-FFF2-40B4-BE49-F238E27FC236}">
                <a16:creationId xmlns:a16="http://schemas.microsoft.com/office/drawing/2014/main" id="{9B197AF3-D085-C7CD-163D-BF47365E6F14}"/>
              </a:ext>
            </a:extLst>
          </p:cNvPr>
          <p:cNvPicPr>
            <a:picLocks noChangeAspect="1"/>
          </p:cNvPicPr>
          <p:nvPr/>
        </p:nvPicPr>
        <p:blipFill>
          <a:blip r:embed="rId2"/>
          <a:stretch>
            <a:fillRect/>
          </a:stretch>
        </p:blipFill>
        <p:spPr>
          <a:xfrm>
            <a:off x="0" y="0"/>
            <a:ext cx="12192000" cy="2632364"/>
          </a:xfrm>
          <a:prstGeom prst="rect">
            <a:avLst/>
          </a:prstGeom>
        </p:spPr>
      </p:pic>
      <p:graphicFrame>
        <p:nvGraphicFramePr>
          <p:cNvPr id="6" name="Table 6">
            <a:extLst>
              <a:ext uri="{FF2B5EF4-FFF2-40B4-BE49-F238E27FC236}">
                <a16:creationId xmlns:a16="http://schemas.microsoft.com/office/drawing/2014/main" id="{7AF9F756-73AD-27CC-3CD5-216C5CBCB193}"/>
              </a:ext>
            </a:extLst>
          </p:cNvPr>
          <p:cNvGraphicFramePr>
            <a:graphicFrameLocks noGrp="1"/>
          </p:cNvGraphicFramePr>
          <p:nvPr>
            <p:extLst>
              <p:ext uri="{D42A27DB-BD31-4B8C-83A1-F6EECF244321}">
                <p14:modId xmlns:p14="http://schemas.microsoft.com/office/powerpoint/2010/main" val="2481680954"/>
              </p:ext>
            </p:extLst>
          </p:nvPr>
        </p:nvGraphicFramePr>
        <p:xfrm>
          <a:off x="0" y="2286000"/>
          <a:ext cx="12192001" cy="4438602"/>
        </p:xfrm>
        <a:graphic>
          <a:graphicData uri="http://schemas.openxmlformats.org/drawingml/2006/table">
            <a:tbl>
              <a:tblPr firstRow="1" bandRow="1">
                <a:tableStyleId>{5C22544A-7EE6-4342-B048-85BDC9FD1C3A}</a:tableStyleId>
              </a:tblPr>
              <a:tblGrid>
                <a:gridCol w="2092548">
                  <a:extLst>
                    <a:ext uri="{9D8B030D-6E8A-4147-A177-3AD203B41FA5}">
                      <a16:colId xmlns:a16="http://schemas.microsoft.com/office/drawing/2014/main" val="1687230845"/>
                    </a:ext>
                  </a:extLst>
                </a:gridCol>
                <a:gridCol w="1293312">
                  <a:extLst>
                    <a:ext uri="{9D8B030D-6E8A-4147-A177-3AD203B41FA5}">
                      <a16:colId xmlns:a16="http://schemas.microsoft.com/office/drawing/2014/main" val="341481269"/>
                    </a:ext>
                  </a:extLst>
                </a:gridCol>
                <a:gridCol w="5758141">
                  <a:extLst>
                    <a:ext uri="{9D8B030D-6E8A-4147-A177-3AD203B41FA5}">
                      <a16:colId xmlns:a16="http://schemas.microsoft.com/office/drawing/2014/main" val="4036331793"/>
                    </a:ext>
                  </a:extLst>
                </a:gridCol>
                <a:gridCol w="3048000">
                  <a:extLst>
                    <a:ext uri="{9D8B030D-6E8A-4147-A177-3AD203B41FA5}">
                      <a16:colId xmlns:a16="http://schemas.microsoft.com/office/drawing/2014/main" val="1609991792"/>
                    </a:ext>
                  </a:extLst>
                </a:gridCol>
              </a:tblGrid>
              <a:tr h="818039">
                <a:tc>
                  <a:txBody>
                    <a:bodyPr/>
                    <a:lstStyle/>
                    <a:p>
                      <a:r>
                        <a:rPr lang="en-US" dirty="0"/>
                        <a:t>Type of study</a:t>
                      </a:r>
                    </a:p>
                  </a:txBody>
                  <a:tcPr/>
                </a:tc>
                <a:tc>
                  <a:txBody>
                    <a:bodyPr/>
                    <a:lstStyle/>
                    <a:p>
                      <a:r>
                        <a:rPr lang="en-US" dirty="0"/>
                        <a:t>Number of Patients</a:t>
                      </a:r>
                    </a:p>
                  </a:txBody>
                  <a:tcPr/>
                </a:tc>
                <a:tc>
                  <a:txBody>
                    <a:bodyPr/>
                    <a:lstStyle/>
                    <a:p>
                      <a:r>
                        <a:rPr lang="en-US" dirty="0"/>
                        <a:t>Result</a:t>
                      </a:r>
                    </a:p>
                  </a:txBody>
                  <a:tcPr/>
                </a:tc>
                <a:tc>
                  <a:txBody>
                    <a:bodyPr/>
                    <a:lstStyle/>
                    <a:p>
                      <a:r>
                        <a:rPr lang="en-US" dirty="0"/>
                        <a:t>Conclusion</a:t>
                      </a:r>
                    </a:p>
                  </a:txBody>
                  <a:tcPr/>
                </a:tc>
                <a:extLst>
                  <a:ext uri="{0D108BD9-81ED-4DB2-BD59-A6C34878D82A}">
                    <a16:rowId xmlns:a16="http://schemas.microsoft.com/office/drawing/2014/main" val="2646370143"/>
                  </a:ext>
                </a:extLst>
              </a:tr>
              <a:tr h="3524202">
                <a:tc>
                  <a:txBody>
                    <a:bodyPr/>
                    <a:lstStyle/>
                    <a:p>
                      <a:r>
                        <a:rPr lang="en-US" dirty="0"/>
                        <a:t>Randomized controlled trial </a:t>
                      </a:r>
                    </a:p>
                  </a:txBody>
                  <a:tcPr/>
                </a:tc>
                <a:tc>
                  <a:txBody>
                    <a:bodyPr/>
                    <a:lstStyle/>
                    <a:p>
                      <a:r>
                        <a:rPr lang="en-US" dirty="0"/>
                        <a:t>16,254</a:t>
                      </a:r>
                    </a:p>
                  </a:txBody>
                  <a:tcPr/>
                </a:tc>
                <a:tc>
                  <a:txBody>
                    <a:bodyPr/>
                    <a:lstStyle/>
                    <a:p>
                      <a:r>
                        <a:rPr lang="en-IN" sz="1800" b="0" i="0" u="none" strike="noStrike" kern="1200" dirty="0">
                          <a:solidFill>
                            <a:schemeClr val="dk1"/>
                          </a:solidFill>
                          <a:effectLst/>
                          <a:latin typeface="+mn-lt"/>
                          <a:ea typeface="+mn-ea"/>
                          <a:cs typeface="+mn-cs"/>
                        </a:rPr>
                        <a:t>It was found that a </a:t>
                      </a:r>
                      <a:r>
                        <a:rPr lang="en-IN" sz="1800" b="0" i="0" u="none" strike="noStrike" kern="1200" dirty="0">
                          <a:solidFill>
                            <a:schemeClr val="dk1"/>
                          </a:solidFill>
                          <a:effectLst/>
                          <a:highlight>
                            <a:srgbClr val="FFFF00"/>
                          </a:highlight>
                          <a:latin typeface="+mn-lt"/>
                          <a:ea typeface="+mn-ea"/>
                          <a:cs typeface="+mn-cs"/>
                        </a:rPr>
                        <a:t>1°C decrease in air temperature was associated with a 0.8% increase in the exacerbation rate</a:t>
                      </a:r>
                      <a:r>
                        <a:rPr lang="en-IN" sz="1800" b="0" i="0" u="none" strike="noStrike" kern="1200" dirty="0">
                          <a:solidFill>
                            <a:schemeClr val="dk1"/>
                          </a:solidFill>
                          <a:effectLst/>
                          <a:latin typeface="+mn-lt"/>
                          <a:ea typeface="+mn-ea"/>
                          <a:cs typeface="+mn-cs"/>
                        </a:rPr>
                        <a:t> on event-days (95% confidence interval (CI), 1.015-1.138, p = 0.015). With a 5°C decrease in mean temperature, the cold temperature (28-day average temperature) had a long-term effect on the exacerbation of COPD (odds ratio (OR), 1.106, 95% CI 1.063-1.152, p&lt;0.001). In addition, </a:t>
                      </a:r>
                      <a:r>
                        <a:rPr lang="en-IN" sz="1800" b="0" i="0" u="none" strike="noStrike" kern="1200" dirty="0">
                          <a:solidFill>
                            <a:schemeClr val="dk1"/>
                          </a:solidFill>
                          <a:effectLst/>
                          <a:highlight>
                            <a:srgbClr val="FFFF00"/>
                          </a:highlight>
                          <a:latin typeface="+mn-lt"/>
                          <a:ea typeface="+mn-ea"/>
                          <a:cs typeface="+mn-cs"/>
                        </a:rPr>
                        <a:t>elderly patients and those who did not receive inhaled medication tended to suffer an exacerbation when the mean temperature dropped 5°C. </a:t>
                      </a:r>
                      <a:endParaRPr lang="en-US" dirty="0">
                        <a:highlight>
                          <a:srgbClr val="FFFF00"/>
                        </a:highlight>
                      </a:endParaRPr>
                    </a:p>
                  </a:txBody>
                  <a:tcPr/>
                </a:tc>
                <a:tc>
                  <a:txBody>
                    <a:bodyPr/>
                    <a:lstStyle/>
                    <a:p>
                      <a:r>
                        <a:rPr lang="en-IN" sz="1800" b="0" i="0" u="none" strike="noStrike" kern="1200" dirty="0">
                          <a:solidFill>
                            <a:schemeClr val="dk1"/>
                          </a:solidFill>
                          <a:effectLst/>
                          <a:latin typeface="+mn-lt"/>
                          <a:ea typeface="+mn-ea"/>
                          <a:cs typeface="+mn-cs"/>
                        </a:rPr>
                        <a:t>Elderly patients and those without inhaled medicine before the exacerbation event were affected significantly by lower mean temperatures. A more comprehensive program to prevent cold stress in COPD patients may lead to a reduction in the exacerbations rate of COPD.</a:t>
                      </a:r>
                      <a:endParaRPr lang="en-US" dirty="0"/>
                    </a:p>
                  </a:txBody>
                  <a:tcPr/>
                </a:tc>
                <a:extLst>
                  <a:ext uri="{0D108BD9-81ED-4DB2-BD59-A6C34878D82A}">
                    <a16:rowId xmlns:a16="http://schemas.microsoft.com/office/drawing/2014/main" val="2028191519"/>
                  </a:ext>
                </a:extLst>
              </a:tr>
            </a:tbl>
          </a:graphicData>
        </a:graphic>
      </p:graphicFrame>
    </p:spTree>
    <p:extLst>
      <p:ext uri="{BB962C8B-B14F-4D97-AF65-F5344CB8AC3E}">
        <p14:creationId xmlns:p14="http://schemas.microsoft.com/office/powerpoint/2010/main" val="1541704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552A-70C3-5F95-0BA7-B1B0AFEB469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E8A24717-78C3-1B08-65F4-A79BB5176B28}"/>
              </a:ext>
            </a:extLst>
          </p:cNvPr>
          <p:cNvPicPr>
            <a:picLocks noGrp="1" noChangeAspect="1"/>
          </p:cNvPicPr>
          <p:nvPr>
            <p:ph idx="1"/>
          </p:nvPr>
        </p:nvPicPr>
        <p:blipFill>
          <a:blip r:embed="rId3"/>
          <a:stretch>
            <a:fillRect/>
          </a:stretch>
        </p:blipFill>
        <p:spPr>
          <a:xfrm>
            <a:off x="-1" y="0"/>
            <a:ext cx="12192001" cy="2730500"/>
          </a:xfrm>
        </p:spPr>
      </p:pic>
      <p:graphicFrame>
        <p:nvGraphicFramePr>
          <p:cNvPr id="6" name="Table 6">
            <a:extLst>
              <a:ext uri="{FF2B5EF4-FFF2-40B4-BE49-F238E27FC236}">
                <a16:creationId xmlns:a16="http://schemas.microsoft.com/office/drawing/2014/main" id="{85036BEB-071A-3EED-8D2E-19A07D390FB2}"/>
              </a:ext>
            </a:extLst>
          </p:cNvPr>
          <p:cNvGraphicFramePr>
            <a:graphicFrameLocks noGrp="1"/>
          </p:cNvGraphicFramePr>
          <p:nvPr>
            <p:extLst>
              <p:ext uri="{D42A27DB-BD31-4B8C-83A1-F6EECF244321}">
                <p14:modId xmlns:p14="http://schemas.microsoft.com/office/powerpoint/2010/main" val="1810388411"/>
              </p:ext>
            </p:extLst>
          </p:nvPr>
        </p:nvGraphicFramePr>
        <p:xfrm>
          <a:off x="-1" y="2391422"/>
          <a:ext cx="11998036" cy="4466578"/>
        </p:xfrm>
        <a:graphic>
          <a:graphicData uri="http://schemas.openxmlformats.org/drawingml/2006/table">
            <a:tbl>
              <a:tblPr firstRow="1" bandRow="1">
                <a:tableStyleId>{5C22544A-7EE6-4342-B048-85BDC9FD1C3A}</a:tableStyleId>
              </a:tblPr>
              <a:tblGrid>
                <a:gridCol w="2999509">
                  <a:extLst>
                    <a:ext uri="{9D8B030D-6E8A-4147-A177-3AD203B41FA5}">
                      <a16:colId xmlns:a16="http://schemas.microsoft.com/office/drawing/2014/main" val="145215344"/>
                    </a:ext>
                  </a:extLst>
                </a:gridCol>
                <a:gridCol w="2999509">
                  <a:extLst>
                    <a:ext uri="{9D8B030D-6E8A-4147-A177-3AD203B41FA5}">
                      <a16:colId xmlns:a16="http://schemas.microsoft.com/office/drawing/2014/main" val="493091575"/>
                    </a:ext>
                  </a:extLst>
                </a:gridCol>
                <a:gridCol w="2999509">
                  <a:extLst>
                    <a:ext uri="{9D8B030D-6E8A-4147-A177-3AD203B41FA5}">
                      <a16:colId xmlns:a16="http://schemas.microsoft.com/office/drawing/2014/main" val="1099487174"/>
                    </a:ext>
                  </a:extLst>
                </a:gridCol>
                <a:gridCol w="2999509">
                  <a:extLst>
                    <a:ext uri="{9D8B030D-6E8A-4147-A177-3AD203B41FA5}">
                      <a16:colId xmlns:a16="http://schemas.microsoft.com/office/drawing/2014/main" val="3192920338"/>
                    </a:ext>
                  </a:extLst>
                </a:gridCol>
              </a:tblGrid>
              <a:tr h="289918">
                <a:tc>
                  <a:txBody>
                    <a:bodyPr/>
                    <a:lstStyle/>
                    <a:p>
                      <a:r>
                        <a:rPr lang="en-US" dirty="0"/>
                        <a:t>Type of study</a:t>
                      </a:r>
                    </a:p>
                  </a:txBody>
                  <a:tcPr/>
                </a:tc>
                <a:tc>
                  <a:txBody>
                    <a:bodyPr/>
                    <a:lstStyle/>
                    <a:p>
                      <a:r>
                        <a:rPr lang="en-US" dirty="0"/>
                        <a:t>Patients</a:t>
                      </a:r>
                    </a:p>
                  </a:txBody>
                  <a:tcPr/>
                </a:tc>
                <a:tc>
                  <a:txBody>
                    <a:bodyPr/>
                    <a:lstStyle/>
                    <a:p>
                      <a:r>
                        <a:rPr lang="en-US" dirty="0"/>
                        <a:t>Result</a:t>
                      </a:r>
                    </a:p>
                  </a:txBody>
                  <a:tcPr/>
                </a:tc>
                <a:tc>
                  <a:txBody>
                    <a:bodyPr/>
                    <a:lstStyle/>
                    <a:p>
                      <a:r>
                        <a:rPr lang="en-US" dirty="0"/>
                        <a:t>Conclusion </a:t>
                      </a:r>
                    </a:p>
                  </a:txBody>
                  <a:tcPr/>
                </a:tc>
                <a:extLst>
                  <a:ext uri="{0D108BD9-81ED-4DB2-BD59-A6C34878D82A}">
                    <a16:rowId xmlns:a16="http://schemas.microsoft.com/office/drawing/2014/main" val="2921093500"/>
                  </a:ext>
                </a:extLst>
              </a:tr>
              <a:tr h="4100818">
                <a:tc>
                  <a:txBody>
                    <a:bodyPr/>
                    <a:lstStyle/>
                    <a:p>
                      <a:r>
                        <a:rPr lang="en-US" dirty="0"/>
                        <a:t>Observational Study</a:t>
                      </a:r>
                    </a:p>
                  </a:txBody>
                  <a:tcPr/>
                </a:tc>
                <a:tc>
                  <a:txBody>
                    <a:bodyPr/>
                    <a:lstStyle/>
                    <a:p>
                      <a:r>
                        <a:rPr lang="en-IN" sz="1800" b="0" i="0" u="none" strike="noStrike" kern="1200" dirty="0">
                          <a:solidFill>
                            <a:schemeClr val="dk1"/>
                          </a:solidFill>
                          <a:effectLst/>
                          <a:latin typeface="+mn-lt"/>
                          <a:ea typeface="+mn-ea"/>
                          <a:cs typeface="+mn-cs"/>
                        </a:rPr>
                        <a:t>12.5 million Medicare beneficiaries in 213 United States counties</a:t>
                      </a:r>
                      <a:endParaRPr lang="en-US" dirty="0"/>
                    </a:p>
                  </a:txBody>
                  <a:tcPr/>
                </a:tc>
                <a:tc>
                  <a:txBody>
                    <a:bodyPr/>
                    <a:lstStyle/>
                    <a:p>
                      <a:r>
                        <a:rPr lang="en-IN" sz="1800" b="0" i="0" u="none" strike="noStrike" kern="1200" dirty="0">
                          <a:solidFill>
                            <a:schemeClr val="dk1"/>
                          </a:solidFill>
                          <a:effectLst/>
                          <a:latin typeface="+mn-lt"/>
                          <a:ea typeface="+mn-ea"/>
                          <a:cs typeface="+mn-cs"/>
                        </a:rPr>
                        <a:t>obtained daily county-level rates of Medicare emergency respiratory hospitalizations in 213 U.S. counties from 1999 through 2008. </a:t>
                      </a:r>
                      <a:r>
                        <a:rPr lang="en-IN" sz="1800" b="0" i="0" u="none" strike="noStrike" kern="1200" dirty="0">
                          <a:solidFill>
                            <a:schemeClr val="dk1"/>
                          </a:solidFill>
                          <a:effectLst/>
                          <a:highlight>
                            <a:srgbClr val="FFFF00"/>
                          </a:highlight>
                          <a:latin typeface="+mn-lt"/>
                          <a:ea typeface="+mn-ea"/>
                          <a:cs typeface="+mn-cs"/>
                        </a:rPr>
                        <a:t>Overall, each 10°F increase in daily temperature was associated with a 4.3% increase in same-day emergency hospitalizations for respiratory diseases </a:t>
                      </a:r>
                      <a:r>
                        <a:rPr lang="en-IN" sz="1800" b="0" i="0" u="none" strike="noStrike" kern="1200" dirty="0">
                          <a:solidFill>
                            <a:schemeClr val="dk1"/>
                          </a:solidFill>
                          <a:effectLst/>
                          <a:latin typeface="+mn-lt"/>
                          <a:ea typeface="+mn-ea"/>
                          <a:cs typeface="+mn-cs"/>
                        </a:rPr>
                        <a:t>(95% posterior interval, 3.8, 4.8%).</a:t>
                      </a:r>
                      <a:endParaRPr lang="en-US" dirty="0"/>
                    </a:p>
                  </a:txBody>
                  <a:tcPr/>
                </a:tc>
                <a:tc>
                  <a:txBody>
                    <a:bodyPr/>
                    <a:lstStyle/>
                    <a:p>
                      <a:r>
                        <a:rPr lang="en-IN" sz="1800" b="0" i="0" u="none" strike="noStrike" kern="1200" dirty="0">
                          <a:solidFill>
                            <a:schemeClr val="dk1"/>
                          </a:solidFill>
                          <a:effectLst/>
                          <a:latin typeface="+mn-lt"/>
                          <a:ea typeface="+mn-ea"/>
                          <a:cs typeface="+mn-cs"/>
                        </a:rPr>
                        <a:t>Found strong evidence of an </a:t>
                      </a:r>
                      <a:r>
                        <a:rPr lang="en-IN" sz="1800" b="0" i="0" u="none" strike="noStrike" kern="1200" dirty="0">
                          <a:solidFill>
                            <a:schemeClr val="dk1"/>
                          </a:solidFill>
                          <a:effectLst/>
                          <a:highlight>
                            <a:srgbClr val="FFFF00"/>
                          </a:highlight>
                          <a:latin typeface="+mn-lt"/>
                          <a:ea typeface="+mn-ea"/>
                          <a:cs typeface="+mn-cs"/>
                        </a:rPr>
                        <a:t>association between outdoor heat and respiratory hospitalizations </a:t>
                      </a:r>
                      <a:r>
                        <a:rPr lang="en-IN" sz="1800" b="0" i="0" u="none" strike="noStrike" kern="1200" dirty="0">
                          <a:solidFill>
                            <a:schemeClr val="dk1"/>
                          </a:solidFill>
                          <a:effectLst/>
                          <a:latin typeface="+mn-lt"/>
                          <a:ea typeface="+mn-ea"/>
                          <a:cs typeface="+mn-cs"/>
                        </a:rPr>
                        <a:t>in the largest population </a:t>
                      </a:r>
                      <a:endParaRPr lang="en-US" dirty="0"/>
                    </a:p>
                  </a:txBody>
                  <a:tcPr/>
                </a:tc>
                <a:extLst>
                  <a:ext uri="{0D108BD9-81ED-4DB2-BD59-A6C34878D82A}">
                    <a16:rowId xmlns:a16="http://schemas.microsoft.com/office/drawing/2014/main" val="3212387916"/>
                  </a:ext>
                </a:extLst>
              </a:tr>
            </a:tbl>
          </a:graphicData>
        </a:graphic>
      </p:graphicFrame>
    </p:spTree>
    <p:extLst>
      <p:ext uri="{BB962C8B-B14F-4D97-AF65-F5344CB8AC3E}">
        <p14:creationId xmlns:p14="http://schemas.microsoft.com/office/powerpoint/2010/main" val="820344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70" name="Freeform: Shape 8">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74" name="Freeform: Shape 10">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a:solidFill>
                  <a:schemeClr val="tx1">
                    <a:lumMod val="65000"/>
                    <a:lumOff val="35000"/>
                  </a:schemeClr>
                </a:solidFill>
                <a:latin typeface="AvenirNext LT Pro Medium" panose="020B0504020202020204" pitchFamily="34" charset="0"/>
              </a:rPr>
              <a:t> </a:t>
            </a:r>
          </a:p>
        </p:txBody>
      </p:sp>
      <p:sp>
        <p:nvSpPr>
          <p:cNvPr id="75" name="Freeform: Shape 12">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6"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77" name="Freeform: Shape 16">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78" name="Freeform: Shape 17">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79" name="Freeform: Shape 18">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80" name="Freeform: Shape 19">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81" name="Freeform: Shape 20">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82" name="Freeform: Shape 21">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a:p>
          </p:txBody>
        </p:sp>
      </p:grpSp>
      <p:grpSp>
        <p:nvGrpSpPr>
          <p:cNvPr id="83"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5" name="Freeform: Shape 24">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84" name="Freeform: Shape 25">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5" name="Freeform: Shape 26">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86" name="Freeform: Shape 27">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7" name="Freeform: Shape 28">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88" name="Freeform: Shape 29">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89" name="Freeform: Shape 30">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90" name="Rectangle 32">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91" name="Rectangle 34">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92"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93" name="Top Left">
            <a:extLst>
              <a:ext uri="{FF2B5EF4-FFF2-40B4-BE49-F238E27FC236}">
                <a16:creationId xmlns:a16="http://schemas.microsoft.com/office/drawing/2014/main" id="{FC280B3D-FC68-4DDC-950C-506B5C6838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0" y="-3087"/>
            <a:chExt cx="7921775" cy="6887020"/>
          </a:xfrm>
        </p:grpSpPr>
        <p:sp>
          <p:nvSpPr>
            <p:cNvPr id="94" name="Freeform: Shape 39">
              <a:extLst>
                <a:ext uri="{FF2B5EF4-FFF2-40B4-BE49-F238E27FC236}">
                  <a16:creationId xmlns:a16="http://schemas.microsoft.com/office/drawing/2014/main" id="{4EA2AE61-06D9-484D-8DD1-BACA157CC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sp>
          <p:nvSpPr>
            <p:cNvPr id="95" name="Freeform: Shape 40">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0919" y="61392"/>
              <a:ext cx="4450856" cy="6822541"/>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accent2">
                  <a:alpha val="35000"/>
                </a:schemeClr>
              </a:solidFill>
              <a:prstDash val="lgDash"/>
              <a:round/>
            </a:ln>
          </p:spPr>
          <p:txBody>
            <a:bodyPr rtlCol="0" anchor="ctr"/>
            <a:lstStyle/>
            <a:p>
              <a:endParaRPr lang="en-US"/>
            </a:p>
          </p:txBody>
        </p:sp>
        <p:sp>
          <p:nvSpPr>
            <p:cNvPr id="96" name="Freeform: Shape 41">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274" y="1582560"/>
              <a:ext cx="4133888" cy="5301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accent2">
                  <a:alpha val="35000"/>
                </a:schemeClr>
              </a:solidFill>
              <a:prstDash val="lgDash"/>
              <a:round/>
            </a:ln>
          </p:spPr>
          <p:txBody>
            <a:bodyPr rtlCol="0" anchor="ctr"/>
            <a:lstStyle/>
            <a:p>
              <a:endParaRPr lang="en-US"/>
            </a:p>
          </p:txBody>
        </p:sp>
        <p:sp>
          <p:nvSpPr>
            <p:cNvPr id="97" name="Freeform: Shape 42">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98" name="Freeform: Shape 43">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087"/>
              <a:ext cx="17103" cy="17103"/>
            </a:xfrm>
            <a:custGeom>
              <a:avLst/>
              <a:gdLst/>
              <a:ahLst/>
              <a:cxnLst/>
              <a:rect l="l" t="t" r="r" b="b"/>
              <a:pathLst>
                <a:path w="9525" h="9525"/>
              </a:pathLst>
            </a:custGeom>
            <a:noFill/>
            <a:ln w="9525" cap="rnd">
              <a:solidFill>
                <a:schemeClr val="accent2">
                  <a:alpha val="35000"/>
                </a:schemeClr>
              </a:solidFill>
              <a:prstDash val="lgDash"/>
              <a:round/>
            </a:ln>
          </p:spPr>
          <p:txBody>
            <a:bodyPr rtlCol="0" anchor="ctr"/>
            <a:lstStyle/>
            <a:p>
              <a:endParaRPr lang="en-US"/>
            </a:p>
          </p:txBody>
        </p:sp>
        <p:sp>
          <p:nvSpPr>
            <p:cNvPr id="99" name="Freeform: Shape 44">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931" y="3518322"/>
              <a:ext cx="2880722" cy="3317378"/>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accent2">
                  <a:alpha val="35000"/>
                </a:schemeClr>
              </a:solidFill>
              <a:prstDash val="lgDash"/>
              <a:round/>
            </a:ln>
          </p:spPr>
          <p:txBody>
            <a:bodyPr rtlCol="0" anchor="ctr"/>
            <a:lstStyle/>
            <a:p>
              <a:endParaRPr lang="en-US"/>
            </a:p>
          </p:txBody>
        </p:sp>
        <p:sp>
          <p:nvSpPr>
            <p:cNvPr id="100" name="Freeform: Shape 45">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69" y="2957679"/>
              <a:ext cx="2196245" cy="3010367"/>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accent2">
                  <a:alpha val="35000"/>
                </a:schemeClr>
              </a:solidFill>
              <a:prstDash val="lgDash"/>
              <a:round/>
            </a:ln>
          </p:spPr>
          <p:txBody>
            <a:bodyPr rtlCol="0" anchor="ctr"/>
            <a:lstStyle/>
            <a:p>
              <a:endParaRPr lang="en-US"/>
            </a:p>
          </p:txBody>
        </p:sp>
        <p:sp>
          <p:nvSpPr>
            <p:cNvPr id="101" name="Freeform: Shape 46">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34043" y="2855696"/>
              <a:ext cx="1200999" cy="3994030"/>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accent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7437" y="5668418"/>
              <a:ext cx="1982111" cy="1181308"/>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accent2">
                  <a:alpha val="35000"/>
                </a:schemeClr>
              </a:solidFill>
              <a:prstDash val="lgDash"/>
              <a:round/>
            </a:ln>
          </p:spPr>
          <p:txBody>
            <a:bodyPr rtlCol="0" anchor="ctr"/>
            <a:lstStyle/>
            <a:p>
              <a:endParaRPr lang="en-US"/>
            </a:p>
          </p:txBody>
        </p:sp>
        <p:sp>
          <p:nvSpPr>
            <p:cNvPr id="102" name="Freeform: Shape 48">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25817"/>
              <a:ext cx="2282549" cy="5138883"/>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accent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53524"/>
              <a:ext cx="1650357" cy="4733534"/>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379002"/>
              <a:ext cx="1123546" cy="411627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798206"/>
              <a:ext cx="756945" cy="3350210"/>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accent2">
                  <a:alpha val="35000"/>
                </a:schemeClr>
              </a:solidFill>
              <a:prstDash val="lgDash"/>
              <a:round/>
            </a:ln>
          </p:spPr>
          <p:txBody>
            <a:bodyPr rtlCol="0" anchor="ctr"/>
            <a:lstStyle/>
            <a:p>
              <a:endParaRPr lang="en-US"/>
            </a:p>
          </p:txBody>
        </p:sp>
        <p:sp>
          <p:nvSpPr>
            <p:cNvPr id="103" name="Freeform: Shape 52">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247513"/>
              <a:ext cx="515229" cy="2438941"/>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4" name="Freeform: Shape 53">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03" y="1752232"/>
              <a:ext cx="300409" cy="1599679"/>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accent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31253" y="14016"/>
              <a:ext cx="5523537" cy="3012568"/>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5" name="Freeform: Shape 55">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87455" y="75587"/>
              <a:ext cx="4681672" cy="2637228"/>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accent2">
                  <a:alpha val="35000"/>
                </a:schemeClr>
              </a:solidFill>
              <a:prstDash val="lgDash"/>
              <a:round/>
            </a:ln>
          </p:spPr>
          <p:txBody>
            <a:bodyPr rtlCol="0" anchor="ctr"/>
            <a:lstStyle/>
            <a:p>
              <a:endParaRPr lang="en-US"/>
            </a:p>
          </p:txBody>
        </p:sp>
        <p:sp>
          <p:nvSpPr>
            <p:cNvPr id="106" name="Freeform: Shape 56">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0305" y="31802"/>
              <a:ext cx="3763077" cy="2110194"/>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accent2">
                  <a:alpha val="35000"/>
                </a:schemeClr>
              </a:solidFill>
              <a:prstDash val="lgDash"/>
              <a:round/>
            </a:ln>
          </p:spPr>
          <p:txBody>
            <a:bodyPr rtlCol="0" anchor="ctr"/>
            <a:lstStyle/>
            <a:p>
              <a:endParaRPr lang="en-US"/>
            </a:p>
          </p:txBody>
        </p:sp>
      </p:grpSp>
      <p:grpSp>
        <p:nvGrpSpPr>
          <p:cNvPr id="107" name="Bottom Right">
            <a:extLst>
              <a:ext uri="{FF2B5EF4-FFF2-40B4-BE49-F238E27FC236}">
                <a16:creationId xmlns:a16="http://schemas.microsoft.com/office/drawing/2014/main" id="{88540B56-6256-419C-AC81-7B56D0DD72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108" name="Freeform: Shape 59">
              <a:extLst>
                <a:ext uri="{FF2B5EF4-FFF2-40B4-BE49-F238E27FC236}">
                  <a16:creationId xmlns:a16="http://schemas.microsoft.com/office/drawing/2014/main" id="{EB5E9C2F-6749-4023-8E94-45C1C3FC6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lumMod val="65000"/>
                    <a:lumOff val="35000"/>
                  </a:schemeClr>
                </a:solidFill>
                <a:latin typeface="AvenirNext LT Pro Medium" panose="020B0504020202020204" pitchFamily="34" charset="0"/>
              </a:endParaRPr>
            </a:p>
          </p:txBody>
        </p:sp>
        <p:grpSp>
          <p:nvGrpSpPr>
            <p:cNvPr id="109" name="Graphic 157">
              <a:extLst>
                <a:ext uri="{FF2B5EF4-FFF2-40B4-BE49-F238E27FC236}">
                  <a16:creationId xmlns:a16="http://schemas.microsoft.com/office/drawing/2014/main" id="{D87C11F9-4A6E-44BC-BF6C-0468EFD71B2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110" name="Freeform: Shape 62">
                <a:extLst>
                  <a:ext uri="{FF2B5EF4-FFF2-40B4-BE49-F238E27FC236}">
                    <a16:creationId xmlns:a16="http://schemas.microsoft.com/office/drawing/2014/main" id="{2B1B9F72-6727-48A7-A229-1B9E8620C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112D38F-1CDF-4293-96FC-2190D0395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CF3E4DE9-57D9-4C4C-BE4E-7F081A1B3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6BB673C9-C994-4CA3-B78E-F65C5F8C61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9B6FF51D-0B4A-4C30-AEC8-D66E88C98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DCF516A0-FBBD-4A87-9E93-708625DE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6F1EDD83-3119-40A9-B093-626EB1B12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11" name="Freeform: Shape 61">
              <a:extLst>
                <a:ext uri="{FF2B5EF4-FFF2-40B4-BE49-F238E27FC236}">
                  <a16:creationId xmlns:a16="http://schemas.microsoft.com/office/drawing/2014/main" id="{BA5F46DB-9B25-49AD-BC98-191E88919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7BFFEE38-7132-825C-D9DF-E54E72C7E3D0}"/>
              </a:ext>
            </a:extLst>
          </p:cNvPr>
          <p:cNvSpPr>
            <a:spLocks noGrp="1"/>
          </p:cNvSpPr>
          <p:nvPr>
            <p:ph type="title"/>
          </p:nvPr>
        </p:nvSpPr>
        <p:spPr>
          <a:xfrm>
            <a:off x="994404" y="731041"/>
            <a:ext cx="10191942" cy="3173034"/>
          </a:xfrm>
        </p:spPr>
        <p:txBody>
          <a:bodyPr vert="horz" lIns="91440" tIns="45720" rIns="91440" bIns="45720" rtlCol="0" anchor="b">
            <a:normAutofit/>
          </a:bodyPr>
          <a:lstStyle/>
          <a:p>
            <a:pPr algn="ctr"/>
            <a:r>
              <a:rPr lang="en-US" sz="6600" kern="1200">
                <a:solidFill>
                  <a:schemeClr val="tx2"/>
                </a:solidFill>
                <a:latin typeface="+mj-lt"/>
                <a:ea typeface="+mj-ea"/>
                <a:cs typeface="+mj-cs"/>
              </a:rPr>
              <a:t>Thank You</a:t>
            </a:r>
          </a:p>
        </p:txBody>
      </p:sp>
      <p:grpSp>
        <p:nvGrpSpPr>
          <p:cNvPr id="71"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72" name="Straight Connector 71">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72950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82215-FED7-FA17-4727-A7A3B575EEF2}"/>
              </a:ext>
            </a:extLst>
          </p:cNvPr>
          <p:cNvSpPr>
            <a:spLocks noGrp="1"/>
          </p:cNvSpPr>
          <p:nvPr>
            <p:ph type="title"/>
          </p:nvPr>
        </p:nvSpPr>
        <p:spPr>
          <a:xfrm>
            <a:off x="415637" y="137681"/>
            <a:ext cx="10515600" cy="1325563"/>
          </a:xfrm>
        </p:spPr>
        <p:txBody>
          <a:bodyPr/>
          <a:lstStyle/>
          <a:p>
            <a:r>
              <a:rPr lang="en-US" b="1" dirty="0"/>
              <a:t>Dysbiosis-Role of Probiotics?</a:t>
            </a:r>
          </a:p>
        </p:txBody>
      </p:sp>
      <p:pic>
        <p:nvPicPr>
          <p:cNvPr id="5" name="Content Placeholder 4" descr="A diagram of a human body&#10;&#10;Description automatically generated">
            <a:extLst>
              <a:ext uri="{FF2B5EF4-FFF2-40B4-BE49-F238E27FC236}">
                <a16:creationId xmlns:a16="http://schemas.microsoft.com/office/drawing/2014/main" id="{8DA1C56B-3BDE-7AD5-AEBF-463CEC64F3BF}"/>
              </a:ext>
            </a:extLst>
          </p:cNvPr>
          <p:cNvPicPr>
            <a:picLocks noGrp="1" noChangeAspect="1"/>
          </p:cNvPicPr>
          <p:nvPr>
            <p:ph idx="1"/>
          </p:nvPr>
        </p:nvPicPr>
        <p:blipFill>
          <a:blip r:embed="rId3"/>
          <a:stretch>
            <a:fillRect/>
          </a:stretch>
        </p:blipFill>
        <p:spPr>
          <a:xfrm>
            <a:off x="8160327" y="1889557"/>
            <a:ext cx="3906982" cy="4830762"/>
          </a:xfrm>
        </p:spPr>
      </p:pic>
      <p:pic>
        <p:nvPicPr>
          <p:cNvPr id="7" name="Picture 6" descr="A diagram of a disease&#10;&#10;Description automatically generated">
            <a:extLst>
              <a:ext uri="{FF2B5EF4-FFF2-40B4-BE49-F238E27FC236}">
                <a16:creationId xmlns:a16="http://schemas.microsoft.com/office/drawing/2014/main" id="{F032FC96-7B99-F6EB-45B8-6EAEEFC500EA}"/>
              </a:ext>
            </a:extLst>
          </p:cNvPr>
          <p:cNvPicPr>
            <a:picLocks noChangeAspect="1"/>
          </p:cNvPicPr>
          <p:nvPr/>
        </p:nvPicPr>
        <p:blipFill>
          <a:blip r:embed="rId4"/>
          <a:stretch>
            <a:fillRect/>
          </a:stretch>
        </p:blipFill>
        <p:spPr>
          <a:xfrm>
            <a:off x="0" y="1889557"/>
            <a:ext cx="7772400" cy="4830762"/>
          </a:xfrm>
          <a:prstGeom prst="rect">
            <a:avLst/>
          </a:prstGeom>
        </p:spPr>
      </p:pic>
      <p:sp>
        <p:nvSpPr>
          <p:cNvPr id="8" name="Rounded Rectangle 7">
            <a:extLst>
              <a:ext uri="{FF2B5EF4-FFF2-40B4-BE49-F238E27FC236}">
                <a16:creationId xmlns:a16="http://schemas.microsoft.com/office/drawing/2014/main" id="{8C64149B-C30D-964A-810B-9739EFD7591D}"/>
              </a:ext>
            </a:extLst>
          </p:cNvPr>
          <p:cNvSpPr/>
          <p:nvPr/>
        </p:nvSpPr>
        <p:spPr>
          <a:xfrm>
            <a:off x="9102436" y="0"/>
            <a:ext cx="2673927" cy="14270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New-2025 Report</a:t>
            </a:r>
          </a:p>
        </p:txBody>
      </p:sp>
    </p:spTree>
    <p:extLst>
      <p:ext uri="{BB962C8B-B14F-4D97-AF65-F5344CB8AC3E}">
        <p14:creationId xmlns:p14="http://schemas.microsoft.com/office/powerpoint/2010/main" val="309545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B1D9-6B03-A0FD-30B4-C2700030A53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2F418BC-70FE-A87C-5017-883D57C2472F}"/>
              </a:ext>
            </a:extLst>
          </p:cNvPr>
          <p:cNvSpPr>
            <a:spLocks noGrp="1"/>
          </p:cNvSpPr>
          <p:nvPr>
            <p:ph idx="1"/>
          </p:nvPr>
        </p:nvSpPr>
        <p:spPr/>
        <p:txBody>
          <a:bodyPr/>
          <a:lstStyle/>
          <a:p>
            <a:r>
              <a:rPr lang="en-US" dirty="0"/>
              <a:t>\</a:t>
            </a:r>
          </a:p>
        </p:txBody>
      </p:sp>
      <p:pic>
        <p:nvPicPr>
          <p:cNvPr id="4" name="Picture 3">
            <a:extLst>
              <a:ext uri="{FF2B5EF4-FFF2-40B4-BE49-F238E27FC236}">
                <a16:creationId xmlns:a16="http://schemas.microsoft.com/office/drawing/2014/main" id="{64B2C7FC-E2F4-3968-AF3D-3F867C7E4ECE}"/>
              </a:ext>
            </a:extLst>
          </p:cNvPr>
          <p:cNvPicPr>
            <a:picLocks noChangeAspect="1"/>
          </p:cNvPicPr>
          <p:nvPr/>
        </p:nvPicPr>
        <p:blipFill>
          <a:blip r:embed="rId2"/>
          <a:stretch>
            <a:fillRect/>
          </a:stretch>
        </p:blipFill>
        <p:spPr>
          <a:xfrm>
            <a:off x="0" y="27706"/>
            <a:ext cx="12192000" cy="2815936"/>
          </a:xfrm>
          <a:prstGeom prst="rect">
            <a:avLst/>
          </a:prstGeom>
        </p:spPr>
      </p:pic>
      <p:graphicFrame>
        <p:nvGraphicFramePr>
          <p:cNvPr id="5" name="Table 5">
            <a:extLst>
              <a:ext uri="{FF2B5EF4-FFF2-40B4-BE49-F238E27FC236}">
                <a16:creationId xmlns:a16="http://schemas.microsoft.com/office/drawing/2014/main" id="{DC5A0F30-12F9-13D7-CE5F-197384F6D60B}"/>
              </a:ext>
            </a:extLst>
          </p:cNvPr>
          <p:cNvGraphicFramePr>
            <a:graphicFrameLocks noGrp="1"/>
          </p:cNvGraphicFramePr>
          <p:nvPr>
            <p:extLst>
              <p:ext uri="{D42A27DB-BD31-4B8C-83A1-F6EECF244321}">
                <p14:modId xmlns:p14="http://schemas.microsoft.com/office/powerpoint/2010/main" val="2915468532"/>
              </p:ext>
            </p:extLst>
          </p:nvPr>
        </p:nvGraphicFramePr>
        <p:xfrm>
          <a:off x="51390" y="2605527"/>
          <a:ext cx="12089220" cy="4252473"/>
        </p:xfrm>
        <a:graphic>
          <a:graphicData uri="http://schemas.openxmlformats.org/drawingml/2006/table">
            <a:tbl>
              <a:tblPr firstRow="1" bandRow="1">
                <a:tableStyleId>{5C22544A-7EE6-4342-B048-85BDC9FD1C3A}</a:tableStyleId>
              </a:tblPr>
              <a:tblGrid>
                <a:gridCol w="1943271">
                  <a:extLst>
                    <a:ext uri="{9D8B030D-6E8A-4147-A177-3AD203B41FA5}">
                      <a16:colId xmlns:a16="http://schemas.microsoft.com/office/drawing/2014/main" val="880601777"/>
                    </a:ext>
                  </a:extLst>
                </a:gridCol>
                <a:gridCol w="2643430">
                  <a:extLst>
                    <a:ext uri="{9D8B030D-6E8A-4147-A177-3AD203B41FA5}">
                      <a16:colId xmlns:a16="http://schemas.microsoft.com/office/drawing/2014/main" val="2357605758"/>
                    </a:ext>
                  </a:extLst>
                </a:gridCol>
                <a:gridCol w="4480214">
                  <a:extLst>
                    <a:ext uri="{9D8B030D-6E8A-4147-A177-3AD203B41FA5}">
                      <a16:colId xmlns:a16="http://schemas.microsoft.com/office/drawing/2014/main" val="4139353236"/>
                    </a:ext>
                  </a:extLst>
                </a:gridCol>
                <a:gridCol w="3022305">
                  <a:extLst>
                    <a:ext uri="{9D8B030D-6E8A-4147-A177-3AD203B41FA5}">
                      <a16:colId xmlns:a16="http://schemas.microsoft.com/office/drawing/2014/main" val="290322475"/>
                    </a:ext>
                  </a:extLst>
                </a:gridCol>
              </a:tblGrid>
              <a:tr h="558405">
                <a:tc>
                  <a:txBody>
                    <a:bodyPr/>
                    <a:lstStyle/>
                    <a:p>
                      <a:r>
                        <a:rPr lang="en-US" sz="1600" dirty="0"/>
                        <a:t>Number of patients</a:t>
                      </a:r>
                    </a:p>
                  </a:txBody>
                  <a:tcPr/>
                </a:tc>
                <a:tc>
                  <a:txBody>
                    <a:bodyPr/>
                    <a:lstStyle/>
                    <a:p>
                      <a:r>
                        <a:rPr lang="en-US" sz="1600" dirty="0"/>
                        <a:t>Method</a:t>
                      </a:r>
                    </a:p>
                  </a:txBody>
                  <a:tcPr/>
                </a:tc>
                <a:tc>
                  <a:txBody>
                    <a:bodyPr/>
                    <a:lstStyle/>
                    <a:p>
                      <a:r>
                        <a:rPr lang="en-US" sz="1600" dirty="0"/>
                        <a:t>Result</a:t>
                      </a:r>
                    </a:p>
                  </a:txBody>
                  <a:tcPr/>
                </a:tc>
                <a:tc>
                  <a:txBody>
                    <a:bodyPr/>
                    <a:lstStyle/>
                    <a:p>
                      <a:r>
                        <a:rPr lang="en-US" sz="1600" dirty="0"/>
                        <a:t>Conclusion </a:t>
                      </a:r>
                    </a:p>
                  </a:txBody>
                  <a:tcPr/>
                </a:tc>
                <a:extLst>
                  <a:ext uri="{0D108BD9-81ED-4DB2-BD59-A6C34878D82A}">
                    <a16:rowId xmlns:a16="http://schemas.microsoft.com/office/drawing/2014/main" val="2251230480"/>
                  </a:ext>
                </a:extLst>
              </a:tr>
              <a:tr h="3673353">
                <a:tc>
                  <a:txBody>
                    <a:bodyPr/>
                    <a:lstStyle/>
                    <a:p>
                      <a:r>
                        <a:rPr lang="en-US" sz="1600" dirty="0"/>
                        <a:t>253 clinically stable COPD patients</a:t>
                      </a:r>
                    </a:p>
                  </a:txBody>
                  <a:tcPr/>
                </a:tc>
                <a:tc>
                  <a:txBody>
                    <a:bodyPr/>
                    <a:lstStyle/>
                    <a:p>
                      <a:r>
                        <a:rPr lang="en-IN" sz="1600" b="0" i="0" u="none" strike="noStrike" kern="1200" dirty="0">
                          <a:solidFill>
                            <a:schemeClr val="dk1"/>
                          </a:solidFill>
                          <a:effectLst/>
                          <a:latin typeface="+mn-lt"/>
                          <a:ea typeface="+mn-ea"/>
                          <a:cs typeface="+mn-cs"/>
                        </a:rPr>
                        <a:t>16S ribosomal RNA gene sequencing was performed on sputum from 253 clinically stable COPD patients (4-year median follow-up). Samples were classified as Proteobacteria or Firmicutes (phylum level) and Haemophilus or Streptococcus (genus level) dominant</a:t>
                      </a:r>
                      <a:endParaRPr lang="en-US" sz="1600" dirty="0"/>
                    </a:p>
                  </a:txBody>
                  <a:tcPr/>
                </a:tc>
                <a:tc>
                  <a:txBody>
                    <a:bodyPr/>
                    <a:lstStyle/>
                    <a:p>
                      <a:r>
                        <a:rPr lang="en-IN" sz="1600" b="0" i="0" u="none" strike="noStrike" kern="1200" dirty="0">
                          <a:solidFill>
                            <a:schemeClr val="dk1"/>
                          </a:solidFill>
                          <a:effectLst/>
                          <a:highlight>
                            <a:srgbClr val="FFFF00"/>
                          </a:highlight>
                          <a:latin typeface="+mn-lt"/>
                          <a:ea typeface="+mn-ea"/>
                          <a:cs typeface="+mn-cs"/>
                        </a:rPr>
                        <a:t>Proteobacteria dominance and lower diversity was associated with more severe COPD </a:t>
                      </a:r>
                      <a:r>
                        <a:rPr lang="en-IN" sz="1600" b="0" i="0" u="none" strike="noStrike" kern="1200" dirty="0">
                          <a:solidFill>
                            <a:schemeClr val="dk1"/>
                          </a:solidFill>
                          <a:effectLst/>
                          <a:latin typeface="+mn-lt"/>
                          <a:ea typeface="+mn-ea"/>
                          <a:cs typeface="+mn-cs"/>
                        </a:rPr>
                        <a:t>according to the Global Initiative for Chronic Obstructive Lung Disease classification system (P = .0015), </a:t>
                      </a:r>
                      <a:r>
                        <a:rPr lang="en-IN" sz="1600" b="0" i="0" u="none" strike="noStrike" kern="1200" dirty="0">
                          <a:solidFill>
                            <a:schemeClr val="dk1"/>
                          </a:solidFill>
                          <a:effectLst/>
                          <a:highlight>
                            <a:srgbClr val="FFFF00"/>
                          </a:highlight>
                          <a:latin typeface="+mn-lt"/>
                          <a:ea typeface="+mn-ea"/>
                          <a:cs typeface="+mn-cs"/>
                        </a:rPr>
                        <a:t>more frequent exacerbations </a:t>
                      </a:r>
                      <a:r>
                        <a:rPr lang="en-IN" sz="1600" b="0" i="0" u="none" strike="noStrike" kern="1200" dirty="0">
                          <a:solidFill>
                            <a:schemeClr val="dk1"/>
                          </a:solidFill>
                          <a:effectLst/>
                          <a:latin typeface="+mn-lt"/>
                          <a:ea typeface="+mn-ea"/>
                          <a:cs typeface="+mn-cs"/>
                        </a:rPr>
                        <a:t>(P = .0042), </a:t>
                      </a:r>
                      <a:r>
                        <a:rPr lang="en-IN" sz="1600" b="0" i="0" u="none" strike="noStrike" kern="1200" dirty="0">
                          <a:solidFill>
                            <a:schemeClr val="dk1"/>
                          </a:solidFill>
                          <a:effectLst/>
                          <a:highlight>
                            <a:srgbClr val="FFFF00"/>
                          </a:highlight>
                          <a:latin typeface="+mn-lt"/>
                          <a:ea typeface="+mn-ea"/>
                          <a:cs typeface="+mn-cs"/>
                        </a:rPr>
                        <a:t>blood eosinophil level less than or equal to 100 cells/</a:t>
                      </a:r>
                      <a:r>
                        <a:rPr lang="el-GR" sz="1600" b="0" i="0" u="none" strike="noStrike" kern="1200" dirty="0">
                          <a:solidFill>
                            <a:schemeClr val="dk1"/>
                          </a:solidFill>
                          <a:effectLst/>
                          <a:highlight>
                            <a:srgbClr val="FFFF00"/>
                          </a:highlight>
                          <a:latin typeface="+mn-lt"/>
                          <a:ea typeface="+mn-ea"/>
                          <a:cs typeface="+mn-cs"/>
                        </a:rPr>
                        <a:t>μ</a:t>
                      </a:r>
                      <a:r>
                        <a:rPr lang="en-IN" sz="1600" b="0" i="0" u="none" strike="noStrike" kern="1200" dirty="0">
                          <a:solidFill>
                            <a:schemeClr val="dk1"/>
                          </a:solidFill>
                          <a:effectLst/>
                          <a:highlight>
                            <a:srgbClr val="FFFF00"/>
                          </a:highlight>
                          <a:latin typeface="+mn-lt"/>
                          <a:ea typeface="+mn-ea"/>
                          <a:cs typeface="+mn-cs"/>
                        </a:rPr>
                        <a:t>L</a:t>
                      </a:r>
                      <a:r>
                        <a:rPr lang="en-IN" sz="1600" b="0" i="0" u="none" strike="noStrike" kern="1200" dirty="0">
                          <a:solidFill>
                            <a:schemeClr val="dk1"/>
                          </a:solidFill>
                          <a:effectLst/>
                          <a:latin typeface="+mn-lt"/>
                          <a:ea typeface="+mn-ea"/>
                          <a:cs typeface="+mn-cs"/>
                        </a:rPr>
                        <a:t> (P &lt; .0001), and </a:t>
                      </a:r>
                      <a:r>
                        <a:rPr lang="en-IN" sz="1600" b="0" i="0" u="none" strike="noStrike" kern="1200" dirty="0">
                          <a:solidFill>
                            <a:schemeClr val="dk1"/>
                          </a:solidFill>
                          <a:effectLst/>
                          <a:highlight>
                            <a:srgbClr val="FFFF00"/>
                          </a:highlight>
                          <a:latin typeface="+mn-lt"/>
                          <a:ea typeface="+mn-ea"/>
                          <a:cs typeface="+mn-cs"/>
                        </a:rPr>
                        <a:t>lower FEV</a:t>
                      </a:r>
                      <a:r>
                        <a:rPr lang="en-IN" sz="1600" b="0" i="0" u="none" strike="noStrike" kern="1200" baseline="-25000" dirty="0">
                          <a:solidFill>
                            <a:schemeClr val="dk1"/>
                          </a:solidFill>
                          <a:effectLst/>
                          <a:highlight>
                            <a:srgbClr val="FFFF00"/>
                          </a:highlight>
                          <a:latin typeface="+mn-lt"/>
                          <a:ea typeface="+mn-ea"/>
                          <a:cs typeface="+mn-cs"/>
                        </a:rPr>
                        <a:t>1</a:t>
                      </a:r>
                      <a:r>
                        <a:rPr lang="en-IN" sz="1600" b="0" i="0" u="none" strike="noStrike" kern="1200" dirty="0">
                          <a:solidFill>
                            <a:schemeClr val="dk1"/>
                          </a:solidFill>
                          <a:effectLst/>
                          <a:highlight>
                            <a:srgbClr val="FFFF00"/>
                          </a:highlight>
                          <a:latin typeface="+mn-lt"/>
                          <a:ea typeface="+mn-ea"/>
                          <a:cs typeface="+mn-cs"/>
                        </a:rPr>
                        <a:t> </a:t>
                      </a:r>
                      <a:r>
                        <a:rPr lang="en-IN" sz="1600" b="0" i="0" u="none" strike="noStrike" kern="1200" dirty="0">
                          <a:solidFill>
                            <a:schemeClr val="dk1"/>
                          </a:solidFill>
                          <a:effectLst/>
                          <a:latin typeface="+mn-lt"/>
                          <a:ea typeface="+mn-ea"/>
                          <a:cs typeface="+mn-cs"/>
                        </a:rPr>
                        <a:t>(P = .026). </a:t>
                      </a:r>
                      <a:r>
                        <a:rPr lang="en-IN" sz="1600" b="0" i="0" u="none" strike="noStrike" kern="1200" dirty="0">
                          <a:solidFill>
                            <a:schemeClr val="dk1"/>
                          </a:solidFill>
                          <a:effectLst/>
                          <a:highlight>
                            <a:srgbClr val="FFFF00"/>
                          </a:highlight>
                          <a:latin typeface="+mn-lt"/>
                          <a:ea typeface="+mn-ea"/>
                          <a:cs typeface="+mn-cs"/>
                        </a:rPr>
                        <a:t>Proteobacteria dominance was associated with increased mortality compared with Firmicutes-dominated or balanced microbiome profiles </a:t>
                      </a:r>
                      <a:r>
                        <a:rPr lang="en-IN" sz="1600" b="0" i="0" u="none" strike="noStrike" kern="1200" dirty="0">
                          <a:solidFill>
                            <a:schemeClr val="dk1"/>
                          </a:solidFill>
                          <a:effectLst/>
                          <a:latin typeface="+mn-lt"/>
                          <a:ea typeface="+mn-ea"/>
                          <a:cs typeface="+mn-cs"/>
                        </a:rPr>
                        <a:t>(hazard ratio = 2.58; 95% CI = 1.43-4.66; P = .0017 and hazard ratio = 7.47; 95% CI = 1.02-54.86; P = .048, respectively). </a:t>
                      </a:r>
                      <a:endParaRPr lang="en-US" sz="1600" dirty="0"/>
                    </a:p>
                  </a:txBody>
                  <a:tcPr/>
                </a:tc>
                <a:tc>
                  <a:txBody>
                    <a:bodyPr/>
                    <a:lstStyle/>
                    <a:p>
                      <a:r>
                        <a:rPr lang="en-IN" sz="1600" b="0" i="0" u="none" strike="noStrike" kern="1200" dirty="0">
                          <a:solidFill>
                            <a:schemeClr val="dk1"/>
                          </a:solidFill>
                          <a:effectLst/>
                          <a:latin typeface="+mn-lt"/>
                          <a:ea typeface="+mn-ea"/>
                          <a:cs typeface="+mn-cs"/>
                        </a:rPr>
                        <a:t>Reduced microbiome diversity, associated with Proteobacteria (predominantly Haemophilus) dominance, is associated with neutrophil-associated protein profiles and an increased risk of mortality</a:t>
                      </a:r>
                      <a:r>
                        <a:rPr lang="en-IN" sz="1800" b="0" i="0" u="none" strike="noStrike" kern="1200" dirty="0">
                          <a:solidFill>
                            <a:schemeClr val="dk1"/>
                          </a:solidFill>
                          <a:effectLst/>
                          <a:latin typeface="+mn-lt"/>
                          <a:ea typeface="+mn-ea"/>
                          <a:cs typeface="+mn-cs"/>
                        </a:rPr>
                        <a:t>.</a:t>
                      </a:r>
                      <a:endParaRPr lang="en-US" sz="1600" dirty="0"/>
                    </a:p>
                  </a:txBody>
                  <a:tcPr/>
                </a:tc>
                <a:extLst>
                  <a:ext uri="{0D108BD9-81ED-4DB2-BD59-A6C34878D82A}">
                    <a16:rowId xmlns:a16="http://schemas.microsoft.com/office/drawing/2014/main" val="1112148979"/>
                  </a:ext>
                </a:extLst>
              </a:tr>
            </a:tbl>
          </a:graphicData>
        </a:graphic>
      </p:graphicFrame>
    </p:spTree>
    <p:extLst>
      <p:ext uri="{BB962C8B-B14F-4D97-AF65-F5344CB8AC3E}">
        <p14:creationId xmlns:p14="http://schemas.microsoft.com/office/powerpoint/2010/main" val="1464379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53B5-36A4-9C84-7709-2500AD591415}"/>
              </a:ext>
            </a:extLst>
          </p:cNvPr>
          <p:cNvSpPr>
            <a:spLocks noGrp="1"/>
          </p:cNvSpPr>
          <p:nvPr>
            <p:ph type="title"/>
          </p:nvPr>
        </p:nvSpPr>
        <p:spPr>
          <a:xfrm>
            <a:off x="962891" y="157307"/>
            <a:ext cx="10515600" cy="1325563"/>
          </a:xfrm>
        </p:spPr>
        <p:txBody>
          <a:bodyPr/>
          <a:lstStyle/>
          <a:p>
            <a:r>
              <a:rPr lang="en-US" dirty="0"/>
              <a:t>Taxonomy for COPD</a:t>
            </a:r>
          </a:p>
        </p:txBody>
      </p:sp>
      <p:graphicFrame>
        <p:nvGraphicFramePr>
          <p:cNvPr id="4" name="Table 4">
            <a:extLst>
              <a:ext uri="{FF2B5EF4-FFF2-40B4-BE49-F238E27FC236}">
                <a16:creationId xmlns:a16="http://schemas.microsoft.com/office/drawing/2014/main" id="{36BAFCE5-FE51-C840-D92A-DB488DFE505B}"/>
              </a:ext>
            </a:extLst>
          </p:cNvPr>
          <p:cNvGraphicFramePr>
            <a:graphicFrameLocks noGrp="1"/>
          </p:cNvGraphicFramePr>
          <p:nvPr>
            <p:extLst>
              <p:ext uri="{D42A27DB-BD31-4B8C-83A1-F6EECF244321}">
                <p14:modId xmlns:p14="http://schemas.microsoft.com/office/powerpoint/2010/main" val="307547688"/>
              </p:ext>
            </p:extLst>
          </p:nvPr>
        </p:nvGraphicFramePr>
        <p:xfrm>
          <a:off x="320386" y="1704109"/>
          <a:ext cx="11551228" cy="4840889"/>
        </p:xfrm>
        <a:graphic>
          <a:graphicData uri="http://schemas.openxmlformats.org/drawingml/2006/table">
            <a:tbl>
              <a:tblPr firstRow="1" bandRow="1">
                <a:tableStyleId>{5C22544A-7EE6-4342-B048-85BDC9FD1C3A}</a:tableStyleId>
              </a:tblPr>
              <a:tblGrid>
                <a:gridCol w="5775614">
                  <a:extLst>
                    <a:ext uri="{9D8B030D-6E8A-4147-A177-3AD203B41FA5}">
                      <a16:colId xmlns:a16="http://schemas.microsoft.com/office/drawing/2014/main" val="3976304394"/>
                    </a:ext>
                  </a:extLst>
                </a:gridCol>
                <a:gridCol w="5775614">
                  <a:extLst>
                    <a:ext uri="{9D8B030D-6E8A-4147-A177-3AD203B41FA5}">
                      <a16:colId xmlns:a16="http://schemas.microsoft.com/office/drawing/2014/main" val="4291305249"/>
                    </a:ext>
                  </a:extLst>
                </a:gridCol>
              </a:tblGrid>
              <a:tr h="473607">
                <a:tc>
                  <a:txBody>
                    <a:bodyPr/>
                    <a:lstStyle/>
                    <a:p>
                      <a:r>
                        <a:rPr lang="en-US" sz="1600" dirty="0"/>
                        <a:t>Classification</a:t>
                      </a:r>
                    </a:p>
                  </a:txBody>
                  <a:tcPr/>
                </a:tc>
                <a:tc>
                  <a:txBody>
                    <a:bodyPr/>
                    <a:lstStyle/>
                    <a:p>
                      <a:r>
                        <a:rPr lang="en-US" sz="1600" dirty="0"/>
                        <a:t>Description</a:t>
                      </a:r>
                    </a:p>
                  </a:txBody>
                  <a:tcPr/>
                </a:tc>
                <a:extLst>
                  <a:ext uri="{0D108BD9-81ED-4DB2-BD59-A6C34878D82A}">
                    <a16:rowId xmlns:a16="http://schemas.microsoft.com/office/drawing/2014/main" val="2793426180"/>
                  </a:ext>
                </a:extLst>
              </a:tr>
              <a:tr h="453286">
                <a:tc>
                  <a:txBody>
                    <a:bodyPr/>
                    <a:lstStyle/>
                    <a:p>
                      <a:r>
                        <a:rPr lang="en-US" sz="1600" dirty="0"/>
                        <a:t>Genetically determined COPD (COPD-G)</a:t>
                      </a:r>
                    </a:p>
                  </a:txBody>
                  <a:tcPr/>
                </a:tc>
                <a:tc>
                  <a:txBody>
                    <a:bodyPr/>
                    <a:lstStyle/>
                    <a:p>
                      <a:r>
                        <a:rPr lang="en-US" sz="1600" dirty="0"/>
                        <a:t>Alpha-1-antitrypsin deficiency (AATD)</a:t>
                      </a:r>
                    </a:p>
                  </a:txBody>
                  <a:tcPr/>
                </a:tc>
                <a:extLst>
                  <a:ext uri="{0D108BD9-81ED-4DB2-BD59-A6C34878D82A}">
                    <a16:rowId xmlns:a16="http://schemas.microsoft.com/office/drawing/2014/main" val="2080029402"/>
                  </a:ext>
                </a:extLst>
              </a:tr>
              <a:tr h="782384">
                <a:tc>
                  <a:txBody>
                    <a:bodyPr/>
                    <a:lstStyle/>
                    <a:p>
                      <a:r>
                        <a:rPr lang="en-US" sz="1600" dirty="0"/>
                        <a:t>COPD due to abnormal lung development (COPD-D)</a:t>
                      </a:r>
                    </a:p>
                  </a:txBody>
                  <a:tcPr/>
                </a:tc>
                <a:tc>
                  <a:txBody>
                    <a:bodyPr/>
                    <a:lstStyle/>
                    <a:p>
                      <a:r>
                        <a:rPr lang="en-US" sz="1600" dirty="0"/>
                        <a:t>early life events, premature birth, low birth weight</a:t>
                      </a:r>
                    </a:p>
                  </a:txBody>
                  <a:tcPr/>
                </a:tc>
                <a:extLst>
                  <a:ext uri="{0D108BD9-81ED-4DB2-BD59-A6C34878D82A}">
                    <a16:rowId xmlns:a16="http://schemas.microsoft.com/office/drawing/2014/main" val="2745552294"/>
                  </a:ext>
                </a:extLst>
              </a:tr>
              <a:tr h="858170">
                <a:tc>
                  <a:txBody>
                    <a:bodyPr/>
                    <a:lstStyle/>
                    <a:p>
                      <a:r>
                        <a:rPr lang="en-US" sz="1600" dirty="0"/>
                        <a:t>Cigarette smoking COPD (COPD-C)</a:t>
                      </a:r>
                    </a:p>
                  </a:txBody>
                  <a:tcPr/>
                </a:tc>
                <a:tc>
                  <a:txBody>
                    <a:bodyPr/>
                    <a:lstStyle/>
                    <a:p>
                      <a:r>
                        <a:rPr lang="en-US" sz="1600" dirty="0"/>
                        <a:t>Exposure to tobacco smoke, including in utero or passive smoking</a:t>
                      </a:r>
                    </a:p>
                    <a:p>
                      <a:r>
                        <a:rPr lang="en-US" sz="1600" dirty="0"/>
                        <a:t>Vaping or e-cigarette </a:t>
                      </a:r>
                    </a:p>
                    <a:p>
                      <a:r>
                        <a:rPr lang="en-US" sz="1600" dirty="0"/>
                        <a:t>Cannabis</a:t>
                      </a:r>
                    </a:p>
                  </a:txBody>
                  <a:tcPr/>
                </a:tc>
                <a:extLst>
                  <a:ext uri="{0D108BD9-81ED-4DB2-BD59-A6C34878D82A}">
                    <a16:rowId xmlns:a16="http://schemas.microsoft.com/office/drawing/2014/main" val="2852601916"/>
                  </a:ext>
                </a:extLst>
              </a:tr>
              <a:tr h="465864">
                <a:tc>
                  <a:txBody>
                    <a:bodyPr/>
                    <a:lstStyle/>
                    <a:p>
                      <a:r>
                        <a:rPr lang="en-US" sz="1600" dirty="0"/>
                        <a:t>Biomass and pollution exposure (COPD-P)</a:t>
                      </a:r>
                    </a:p>
                  </a:txBody>
                  <a:tcPr/>
                </a:tc>
                <a:tc>
                  <a:txBody>
                    <a:bodyPr/>
                    <a:lstStyle/>
                    <a:p>
                      <a:r>
                        <a:rPr lang="en-US" sz="1600" dirty="0"/>
                        <a:t>Exposure to household pollution, ambient air pollution, wildfire smoke, occupational hazards</a:t>
                      </a:r>
                    </a:p>
                  </a:txBody>
                  <a:tcPr/>
                </a:tc>
                <a:extLst>
                  <a:ext uri="{0D108BD9-81ED-4DB2-BD59-A6C34878D82A}">
                    <a16:rowId xmlns:a16="http://schemas.microsoft.com/office/drawing/2014/main" val="2485102373"/>
                  </a:ext>
                </a:extLst>
              </a:tr>
              <a:tr h="465864">
                <a:tc>
                  <a:txBody>
                    <a:bodyPr/>
                    <a:lstStyle/>
                    <a:p>
                      <a:r>
                        <a:rPr lang="en-US" sz="1600" dirty="0"/>
                        <a:t>COPD due to infections (COPD-I)</a:t>
                      </a:r>
                    </a:p>
                  </a:txBody>
                  <a:tcPr/>
                </a:tc>
                <a:tc>
                  <a:txBody>
                    <a:bodyPr/>
                    <a:lstStyle/>
                    <a:p>
                      <a:r>
                        <a:rPr lang="en-US" sz="1600" dirty="0"/>
                        <a:t>Childhood infections, tuberculosis-associated COPD,HIV-associated COPD</a:t>
                      </a:r>
                    </a:p>
                  </a:txBody>
                  <a:tcPr/>
                </a:tc>
                <a:extLst>
                  <a:ext uri="{0D108BD9-81ED-4DB2-BD59-A6C34878D82A}">
                    <a16:rowId xmlns:a16="http://schemas.microsoft.com/office/drawing/2014/main" val="2750077549"/>
                  </a:ext>
                </a:extLst>
              </a:tr>
              <a:tr h="453286">
                <a:tc>
                  <a:txBody>
                    <a:bodyPr/>
                    <a:lstStyle/>
                    <a:p>
                      <a:r>
                        <a:rPr lang="en-US" sz="1600" dirty="0"/>
                        <a:t>COPD &amp; Asthma (COPD-A)</a:t>
                      </a:r>
                    </a:p>
                  </a:txBody>
                  <a:tcPr/>
                </a:tc>
                <a:tc>
                  <a:txBody>
                    <a:bodyPr/>
                    <a:lstStyle/>
                    <a:p>
                      <a:r>
                        <a:rPr lang="en-US" sz="1600" dirty="0"/>
                        <a:t>Particularly childhood asthma</a:t>
                      </a:r>
                    </a:p>
                  </a:txBody>
                  <a:tcPr/>
                </a:tc>
                <a:extLst>
                  <a:ext uri="{0D108BD9-81ED-4DB2-BD59-A6C34878D82A}">
                    <a16:rowId xmlns:a16="http://schemas.microsoft.com/office/drawing/2014/main" val="2712782816"/>
                  </a:ext>
                </a:extLst>
              </a:tr>
              <a:tr h="453286">
                <a:tc>
                  <a:txBody>
                    <a:bodyPr/>
                    <a:lstStyle/>
                    <a:p>
                      <a:r>
                        <a:rPr lang="en-US" sz="1600" dirty="0"/>
                        <a:t>COPD of unknown cause (COPD-U)</a:t>
                      </a:r>
                    </a:p>
                  </a:txBody>
                  <a:tcPr/>
                </a:tc>
                <a:tc>
                  <a:txBody>
                    <a:bodyPr/>
                    <a:lstStyle/>
                    <a:p>
                      <a:endParaRPr lang="en-US" sz="1600" dirty="0"/>
                    </a:p>
                  </a:txBody>
                  <a:tcPr/>
                </a:tc>
                <a:extLst>
                  <a:ext uri="{0D108BD9-81ED-4DB2-BD59-A6C34878D82A}">
                    <a16:rowId xmlns:a16="http://schemas.microsoft.com/office/drawing/2014/main" val="2553183152"/>
                  </a:ext>
                </a:extLst>
              </a:tr>
            </a:tbl>
          </a:graphicData>
        </a:graphic>
      </p:graphicFrame>
      <p:sp>
        <p:nvSpPr>
          <p:cNvPr id="7" name="Oval 6">
            <a:extLst>
              <a:ext uri="{FF2B5EF4-FFF2-40B4-BE49-F238E27FC236}">
                <a16:creationId xmlns:a16="http://schemas.microsoft.com/office/drawing/2014/main" id="{27D51721-FA62-2674-6AD6-A0D117AB4DD0}"/>
              </a:ext>
            </a:extLst>
          </p:cNvPr>
          <p:cNvSpPr/>
          <p:nvPr/>
        </p:nvSpPr>
        <p:spPr>
          <a:xfrm>
            <a:off x="9615055" y="129597"/>
            <a:ext cx="1717963" cy="132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Same as 2024</a:t>
            </a:r>
          </a:p>
        </p:txBody>
      </p:sp>
    </p:spTree>
    <p:extLst>
      <p:ext uri="{BB962C8B-B14F-4D97-AF65-F5344CB8AC3E}">
        <p14:creationId xmlns:p14="http://schemas.microsoft.com/office/powerpoint/2010/main" val="23813041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45.4|20"/>
</p:tagLst>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19985</TotalTime>
  <Words>3426</Words>
  <Application>Microsoft Macintosh PowerPoint</Application>
  <PresentationFormat>Widescreen</PresentationFormat>
  <Paragraphs>486</Paragraphs>
  <Slides>63</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63</vt:i4>
      </vt:variant>
    </vt:vector>
  </HeadingPairs>
  <TitlesOfParts>
    <vt:vector size="76" baseType="lpstr">
      <vt:lpstr>Aptos</vt:lpstr>
      <vt:lpstr>Arial</vt:lpstr>
      <vt:lpstr>Avenir Next LT Pro</vt:lpstr>
      <vt:lpstr>AvenirNext LT Pro Medium</vt:lpstr>
      <vt:lpstr>BlinkMacSystemFont</vt:lpstr>
      <vt:lpstr>Calibri</vt:lpstr>
      <vt:lpstr>Calisto MT</vt:lpstr>
      <vt:lpstr>Cambria</vt:lpstr>
      <vt:lpstr>Open Sans</vt:lpstr>
      <vt:lpstr>Sagona Book</vt:lpstr>
      <vt:lpstr>Segoe UI Semilight</vt:lpstr>
      <vt:lpstr>Times New Roman</vt:lpstr>
      <vt:lpstr>ExploreVTI</vt:lpstr>
      <vt:lpstr>What is new in GOLD 2025 Guidelines?</vt:lpstr>
      <vt:lpstr>Introduction</vt:lpstr>
      <vt:lpstr>COPD-A Global Health Crisis</vt:lpstr>
      <vt:lpstr>Contributors to disease phenotypes in COPD</vt:lpstr>
      <vt:lpstr>Role of epithelial cytokines in the inflammatory cascade</vt:lpstr>
      <vt:lpstr>PowerPoint Presentation</vt:lpstr>
      <vt:lpstr>Dysbiosis-Role of Probiotics?</vt:lpstr>
      <vt:lpstr>PowerPoint Presentation</vt:lpstr>
      <vt:lpstr>Taxonomy for COPD</vt:lpstr>
      <vt:lpstr>GOLD COPD Definition </vt:lpstr>
      <vt:lpstr>FEV1 Trajectories over life course</vt:lpstr>
      <vt:lpstr>Early Diagnosis</vt:lpstr>
      <vt:lpstr>GETomics</vt:lpstr>
      <vt:lpstr>Dysnapsis</vt:lpstr>
      <vt:lpstr>Early COPD</vt:lpstr>
      <vt:lpstr>Young COPD</vt:lpstr>
      <vt:lpstr>PRE COPD</vt:lpstr>
      <vt:lpstr>PRISm-Preserved Ratio &gt;0.7</vt:lpstr>
      <vt:lpstr>Q.Which of the following is not a predictor of transition of PRISm to COPD?</vt:lpstr>
      <vt:lpstr>PRISm-Preserved Ratio &gt;0.7</vt:lpstr>
      <vt:lpstr>Asthma</vt:lpstr>
      <vt:lpstr>Diagnosis of COPD</vt:lpstr>
      <vt:lpstr>Pre and Post Bronchodilator Spirometry </vt:lpstr>
      <vt:lpstr>GOLD ABE ASSESMENT TOOL</vt:lpstr>
      <vt:lpstr>Initial Pharmacological Treatment-Stable COPD</vt:lpstr>
      <vt:lpstr>Patient currently on LABA ICS</vt:lpstr>
      <vt:lpstr>What next?</vt:lpstr>
      <vt:lpstr>Identify and reduce risk factor exposure</vt:lpstr>
      <vt:lpstr>Vaccinations for Stable COPD</vt:lpstr>
      <vt:lpstr>What helps reduce mortality?</vt:lpstr>
      <vt:lpstr>Follow up of non pharmacological treatment </vt:lpstr>
      <vt:lpstr>Q.Which of the following Biologicals have been recommended in GOLD 2025?</vt:lpstr>
      <vt:lpstr>Follow up of pharmacological treatment</vt:lpstr>
      <vt:lpstr>Q.Mechanism of action of ensifentrine?</vt:lpstr>
      <vt:lpstr>Ensifentrine – dual PDE3/4 inhibitor Mechanisms of action  </vt:lpstr>
      <vt:lpstr>Ensifentrine, a novel phosphodiesterase 3 and 4 inhibitor for the treatment of COPD: ENHANCE-1 and ENHANCE-2 Study design  </vt:lpstr>
      <vt:lpstr>Ensifentrine, a novel phosphodiesterase 3 and 4 inhibitor for the treatment of COPD: ENHANCE-1 and ENHANCE-2  Baseline characteristics   </vt:lpstr>
      <vt:lpstr>PowerPoint Presentation</vt:lpstr>
      <vt:lpstr>PowerPoint Presentation</vt:lpstr>
      <vt:lpstr>PowerPoint Presentation</vt:lpstr>
      <vt:lpstr>PowerPoint Presentation</vt:lpstr>
      <vt:lpstr>PowerPoint Presentation</vt:lpstr>
      <vt:lpstr>BOREAS and NOTUS Clinical Trials: Inclusion and Exclusion Criteria </vt:lpstr>
      <vt:lpstr>Dupilumab efficacy and safety in patients with moderate-to-severe COPD with type 2 inflammation: pooled analysis of BOREAS and NOTUS Pre BD FEV1</vt:lpstr>
      <vt:lpstr>Dupilumab efficacy and safety in patients with moderate-to-severe COPD with type 2 inflammation: pooled analysis of BOREAS and NOTUS Exacerbation rate</vt:lpstr>
      <vt:lpstr>Definition of exacerbation </vt:lpstr>
      <vt:lpstr>Exacerbations of COPD</vt:lpstr>
      <vt:lpstr>Interventions that reduce exacerbation frequency </vt:lpstr>
      <vt:lpstr>Treatable Traits in Pulmonary Hypertension-COPD</vt:lpstr>
      <vt:lpstr>Cardiovascular Risk in COPD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multimorbidity in patients with COPD </vt:lpstr>
      <vt:lpstr>PowerPoint Presentation</vt:lpstr>
      <vt:lpstr>Climate change &amp; COPD</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new in GOLD 2025 guidelines?</dc:title>
  <dc:creator>Dhruv Talwar</dc:creator>
  <cp:lastModifiedBy>Deepak Talwar</cp:lastModifiedBy>
  <cp:revision>23</cp:revision>
  <dcterms:created xsi:type="dcterms:W3CDTF">2025-02-12T13:40:38Z</dcterms:created>
  <dcterms:modified xsi:type="dcterms:W3CDTF">2025-04-21T11:01:13Z</dcterms:modified>
</cp:coreProperties>
</file>