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7" r:id="rId2"/>
    <p:sldId id="258" r:id="rId3"/>
    <p:sldId id="493" r:id="rId4"/>
    <p:sldId id="337" r:id="rId5"/>
    <p:sldId id="486" r:id="rId6"/>
    <p:sldId id="260" r:id="rId7"/>
    <p:sldId id="369" r:id="rId8"/>
    <p:sldId id="371" r:id="rId9"/>
    <p:sldId id="344" r:id="rId10"/>
    <p:sldId id="498" r:id="rId11"/>
    <p:sldId id="495" r:id="rId12"/>
    <p:sldId id="266" r:id="rId13"/>
    <p:sldId id="494" r:id="rId14"/>
    <p:sldId id="500" r:id="rId15"/>
    <p:sldId id="501" r:id="rId16"/>
    <p:sldId id="503" r:id="rId17"/>
    <p:sldId id="505" r:id="rId18"/>
    <p:sldId id="506" r:id="rId19"/>
    <p:sldId id="354" r:id="rId20"/>
    <p:sldId id="504" r:id="rId21"/>
    <p:sldId id="507" r:id="rId22"/>
    <p:sldId id="509" r:id="rId23"/>
    <p:sldId id="511" r:id="rId24"/>
    <p:sldId id="512" r:id="rId25"/>
    <p:sldId id="510" r:id="rId26"/>
    <p:sldId id="513" r:id="rId27"/>
    <p:sldId id="527" r:id="rId28"/>
    <p:sldId id="2146847706" r:id="rId29"/>
    <p:sldId id="516" r:id="rId30"/>
    <p:sldId id="517" r:id="rId31"/>
    <p:sldId id="515" r:id="rId32"/>
    <p:sldId id="338" r:id="rId33"/>
    <p:sldId id="518" r:id="rId34"/>
    <p:sldId id="372" r:id="rId35"/>
    <p:sldId id="386" r:id="rId36"/>
    <p:sldId id="484" r:id="rId37"/>
    <p:sldId id="389" r:id="rId38"/>
    <p:sldId id="2146847705" r:id="rId39"/>
    <p:sldId id="478" r:id="rId40"/>
    <p:sldId id="480" r:id="rId41"/>
    <p:sldId id="481" r:id="rId42"/>
    <p:sldId id="482" r:id="rId43"/>
    <p:sldId id="483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74"/>
    <p:restoredTop sz="94651"/>
  </p:normalViewPr>
  <p:slideViewPr>
    <p:cSldViewPr snapToGrid="0">
      <p:cViewPr varScale="1">
        <p:scale>
          <a:sx n="93" d="100"/>
          <a:sy n="93" d="100"/>
        </p:scale>
        <p:origin x="216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5F493B-D718-4D82-93DD-50E886498613}" type="doc">
      <dgm:prSet loTypeId="urn:microsoft.com/office/officeart/2016/7/layout/VerticalHollowAction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4A3205D-4F7B-456B-8683-6B044220A310}">
      <dgm:prSet/>
      <dgm:spPr/>
      <dgm:t>
        <a:bodyPr/>
        <a:lstStyle/>
        <a:p>
          <a:endParaRPr lang="en-US" dirty="0"/>
        </a:p>
      </dgm:t>
    </dgm:pt>
    <dgm:pt modelId="{A0158AAB-65C1-456C-AB65-025649B2DB1B}" type="parTrans" cxnId="{FD97E489-5090-47D9-8498-D32A35B40E9A}">
      <dgm:prSet/>
      <dgm:spPr/>
      <dgm:t>
        <a:bodyPr/>
        <a:lstStyle/>
        <a:p>
          <a:endParaRPr lang="en-US"/>
        </a:p>
      </dgm:t>
    </dgm:pt>
    <dgm:pt modelId="{C2CB9868-0232-4F94-A6CC-14807C848352}" type="sibTrans" cxnId="{FD97E489-5090-47D9-8498-D32A35B40E9A}">
      <dgm:prSet/>
      <dgm:spPr/>
      <dgm:t>
        <a:bodyPr/>
        <a:lstStyle/>
        <a:p>
          <a:endParaRPr lang="en-US"/>
        </a:p>
      </dgm:t>
    </dgm:pt>
    <dgm:pt modelId="{DB7716C0-C38C-47A1-ADAA-E10EB1D9B28B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pPr algn="ctr"/>
          <a:r>
            <a:rPr lang="en-US" sz="2000" dirty="0"/>
            <a:t>Motor force</a:t>
          </a:r>
        </a:p>
      </dgm:t>
    </dgm:pt>
    <dgm:pt modelId="{AC01B75A-238D-4B3D-8590-DA9B27B4388D}" type="parTrans" cxnId="{73690A4E-6A3F-46CB-AC06-973782571F61}">
      <dgm:prSet/>
      <dgm:spPr/>
      <dgm:t>
        <a:bodyPr/>
        <a:lstStyle/>
        <a:p>
          <a:endParaRPr lang="en-US"/>
        </a:p>
      </dgm:t>
    </dgm:pt>
    <dgm:pt modelId="{3CDEFC27-6999-4997-AD2D-DEF0A870308D}" type="sibTrans" cxnId="{73690A4E-6A3F-46CB-AC06-973782571F61}">
      <dgm:prSet/>
      <dgm:spPr/>
      <dgm:t>
        <a:bodyPr/>
        <a:lstStyle/>
        <a:p>
          <a:endParaRPr lang="en-US"/>
        </a:p>
      </dgm:t>
    </dgm:pt>
    <dgm:pt modelId="{74B0F896-FD74-4754-BB59-11809494D060}">
      <dgm:prSet/>
      <dgm:spPr/>
      <dgm:t>
        <a:bodyPr/>
        <a:lstStyle/>
        <a:p>
          <a:endParaRPr lang="en-US" dirty="0"/>
        </a:p>
      </dgm:t>
    </dgm:pt>
    <dgm:pt modelId="{730325BB-237C-4AB0-ABD2-87F8ACAC3831}" type="parTrans" cxnId="{30E73C72-4FAA-4C59-B852-7047C79A2FB6}">
      <dgm:prSet/>
      <dgm:spPr/>
      <dgm:t>
        <a:bodyPr/>
        <a:lstStyle/>
        <a:p>
          <a:endParaRPr lang="en-US"/>
        </a:p>
      </dgm:t>
    </dgm:pt>
    <dgm:pt modelId="{B29D9FA5-46B9-424B-9915-35D961B85168}" type="sibTrans" cxnId="{30E73C72-4FAA-4C59-B852-7047C79A2FB6}">
      <dgm:prSet/>
      <dgm:spPr/>
      <dgm:t>
        <a:bodyPr/>
        <a:lstStyle/>
        <a:p>
          <a:endParaRPr lang="en-US"/>
        </a:p>
      </dgm:t>
    </dgm:pt>
    <dgm:pt modelId="{B52A1DF4-969D-423D-BAE3-E85AFE1FA180}">
      <dgm:prSet custT="1"/>
      <dgm:spPr>
        <a:solidFill>
          <a:srgbClr val="92D050"/>
        </a:solidFill>
      </dgm:spPr>
      <dgm:t>
        <a:bodyPr/>
        <a:lstStyle/>
        <a:p>
          <a:pPr algn="ctr"/>
          <a:r>
            <a:rPr lang="en-US" sz="2000" dirty="0"/>
            <a:t>Ventilation</a:t>
          </a:r>
        </a:p>
      </dgm:t>
    </dgm:pt>
    <dgm:pt modelId="{8EB970E1-A030-4C5D-B0B6-2FE5639A7DDC}" type="parTrans" cxnId="{1EE920F4-E795-4D6C-96D5-774733DC1FBF}">
      <dgm:prSet/>
      <dgm:spPr/>
      <dgm:t>
        <a:bodyPr/>
        <a:lstStyle/>
        <a:p>
          <a:endParaRPr lang="en-US"/>
        </a:p>
      </dgm:t>
    </dgm:pt>
    <dgm:pt modelId="{21AD9F39-2F22-45B1-9472-A5EF7D444A55}" type="sibTrans" cxnId="{1EE920F4-E795-4D6C-96D5-774733DC1FBF}">
      <dgm:prSet/>
      <dgm:spPr/>
      <dgm:t>
        <a:bodyPr/>
        <a:lstStyle/>
        <a:p>
          <a:endParaRPr lang="en-US"/>
        </a:p>
      </dgm:t>
    </dgm:pt>
    <dgm:pt modelId="{EC21EA1C-CD0F-464C-A73B-79A81BD7EB90}">
      <dgm:prSet custT="1"/>
      <dgm:spPr>
        <a:solidFill>
          <a:schemeClr val="accent5"/>
        </a:solidFill>
      </dgm:spPr>
      <dgm:t>
        <a:bodyPr/>
        <a:lstStyle/>
        <a:p>
          <a:pPr algn="ctr"/>
          <a:r>
            <a:rPr lang="en-US" sz="2000" dirty="0"/>
            <a:t>Circulation</a:t>
          </a:r>
        </a:p>
      </dgm:t>
    </dgm:pt>
    <dgm:pt modelId="{A7830C76-63EE-534E-BD1B-487E74FFE4B4}" type="parTrans" cxnId="{F731D910-4B1A-7D4B-95C6-282F8B0D13A3}">
      <dgm:prSet/>
      <dgm:spPr/>
      <dgm:t>
        <a:bodyPr/>
        <a:lstStyle/>
        <a:p>
          <a:endParaRPr lang="en-GB"/>
        </a:p>
      </dgm:t>
    </dgm:pt>
    <dgm:pt modelId="{899D29A9-C3A6-894C-B11B-F0054889DCC0}" type="sibTrans" cxnId="{F731D910-4B1A-7D4B-95C6-282F8B0D13A3}">
      <dgm:prSet/>
      <dgm:spPr/>
      <dgm:t>
        <a:bodyPr/>
        <a:lstStyle/>
        <a:p>
          <a:endParaRPr lang="en-GB"/>
        </a:p>
      </dgm:t>
    </dgm:pt>
    <dgm:pt modelId="{44A87DDE-B965-9242-83E8-EAC2C7A92486}">
      <dgm:prSet custT="1"/>
      <dgm:spPr/>
      <dgm:t>
        <a:bodyPr/>
        <a:lstStyle/>
        <a:p>
          <a:endParaRPr lang="en-US" sz="2000" dirty="0"/>
        </a:p>
      </dgm:t>
    </dgm:pt>
    <dgm:pt modelId="{DD50EDA8-6DB3-DC48-99BF-84386D89CF71}" type="parTrans" cxnId="{EAFF1137-2FC7-A949-8D2F-A02435006447}">
      <dgm:prSet/>
      <dgm:spPr/>
      <dgm:t>
        <a:bodyPr/>
        <a:lstStyle/>
        <a:p>
          <a:endParaRPr lang="en-GB"/>
        </a:p>
      </dgm:t>
    </dgm:pt>
    <dgm:pt modelId="{E2AE52F7-9CC8-724A-8A99-826568375CBC}" type="sibTrans" cxnId="{EAFF1137-2FC7-A949-8D2F-A02435006447}">
      <dgm:prSet/>
      <dgm:spPr/>
      <dgm:t>
        <a:bodyPr/>
        <a:lstStyle/>
        <a:p>
          <a:endParaRPr lang="en-GB"/>
        </a:p>
      </dgm:t>
    </dgm:pt>
    <dgm:pt modelId="{9E9DD5FF-E2D3-9B4F-90D9-323D62AB6E63}" type="pres">
      <dgm:prSet presAssocID="{1D5F493B-D718-4D82-93DD-50E886498613}" presName="Name0" presStyleCnt="0">
        <dgm:presLayoutVars>
          <dgm:dir/>
          <dgm:animLvl val="lvl"/>
          <dgm:resizeHandles val="exact"/>
        </dgm:presLayoutVars>
      </dgm:prSet>
      <dgm:spPr/>
    </dgm:pt>
    <dgm:pt modelId="{BAA80DE8-999C-6149-8EFD-1424C9FACD33}" type="pres">
      <dgm:prSet presAssocID="{F4A3205D-4F7B-456B-8683-6B044220A310}" presName="linNode" presStyleCnt="0"/>
      <dgm:spPr/>
    </dgm:pt>
    <dgm:pt modelId="{58C63C94-9AFE-7143-9A08-5A923B9C2DAD}" type="pres">
      <dgm:prSet presAssocID="{F4A3205D-4F7B-456B-8683-6B044220A310}" presName="parentText" presStyleLbl="solidFgAcc1" presStyleIdx="0" presStyleCnt="3">
        <dgm:presLayoutVars>
          <dgm:chMax val="1"/>
          <dgm:bulletEnabled/>
        </dgm:presLayoutVars>
      </dgm:prSet>
      <dgm:spPr/>
    </dgm:pt>
    <dgm:pt modelId="{80F6519C-17B6-3644-AC6C-C77C1F089E06}" type="pres">
      <dgm:prSet presAssocID="{F4A3205D-4F7B-456B-8683-6B044220A310}" presName="descendantText" presStyleLbl="alignNode1" presStyleIdx="0" presStyleCnt="3" custLinFactY="100000" custLinFactNeighborX="-2619" custLinFactNeighborY="109332">
        <dgm:presLayoutVars>
          <dgm:bulletEnabled/>
        </dgm:presLayoutVars>
      </dgm:prSet>
      <dgm:spPr/>
    </dgm:pt>
    <dgm:pt modelId="{0B1F4392-B884-FA4A-9E77-58F60E2126FC}" type="pres">
      <dgm:prSet presAssocID="{C2CB9868-0232-4F94-A6CC-14807C848352}" presName="sp" presStyleCnt="0"/>
      <dgm:spPr/>
    </dgm:pt>
    <dgm:pt modelId="{AA9ABBB3-C21F-8C49-8404-2307310C1A2D}" type="pres">
      <dgm:prSet presAssocID="{74B0F896-FD74-4754-BB59-11809494D060}" presName="linNode" presStyleCnt="0"/>
      <dgm:spPr/>
    </dgm:pt>
    <dgm:pt modelId="{86B9B6F7-2676-F348-9F31-2F45CBEA4D47}" type="pres">
      <dgm:prSet presAssocID="{74B0F896-FD74-4754-BB59-11809494D060}" presName="parentText" presStyleLbl="solidFgAcc1" presStyleIdx="1" presStyleCnt="3" custLinFactNeighborX="-411">
        <dgm:presLayoutVars>
          <dgm:chMax val="1"/>
          <dgm:bulletEnabled/>
        </dgm:presLayoutVars>
      </dgm:prSet>
      <dgm:spPr/>
    </dgm:pt>
    <dgm:pt modelId="{60B56C52-7888-F549-AABC-AC1C72B5422B}" type="pres">
      <dgm:prSet presAssocID="{74B0F896-FD74-4754-BB59-11809494D060}" presName="descendantText" presStyleLbl="alignNode1" presStyleIdx="1" presStyleCnt="3" custLinFactY="-7437" custLinFactNeighborX="-2619" custLinFactNeighborY="-100000">
        <dgm:presLayoutVars>
          <dgm:bulletEnabled/>
        </dgm:presLayoutVars>
      </dgm:prSet>
      <dgm:spPr/>
    </dgm:pt>
    <dgm:pt modelId="{AC61712A-84F2-9D48-96C8-D6A223509014}" type="pres">
      <dgm:prSet presAssocID="{B29D9FA5-46B9-424B-9915-35D961B85168}" presName="sp" presStyleCnt="0"/>
      <dgm:spPr/>
    </dgm:pt>
    <dgm:pt modelId="{AB0C65D5-A83E-0845-8645-E0268A2FC378}" type="pres">
      <dgm:prSet presAssocID="{44A87DDE-B965-9242-83E8-EAC2C7A92486}" presName="linNode" presStyleCnt="0"/>
      <dgm:spPr/>
    </dgm:pt>
    <dgm:pt modelId="{DFFF40EB-71BA-A54B-AEB4-77484E1D9A6E}" type="pres">
      <dgm:prSet presAssocID="{44A87DDE-B965-9242-83E8-EAC2C7A92486}" presName="parentText" presStyleLbl="solidFgAcc1" presStyleIdx="2" presStyleCnt="3">
        <dgm:presLayoutVars>
          <dgm:chMax val="1"/>
          <dgm:bulletEnabled/>
        </dgm:presLayoutVars>
      </dgm:prSet>
      <dgm:spPr/>
    </dgm:pt>
    <dgm:pt modelId="{CD35ADEE-BA21-3840-90DE-CC3EB43EA562}" type="pres">
      <dgm:prSet presAssocID="{44A87DDE-B965-9242-83E8-EAC2C7A92486}" presName="descendantText" presStyleLbl="alignNode1" presStyleIdx="2" presStyleCnt="3" custLinFactY="-6148" custLinFactNeighborX="-2619" custLinFactNeighborY="-100000">
        <dgm:presLayoutVars>
          <dgm:bulletEnabled/>
        </dgm:presLayoutVars>
      </dgm:prSet>
      <dgm:spPr/>
    </dgm:pt>
  </dgm:ptLst>
  <dgm:cxnLst>
    <dgm:cxn modelId="{F731D910-4B1A-7D4B-95C6-282F8B0D13A3}" srcId="{44A87DDE-B965-9242-83E8-EAC2C7A92486}" destId="{EC21EA1C-CD0F-464C-A73B-79A81BD7EB90}" srcOrd="0" destOrd="0" parTransId="{A7830C76-63EE-534E-BD1B-487E74FFE4B4}" sibTransId="{899D29A9-C3A6-894C-B11B-F0054889DCC0}"/>
    <dgm:cxn modelId="{EAFF1137-2FC7-A949-8D2F-A02435006447}" srcId="{1D5F493B-D718-4D82-93DD-50E886498613}" destId="{44A87DDE-B965-9242-83E8-EAC2C7A92486}" srcOrd="2" destOrd="0" parTransId="{DD50EDA8-6DB3-DC48-99BF-84386D89CF71}" sibTransId="{E2AE52F7-9CC8-724A-8A99-826568375CBC}"/>
    <dgm:cxn modelId="{5DAF8F4C-C23B-FB48-A9E2-F0EC335BFC45}" type="presOf" srcId="{74B0F896-FD74-4754-BB59-11809494D060}" destId="{86B9B6F7-2676-F348-9F31-2F45CBEA4D47}" srcOrd="0" destOrd="0" presId="urn:microsoft.com/office/officeart/2016/7/layout/VerticalHollowActionList"/>
    <dgm:cxn modelId="{73690A4E-6A3F-46CB-AC06-973782571F61}" srcId="{F4A3205D-4F7B-456B-8683-6B044220A310}" destId="{DB7716C0-C38C-47A1-ADAA-E10EB1D9B28B}" srcOrd="0" destOrd="0" parTransId="{AC01B75A-238D-4B3D-8590-DA9B27B4388D}" sibTransId="{3CDEFC27-6999-4997-AD2D-DEF0A870308D}"/>
    <dgm:cxn modelId="{30E73C72-4FAA-4C59-B852-7047C79A2FB6}" srcId="{1D5F493B-D718-4D82-93DD-50E886498613}" destId="{74B0F896-FD74-4754-BB59-11809494D060}" srcOrd="1" destOrd="0" parTransId="{730325BB-237C-4AB0-ABD2-87F8ACAC3831}" sibTransId="{B29D9FA5-46B9-424B-9915-35D961B85168}"/>
    <dgm:cxn modelId="{477E9288-ADDB-A646-B48B-E519C502C0D0}" type="presOf" srcId="{1D5F493B-D718-4D82-93DD-50E886498613}" destId="{9E9DD5FF-E2D3-9B4F-90D9-323D62AB6E63}" srcOrd="0" destOrd="0" presId="urn:microsoft.com/office/officeart/2016/7/layout/VerticalHollowActionList"/>
    <dgm:cxn modelId="{FD97E489-5090-47D9-8498-D32A35B40E9A}" srcId="{1D5F493B-D718-4D82-93DD-50E886498613}" destId="{F4A3205D-4F7B-456B-8683-6B044220A310}" srcOrd="0" destOrd="0" parTransId="{A0158AAB-65C1-456C-AB65-025649B2DB1B}" sibTransId="{C2CB9868-0232-4F94-A6CC-14807C848352}"/>
    <dgm:cxn modelId="{E0511C94-86F4-2D43-A34A-43B645766E76}" type="presOf" srcId="{B52A1DF4-969D-423D-BAE3-E85AFE1FA180}" destId="{60B56C52-7888-F549-AABC-AC1C72B5422B}" srcOrd="0" destOrd="0" presId="urn:microsoft.com/office/officeart/2016/7/layout/VerticalHollowActionList"/>
    <dgm:cxn modelId="{62BF4D9F-CA3B-E349-AACF-CCC475BA1794}" type="presOf" srcId="{44A87DDE-B965-9242-83E8-EAC2C7A92486}" destId="{DFFF40EB-71BA-A54B-AEB4-77484E1D9A6E}" srcOrd="0" destOrd="0" presId="urn:microsoft.com/office/officeart/2016/7/layout/VerticalHollowActionList"/>
    <dgm:cxn modelId="{44AC74B6-E165-3D48-827E-6078541ED513}" type="presOf" srcId="{F4A3205D-4F7B-456B-8683-6B044220A310}" destId="{58C63C94-9AFE-7143-9A08-5A923B9C2DAD}" srcOrd="0" destOrd="0" presId="urn:microsoft.com/office/officeart/2016/7/layout/VerticalHollowActionList"/>
    <dgm:cxn modelId="{F6A7D6E8-BCCC-8343-9965-24634410346E}" type="presOf" srcId="{DB7716C0-C38C-47A1-ADAA-E10EB1D9B28B}" destId="{80F6519C-17B6-3644-AC6C-C77C1F089E06}" srcOrd="0" destOrd="0" presId="urn:microsoft.com/office/officeart/2016/7/layout/VerticalHollowActionList"/>
    <dgm:cxn modelId="{90B8B8EB-F9B7-5F45-983C-05682634F05E}" type="presOf" srcId="{EC21EA1C-CD0F-464C-A73B-79A81BD7EB90}" destId="{CD35ADEE-BA21-3840-90DE-CC3EB43EA562}" srcOrd="0" destOrd="0" presId="urn:microsoft.com/office/officeart/2016/7/layout/VerticalHollowActionList"/>
    <dgm:cxn modelId="{1EE920F4-E795-4D6C-96D5-774733DC1FBF}" srcId="{74B0F896-FD74-4754-BB59-11809494D060}" destId="{B52A1DF4-969D-423D-BAE3-E85AFE1FA180}" srcOrd="0" destOrd="0" parTransId="{8EB970E1-A030-4C5D-B0B6-2FE5639A7DDC}" sibTransId="{21AD9F39-2F22-45B1-9472-A5EF7D444A55}"/>
    <dgm:cxn modelId="{AE8AC5C4-3878-FF45-AE49-7A26EBC8827A}" type="presParOf" srcId="{9E9DD5FF-E2D3-9B4F-90D9-323D62AB6E63}" destId="{BAA80DE8-999C-6149-8EFD-1424C9FACD33}" srcOrd="0" destOrd="0" presId="urn:microsoft.com/office/officeart/2016/7/layout/VerticalHollowActionList"/>
    <dgm:cxn modelId="{55CC6902-8306-4E41-B560-2773CE27C2F1}" type="presParOf" srcId="{BAA80DE8-999C-6149-8EFD-1424C9FACD33}" destId="{58C63C94-9AFE-7143-9A08-5A923B9C2DAD}" srcOrd="0" destOrd="0" presId="urn:microsoft.com/office/officeart/2016/7/layout/VerticalHollowActionList"/>
    <dgm:cxn modelId="{8F370980-93CC-7C4C-A349-537A4E0DB117}" type="presParOf" srcId="{BAA80DE8-999C-6149-8EFD-1424C9FACD33}" destId="{80F6519C-17B6-3644-AC6C-C77C1F089E06}" srcOrd="1" destOrd="0" presId="urn:microsoft.com/office/officeart/2016/7/layout/VerticalHollowActionList"/>
    <dgm:cxn modelId="{6A24E73F-6944-FF44-90EF-09A62BBA4C8F}" type="presParOf" srcId="{9E9DD5FF-E2D3-9B4F-90D9-323D62AB6E63}" destId="{0B1F4392-B884-FA4A-9E77-58F60E2126FC}" srcOrd="1" destOrd="0" presId="urn:microsoft.com/office/officeart/2016/7/layout/VerticalHollowActionList"/>
    <dgm:cxn modelId="{DED736B9-C4FC-8349-9A00-CE2034A0FDA2}" type="presParOf" srcId="{9E9DD5FF-E2D3-9B4F-90D9-323D62AB6E63}" destId="{AA9ABBB3-C21F-8C49-8404-2307310C1A2D}" srcOrd="2" destOrd="0" presId="urn:microsoft.com/office/officeart/2016/7/layout/VerticalHollowActionList"/>
    <dgm:cxn modelId="{33BC2168-5F14-BA42-B119-720C5A33C0FE}" type="presParOf" srcId="{AA9ABBB3-C21F-8C49-8404-2307310C1A2D}" destId="{86B9B6F7-2676-F348-9F31-2F45CBEA4D47}" srcOrd="0" destOrd="0" presId="urn:microsoft.com/office/officeart/2016/7/layout/VerticalHollowActionList"/>
    <dgm:cxn modelId="{F62C1400-11A3-2442-9924-312AE083297D}" type="presParOf" srcId="{AA9ABBB3-C21F-8C49-8404-2307310C1A2D}" destId="{60B56C52-7888-F549-AABC-AC1C72B5422B}" srcOrd="1" destOrd="0" presId="urn:microsoft.com/office/officeart/2016/7/layout/VerticalHollowActionList"/>
    <dgm:cxn modelId="{C1D93DC0-EBCF-2842-BA06-8BAECF311CE5}" type="presParOf" srcId="{9E9DD5FF-E2D3-9B4F-90D9-323D62AB6E63}" destId="{AC61712A-84F2-9D48-96C8-D6A223509014}" srcOrd="3" destOrd="0" presId="urn:microsoft.com/office/officeart/2016/7/layout/VerticalHollowActionList"/>
    <dgm:cxn modelId="{949207BD-547F-F54E-9627-1A7F552250DB}" type="presParOf" srcId="{9E9DD5FF-E2D3-9B4F-90D9-323D62AB6E63}" destId="{AB0C65D5-A83E-0845-8645-E0268A2FC378}" srcOrd="4" destOrd="0" presId="urn:microsoft.com/office/officeart/2016/7/layout/VerticalHollowActionList"/>
    <dgm:cxn modelId="{B26AF473-95D7-2949-85F3-0F0054560C69}" type="presParOf" srcId="{AB0C65D5-A83E-0845-8645-E0268A2FC378}" destId="{DFFF40EB-71BA-A54B-AEB4-77484E1D9A6E}" srcOrd="0" destOrd="0" presId="urn:microsoft.com/office/officeart/2016/7/layout/VerticalHollowActionList"/>
    <dgm:cxn modelId="{ECF515B0-105F-3341-8A14-D96AE971F448}" type="presParOf" srcId="{AB0C65D5-A83E-0845-8645-E0268A2FC378}" destId="{CD35ADEE-BA21-3840-90DE-CC3EB43EA562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5158E0-4D79-4ABD-86C3-24DC507312B5}" type="doc">
      <dgm:prSet loTypeId="urn:microsoft.com/office/officeart/2005/8/layout/vList2" loCatId="list" qsTypeId="urn:microsoft.com/office/officeart/2005/8/quickstyle/simple4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78EDC200-96DE-406A-9594-5A4CAA7723AB}">
      <dgm:prSet custT="1"/>
      <dgm:spPr/>
      <dgm:t>
        <a:bodyPr/>
        <a:lstStyle/>
        <a:p>
          <a:r>
            <a:rPr lang="en-US" sz="2000"/>
            <a:t>How much exercise in W patient could perform ?</a:t>
          </a:r>
        </a:p>
      </dgm:t>
    </dgm:pt>
    <dgm:pt modelId="{E0601617-FC8A-4E0E-86FE-21CE6F4DE430}" type="parTrans" cxnId="{4EF7ED2E-26BC-4074-8F8E-157ED9204015}">
      <dgm:prSet/>
      <dgm:spPr/>
      <dgm:t>
        <a:bodyPr/>
        <a:lstStyle/>
        <a:p>
          <a:endParaRPr lang="en-US" sz="1800"/>
        </a:p>
      </dgm:t>
    </dgm:pt>
    <dgm:pt modelId="{84D42A26-762C-466C-AAF0-2B70DE2C1446}" type="sibTrans" cxnId="{4EF7ED2E-26BC-4074-8F8E-157ED9204015}">
      <dgm:prSet/>
      <dgm:spPr/>
      <dgm:t>
        <a:bodyPr/>
        <a:lstStyle/>
        <a:p>
          <a:endParaRPr lang="en-US" sz="1800"/>
        </a:p>
      </dgm:t>
    </dgm:pt>
    <dgm:pt modelId="{919B2F60-1C65-41A4-A2E3-F8F075048573}">
      <dgm:prSet custT="1"/>
      <dgm:spPr/>
      <dgm:t>
        <a:bodyPr/>
        <a:lstStyle/>
        <a:p>
          <a:r>
            <a:rPr lang="en-US" sz="2000"/>
            <a:t>Can subject achieve normal VO</a:t>
          </a:r>
          <a:r>
            <a:rPr lang="en-US" sz="2000" baseline="-25000"/>
            <a:t>2</a:t>
          </a:r>
          <a:r>
            <a:rPr lang="en-US" sz="2000"/>
            <a:t> ( </a:t>
          </a:r>
          <a:r>
            <a:rPr lang="en-US" sz="2000" u="sng"/>
            <a:t>&gt;</a:t>
          </a:r>
          <a:r>
            <a:rPr lang="en-US" sz="2000"/>
            <a:t> 85%)or not ? </a:t>
          </a:r>
        </a:p>
      </dgm:t>
    </dgm:pt>
    <dgm:pt modelId="{5DBEF6F2-7F98-4A39-924D-EAA41D788FC3}" type="parTrans" cxnId="{04A4FBD1-0773-4D97-8910-897A399F6042}">
      <dgm:prSet/>
      <dgm:spPr/>
      <dgm:t>
        <a:bodyPr/>
        <a:lstStyle/>
        <a:p>
          <a:endParaRPr lang="en-US" sz="1800"/>
        </a:p>
      </dgm:t>
    </dgm:pt>
    <dgm:pt modelId="{95C4BE03-9FD0-4EA4-8C66-D19A6994BCCE}" type="sibTrans" cxnId="{04A4FBD1-0773-4D97-8910-897A399F6042}">
      <dgm:prSet/>
      <dgm:spPr/>
      <dgm:t>
        <a:bodyPr/>
        <a:lstStyle/>
        <a:p>
          <a:endParaRPr lang="en-US" sz="1800"/>
        </a:p>
      </dgm:t>
    </dgm:pt>
    <dgm:pt modelId="{464CEFE3-F734-4E91-B44A-3987965E7FDD}">
      <dgm:prSet custT="1"/>
      <dgm:spPr/>
      <dgm:t>
        <a:bodyPr/>
        <a:lstStyle/>
        <a:p>
          <a:r>
            <a:rPr lang="en-US" sz="2000"/>
            <a:t>Is there a cardiovascular limitation? </a:t>
          </a:r>
        </a:p>
      </dgm:t>
    </dgm:pt>
    <dgm:pt modelId="{A1AA07AD-AEBE-404B-A930-0C201BEDD1DD}" type="parTrans" cxnId="{84450116-5E6A-4BE6-B4E5-C1CCB27A7223}">
      <dgm:prSet/>
      <dgm:spPr/>
      <dgm:t>
        <a:bodyPr/>
        <a:lstStyle/>
        <a:p>
          <a:endParaRPr lang="en-US" sz="1800"/>
        </a:p>
      </dgm:t>
    </dgm:pt>
    <dgm:pt modelId="{6BB72F61-AC34-46B5-8F56-16E6956F56A2}" type="sibTrans" cxnId="{84450116-5E6A-4BE6-B4E5-C1CCB27A7223}">
      <dgm:prSet/>
      <dgm:spPr/>
      <dgm:t>
        <a:bodyPr/>
        <a:lstStyle/>
        <a:p>
          <a:endParaRPr lang="en-US" sz="1800"/>
        </a:p>
      </dgm:t>
    </dgm:pt>
    <dgm:pt modelId="{60E69493-CCCC-4348-82CE-7B7166CBD8F6}">
      <dgm:prSet custT="1"/>
      <dgm:spPr/>
      <dgm:t>
        <a:bodyPr/>
        <a:lstStyle/>
        <a:p>
          <a:r>
            <a:rPr lang="en-US" sz="1600"/>
            <a:t>Is there a premature metabolic acidosis - Low AT</a:t>
          </a:r>
        </a:p>
      </dgm:t>
    </dgm:pt>
    <dgm:pt modelId="{F082D27E-709F-4B3A-B13E-2334816CA422}" type="parTrans" cxnId="{63726974-F5B0-46FA-AC61-D808406CCD53}">
      <dgm:prSet/>
      <dgm:spPr/>
      <dgm:t>
        <a:bodyPr/>
        <a:lstStyle/>
        <a:p>
          <a:endParaRPr lang="en-US" sz="1800"/>
        </a:p>
      </dgm:t>
    </dgm:pt>
    <dgm:pt modelId="{44E0D1B0-1F93-45ED-AB41-CFB111431DEF}" type="sibTrans" cxnId="{63726974-F5B0-46FA-AC61-D808406CCD53}">
      <dgm:prSet/>
      <dgm:spPr/>
      <dgm:t>
        <a:bodyPr/>
        <a:lstStyle/>
        <a:p>
          <a:endParaRPr lang="en-US" sz="1800"/>
        </a:p>
      </dgm:t>
    </dgm:pt>
    <dgm:pt modelId="{17459AA3-6D25-49E5-93B3-8DE21DEFE715}">
      <dgm:prSet custT="1"/>
      <dgm:spPr/>
      <dgm:t>
        <a:bodyPr/>
        <a:lstStyle/>
        <a:p>
          <a:r>
            <a:rPr lang="en-US" sz="1600"/>
            <a:t>Low O2 pulse at termination of exercise</a:t>
          </a:r>
        </a:p>
      </dgm:t>
    </dgm:pt>
    <dgm:pt modelId="{B25918C5-EE0C-46A0-9293-2604C4342E27}" type="parTrans" cxnId="{56B23869-83C0-4B3C-9B86-2948EF6EBB44}">
      <dgm:prSet/>
      <dgm:spPr/>
      <dgm:t>
        <a:bodyPr/>
        <a:lstStyle/>
        <a:p>
          <a:endParaRPr lang="en-US" sz="1800"/>
        </a:p>
      </dgm:t>
    </dgm:pt>
    <dgm:pt modelId="{9ACBE4C7-12A8-4EAE-9458-8F6E27AD16DF}" type="sibTrans" cxnId="{56B23869-83C0-4B3C-9B86-2948EF6EBB44}">
      <dgm:prSet/>
      <dgm:spPr/>
      <dgm:t>
        <a:bodyPr/>
        <a:lstStyle/>
        <a:p>
          <a:endParaRPr lang="en-US" sz="1800"/>
        </a:p>
      </dgm:t>
    </dgm:pt>
    <dgm:pt modelId="{060B3086-888C-45DE-B17A-3CBE1BD3CBE9}">
      <dgm:prSet custT="1"/>
      <dgm:spPr/>
      <dgm:t>
        <a:bodyPr/>
        <a:lstStyle/>
        <a:p>
          <a:r>
            <a:rPr lang="en-US" sz="1600"/>
            <a:t>Large HR reserve </a:t>
          </a:r>
        </a:p>
      </dgm:t>
    </dgm:pt>
    <dgm:pt modelId="{D5E1891A-7BF2-447B-8FB3-E400C7A8F901}" type="parTrans" cxnId="{4887B524-6CDC-4DF8-BDB3-C4C08B1F1CA2}">
      <dgm:prSet/>
      <dgm:spPr/>
      <dgm:t>
        <a:bodyPr/>
        <a:lstStyle/>
        <a:p>
          <a:endParaRPr lang="en-US" sz="1800"/>
        </a:p>
      </dgm:t>
    </dgm:pt>
    <dgm:pt modelId="{E62E1A13-6855-4162-BA24-901E9E15632B}" type="sibTrans" cxnId="{4887B524-6CDC-4DF8-BDB3-C4C08B1F1CA2}">
      <dgm:prSet/>
      <dgm:spPr/>
      <dgm:t>
        <a:bodyPr/>
        <a:lstStyle/>
        <a:p>
          <a:endParaRPr lang="en-US" sz="1800"/>
        </a:p>
      </dgm:t>
    </dgm:pt>
    <dgm:pt modelId="{B35A1883-114E-490F-9B30-8F6226C99E52}">
      <dgm:prSet custT="1"/>
      <dgm:spPr/>
      <dgm:t>
        <a:bodyPr/>
        <a:lstStyle/>
        <a:p>
          <a:r>
            <a:rPr lang="en-US" sz="1600"/>
            <a:t>Long HRR time</a:t>
          </a:r>
        </a:p>
      </dgm:t>
    </dgm:pt>
    <dgm:pt modelId="{4663241E-1B25-4612-BBF7-615CEEEC251C}" type="parTrans" cxnId="{A38B13ED-34AF-4BDC-BB10-9D2770763CC4}">
      <dgm:prSet/>
      <dgm:spPr/>
      <dgm:t>
        <a:bodyPr/>
        <a:lstStyle/>
        <a:p>
          <a:endParaRPr lang="en-US" sz="1800"/>
        </a:p>
      </dgm:t>
    </dgm:pt>
    <dgm:pt modelId="{0517F13A-F0C0-4A02-9C7B-7211293E2CA9}" type="sibTrans" cxnId="{A38B13ED-34AF-4BDC-BB10-9D2770763CC4}">
      <dgm:prSet/>
      <dgm:spPr/>
      <dgm:t>
        <a:bodyPr/>
        <a:lstStyle/>
        <a:p>
          <a:endParaRPr lang="en-US" sz="1800"/>
        </a:p>
      </dgm:t>
    </dgm:pt>
    <dgm:pt modelId="{C5E9C103-7067-4E3F-9A36-DF88A16BDBB6}">
      <dgm:prSet custT="1"/>
      <dgm:spPr/>
      <dgm:t>
        <a:bodyPr/>
        <a:lstStyle/>
        <a:p>
          <a:r>
            <a:rPr lang="en-US" sz="2000"/>
            <a:t>Is there a ventilatory (mechanics) limitation?</a:t>
          </a:r>
        </a:p>
      </dgm:t>
    </dgm:pt>
    <dgm:pt modelId="{0E8BC88E-CCA2-40AE-BF53-7D4601D3F5B1}" type="parTrans" cxnId="{2C781AC6-6791-4569-B117-2F6B636E0BB9}">
      <dgm:prSet/>
      <dgm:spPr/>
      <dgm:t>
        <a:bodyPr/>
        <a:lstStyle/>
        <a:p>
          <a:endParaRPr lang="en-US" sz="1800"/>
        </a:p>
      </dgm:t>
    </dgm:pt>
    <dgm:pt modelId="{FC749119-9355-4599-A144-0705A0AA6E53}" type="sibTrans" cxnId="{2C781AC6-6791-4569-B117-2F6B636E0BB9}">
      <dgm:prSet/>
      <dgm:spPr/>
      <dgm:t>
        <a:bodyPr/>
        <a:lstStyle/>
        <a:p>
          <a:endParaRPr lang="en-US" sz="1800"/>
        </a:p>
      </dgm:t>
    </dgm:pt>
    <dgm:pt modelId="{20F88CE4-FB80-4D08-9EDD-132633020E03}">
      <dgm:prSet custT="1"/>
      <dgm:spPr/>
      <dgm:t>
        <a:bodyPr/>
        <a:lstStyle/>
        <a:p>
          <a:r>
            <a:rPr lang="en-US" sz="1600"/>
            <a:t>Low BR</a:t>
          </a:r>
          <a:r>
            <a:rPr lang="en-US" sz="1600" u="sng"/>
            <a:t> &lt; </a:t>
          </a:r>
          <a:r>
            <a:rPr lang="en-US" sz="1600"/>
            <a:t>15%</a:t>
          </a:r>
        </a:p>
      </dgm:t>
    </dgm:pt>
    <dgm:pt modelId="{3E912DC1-9B93-44C9-A3D5-DAEA6B39C86A}" type="parTrans" cxnId="{39A0036B-A17A-4DC4-8AF7-62476B4CA42C}">
      <dgm:prSet/>
      <dgm:spPr/>
      <dgm:t>
        <a:bodyPr/>
        <a:lstStyle/>
        <a:p>
          <a:endParaRPr lang="en-US" sz="1800"/>
        </a:p>
      </dgm:t>
    </dgm:pt>
    <dgm:pt modelId="{7520EAB6-EE5A-4879-A228-B2B84CA63864}" type="sibTrans" cxnId="{39A0036B-A17A-4DC4-8AF7-62476B4CA42C}">
      <dgm:prSet/>
      <dgm:spPr/>
      <dgm:t>
        <a:bodyPr/>
        <a:lstStyle/>
        <a:p>
          <a:endParaRPr lang="en-US" sz="1800"/>
        </a:p>
      </dgm:t>
    </dgm:pt>
    <dgm:pt modelId="{827421CD-1F35-4BBD-8204-3BD055619420}">
      <dgm:prSet custT="1"/>
      <dgm:spPr/>
      <dgm:t>
        <a:bodyPr/>
        <a:lstStyle/>
        <a:p>
          <a:r>
            <a:rPr lang="en-US" sz="1600"/>
            <a:t>DHI with EFL</a:t>
          </a:r>
        </a:p>
      </dgm:t>
    </dgm:pt>
    <dgm:pt modelId="{241514F8-4A8F-4841-9D78-CABD1A9C9050}" type="parTrans" cxnId="{B18A8D5A-6433-4D2B-B0B6-E77009F55B5D}">
      <dgm:prSet/>
      <dgm:spPr/>
      <dgm:t>
        <a:bodyPr/>
        <a:lstStyle/>
        <a:p>
          <a:endParaRPr lang="en-US" sz="1800"/>
        </a:p>
      </dgm:t>
    </dgm:pt>
    <dgm:pt modelId="{0CAFDD0F-4C98-4FE0-8930-3FC275267DD5}" type="sibTrans" cxnId="{B18A8D5A-6433-4D2B-B0B6-E77009F55B5D}">
      <dgm:prSet/>
      <dgm:spPr/>
      <dgm:t>
        <a:bodyPr/>
        <a:lstStyle/>
        <a:p>
          <a:endParaRPr lang="en-US" sz="1800"/>
        </a:p>
      </dgm:t>
    </dgm:pt>
    <dgm:pt modelId="{B2A70ABB-318F-4BFC-946C-92DC412CD4C7}">
      <dgm:prSet custT="1"/>
      <dgm:spPr/>
      <dgm:t>
        <a:bodyPr/>
        <a:lstStyle/>
        <a:p>
          <a:r>
            <a:rPr lang="en-US" sz="2000"/>
            <a:t>Does pulmonary gas exchange contribute to exercise limitation?</a:t>
          </a:r>
        </a:p>
      </dgm:t>
    </dgm:pt>
    <dgm:pt modelId="{F5451F93-A673-43F6-9AB0-A7A033A2EF6D}" type="parTrans" cxnId="{B0C293B8-4B13-4DDE-BE9E-C46F260488BC}">
      <dgm:prSet/>
      <dgm:spPr/>
      <dgm:t>
        <a:bodyPr/>
        <a:lstStyle/>
        <a:p>
          <a:endParaRPr lang="en-US" sz="1800"/>
        </a:p>
      </dgm:t>
    </dgm:pt>
    <dgm:pt modelId="{CBE1BDB2-174A-4EEC-B492-29D06BD70641}" type="sibTrans" cxnId="{B0C293B8-4B13-4DDE-BE9E-C46F260488BC}">
      <dgm:prSet/>
      <dgm:spPr/>
      <dgm:t>
        <a:bodyPr/>
        <a:lstStyle/>
        <a:p>
          <a:endParaRPr lang="en-US" sz="1800"/>
        </a:p>
      </dgm:t>
    </dgm:pt>
    <dgm:pt modelId="{8C4CB3FE-6DA1-466B-AD4F-ABD080084640}">
      <dgm:prSet custT="1"/>
      <dgm:spPr/>
      <dgm:t>
        <a:bodyPr/>
        <a:lstStyle/>
        <a:p>
          <a:r>
            <a:rPr lang="en-US" sz="1600"/>
            <a:t>Fall in Oxygen saturation </a:t>
          </a:r>
          <a:r>
            <a:rPr lang="en-US" sz="1600" u="sng"/>
            <a:t>&gt;</a:t>
          </a:r>
          <a:r>
            <a:rPr lang="en-US" sz="1600"/>
            <a:t> 4%  </a:t>
          </a:r>
        </a:p>
      </dgm:t>
    </dgm:pt>
    <dgm:pt modelId="{665DDDA5-10F4-46E2-AE87-E88C32446F84}" type="parTrans" cxnId="{DF0BFAE7-7E1E-40E6-AA08-89A4750ECBAC}">
      <dgm:prSet/>
      <dgm:spPr/>
      <dgm:t>
        <a:bodyPr/>
        <a:lstStyle/>
        <a:p>
          <a:endParaRPr lang="en-US" sz="1800"/>
        </a:p>
      </dgm:t>
    </dgm:pt>
    <dgm:pt modelId="{69E82E81-71C4-485F-BE90-FB58AFCC6A4C}" type="sibTrans" cxnId="{DF0BFAE7-7E1E-40E6-AA08-89A4750ECBAC}">
      <dgm:prSet/>
      <dgm:spPr/>
      <dgm:t>
        <a:bodyPr/>
        <a:lstStyle/>
        <a:p>
          <a:endParaRPr lang="en-US" sz="1800"/>
        </a:p>
      </dgm:t>
    </dgm:pt>
    <dgm:pt modelId="{6A590C84-A27B-4F95-B8E0-C412EADB00BE}">
      <dgm:prSet custT="1"/>
      <dgm:spPr/>
      <dgm:t>
        <a:bodyPr/>
        <a:lstStyle/>
        <a:p>
          <a:r>
            <a:rPr lang="en-US" sz="2000"/>
            <a:t>Is it poor conditioning / muscular limitation ?</a:t>
          </a:r>
        </a:p>
      </dgm:t>
    </dgm:pt>
    <dgm:pt modelId="{1E5B5990-BE19-4D7F-B026-8A5A557E521E}" type="parTrans" cxnId="{7B5C5C9F-1DA4-4B9F-B519-AC313A4A55EA}">
      <dgm:prSet/>
      <dgm:spPr/>
      <dgm:t>
        <a:bodyPr/>
        <a:lstStyle/>
        <a:p>
          <a:endParaRPr lang="en-US" sz="1800"/>
        </a:p>
      </dgm:t>
    </dgm:pt>
    <dgm:pt modelId="{3A6AD764-DDC8-4276-9206-90E71DA7DB81}" type="sibTrans" cxnId="{7B5C5C9F-1DA4-4B9F-B519-AC313A4A55EA}">
      <dgm:prSet/>
      <dgm:spPr/>
      <dgm:t>
        <a:bodyPr/>
        <a:lstStyle/>
        <a:p>
          <a:endParaRPr lang="en-US" sz="1800"/>
        </a:p>
      </dgm:t>
    </dgm:pt>
    <dgm:pt modelId="{5BB6BB51-9681-B849-80EE-1F6133114849}" type="pres">
      <dgm:prSet presAssocID="{3A5158E0-4D79-4ABD-86C3-24DC507312B5}" presName="linear" presStyleCnt="0">
        <dgm:presLayoutVars>
          <dgm:animLvl val="lvl"/>
          <dgm:resizeHandles val="exact"/>
        </dgm:presLayoutVars>
      </dgm:prSet>
      <dgm:spPr/>
    </dgm:pt>
    <dgm:pt modelId="{E5866DA8-B0E3-D44C-A1FA-FA1F1E171C49}" type="pres">
      <dgm:prSet presAssocID="{78EDC200-96DE-406A-9594-5A4CAA7723AB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5E67642E-8BB3-3C4D-A201-0964ED295E54}" type="pres">
      <dgm:prSet presAssocID="{84D42A26-762C-466C-AAF0-2B70DE2C1446}" presName="spacer" presStyleCnt="0"/>
      <dgm:spPr/>
    </dgm:pt>
    <dgm:pt modelId="{441AD285-E4A1-6347-B141-E022AE8B5513}" type="pres">
      <dgm:prSet presAssocID="{919B2F60-1C65-41A4-A2E3-F8F075048573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786372B8-8320-DC4A-AE3D-3D5E26BA79C9}" type="pres">
      <dgm:prSet presAssocID="{95C4BE03-9FD0-4EA4-8C66-D19A6994BCCE}" presName="spacer" presStyleCnt="0"/>
      <dgm:spPr/>
    </dgm:pt>
    <dgm:pt modelId="{901013D0-134C-2542-AD17-C5A4E3481457}" type="pres">
      <dgm:prSet presAssocID="{464CEFE3-F734-4E91-B44A-3987965E7FDD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5C8B7FAB-5FE5-BE40-8ADD-96997038BE05}" type="pres">
      <dgm:prSet presAssocID="{464CEFE3-F734-4E91-B44A-3987965E7FDD}" presName="childText" presStyleLbl="revTx" presStyleIdx="0" presStyleCnt="3">
        <dgm:presLayoutVars>
          <dgm:bulletEnabled val="1"/>
        </dgm:presLayoutVars>
      </dgm:prSet>
      <dgm:spPr/>
    </dgm:pt>
    <dgm:pt modelId="{EF659EC2-0837-FA49-9260-E38A89DB992E}" type="pres">
      <dgm:prSet presAssocID="{C5E9C103-7067-4E3F-9A36-DF88A16BDBB6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4BB5720A-AE15-5345-9B1B-C7F60CAFC334}" type="pres">
      <dgm:prSet presAssocID="{C5E9C103-7067-4E3F-9A36-DF88A16BDBB6}" presName="childText" presStyleLbl="revTx" presStyleIdx="1" presStyleCnt="3">
        <dgm:presLayoutVars>
          <dgm:bulletEnabled val="1"/>
        </dgm:presLayoutVars>
      </dgm:prSet>
      <dgm:spPr/>
    </dgm:pt>
    <dgm:pt modelId="{FD1C796E-647A-F542-AA8B-EA34FF9869E1}" type="pres">
      <dgm:prSet presAssocID="{B2A70ABB-318F-4BFC-946C-92DC412CD4C7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12079CC7-76D2-A64C-B8FC-3E00977FF44B}" type="pres">
      <dgm:prSet presAssocID="{B2A70ABB-318F-4BFC-946C-92DC412CD4C7}" presName="childText" presStyleLbl="revTx" presStyleIdx="2" presStyleCnt="3">
        <dgm:presLayoutVars>
          <dgm:bulletEnabled val="1"/>
        </dgm:presLayoutVars>
      </dgm:prSet>
      <dgm:spPr/>
    </dgm:pt>
    <dgm:pt modelId="{8F5D39B7-426E-DC4E-9CD4-7F253C415804}" type="pres">
      <dgm:prSet presAssocID="{6A590C84-A27B-4F95-B8E0-C412EADB00BE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84450116-5E6A-4BE6-B4E5-C1CCB27A7223}" srcId="{3A5158E0-4D79-4ABD-86C3-24DC507312B5}" destId="{464CEFE3-F734-4E91-B44A-3987965E7FDD}" srcOrd="2" destOrd="0" parTransId="{A1AA07AD-AEBE-404B-A930-0C201BEDD1DD}" sibTransId="{6BB72F61-AC34-46B5-8F56-16E6956F56A2}"/>
    <dgm:cxn modelId="{9A304E1E-636C-994F-89D6-BAB46ABFA421}" type="presOf" srcId="{60E69493-CCCC-4348-82CE-7B7166CBD8F6}" destId="{5C8B7FAB-5FE5-BE40-8ADD-96997038BE05}" srcOrd="0" destOrd="0" presId="urn:microsoft.com/office/officeart/2005/8/layout/vList2"/>
    <dgm:cxn modelId="{4887B524-6CDC-4DF8-BDB3-C4C08B1F1CA2}" srcId="{464CEFE3-F734-4E91-B44A-3987965E7FDD}" destId="{060B3086-888C-45DE-B17A-3CBE1BD3CBE9}" srcOrd="2" destOrd="0" parTransId="{D5E1891A-7BF2-447B-8FB3-E400C7A8F901}" sibTransId="{E62E1A13-6855-4162-BA24-901E9E15632B}"/>
    <dgm:cxn modelId="{4EF7ED2E-26BC-4074-8F8E-157ED9204015}" srcId="{3A5158E0-4D79-4ABD-86C3-24DC507312B5}" destId="{78EDC200-96DE-406A-9594-5A4CAA7723AB}" srcOrd="0" destOrd="0" parTransId="{E0601617-FC8A-4E0E-86FE-21CE6F4DE430}" sibTransId="{84D42A26-762C-466C-AAF0-2B70DE2C1446}"/>
    <dgm:cxn modelId="{FADC2732-D22B-E445-BFB7-EFF2F69DCE10}" type="presOf" srcId="{B2A70ABB-318F-4BFC-946C-92DC412CD4C7}" destId="{FD1C796E-647A-F542-AA8B-EA34FF9869E1}" srcOrd="0" destOrd="0" presId="urn:microsoft.com/office/officeart/2005/8/layout/vList2"/>
    <dgm:cxn modelId="{6E2E7A3F-4015-9C49-8C4F-B84320686978}" type="presOf" srcId="{3A5158E0-4D79-4ABD-86C3-24DC507312B5}" destId="{5BB6BB51-9681-B849-80EE-1F6133114849}" srcOrd="0" destOrd="0" presId="urn:microsoft.com/office/officeart/2005/8/layout/vList2"/>
    <dgm:cxn modelId="{06BFF73F-8687-1343-8E48-FFA9464847E7}" type="presOf" srcId="{20F88CE4-FB80-4D08-9EDD-132633020E03}" destId="{4BB5720A-AE15-5345-9B1B-C7F60CAFC334}" srcOrd="0" destOrd="0" presId="urn:microsoft.com/office/officeart/2005/8/layout/vList2"/>
    <dgm:cxn modelId="{3D9D1A4B-7DED-1A4E-BA60-EBB205B7C945}" type="presOf" srcId="{B35A1883-114E-490F-9B30-8F6226C99E52}" destId="{5C8B7FAB-5FE5-BE40-8ADD-96997038BE05}" srcOrd="0" destOrd="3" presId="urn:microsoft.com/office/officeart/2005/8/layout/vList2"/>
    <dgm:cxn modelId="{B18A8D5A-6433-4D2B-B0B6-E77009F55B5D}" srcId="{C5E9C103-7067-4E3F-9A36-DF88A16BDBB6}" destId="{827421CD-1F35-4BBD-8204-3BD055619420}" srcOrd="1" destOrd="0" parTransId="{241514F8-4A8F-4841-9D78-CABD1A9C9050}" sibTransId="{0CAFDD0F-4C98-4FE0-8930-3FC275267DD5}"/>
    <dgm:cxn modelId="{56B23869-83C0-4B3C-9B86-2948EF6EBB44}" srcId="{464CEFE3-F734-4E91-B44A-3987965E7FDD}" destId="{17459AA3-6D25-49E5-93B3-8DE21DEFE715}" srcOrd="1" destOrd="0" parTransId="{B25918C5-EE0C-46A0-9293-2604C4342E27}" sibTransId="{9ACBE4C7-12A8-4EAE-9458-8F6E27AD16DF}"/>
    <dgm:cxn modelId="{39A0036B-A17A-4DC4-8AF7-62476B4CA42C}" srcId="{C5E9C103-7067-4E3F-9A36-DF88A16BDBB6}" destId="{20F88CE4-FB80-4D08-9EDD-132633020E03}" srcOrd="0" destOrd="0" parTransId="{3E912DC1-9B93-44C9-A3D5-DAEA6B39C86A}" sibTransId="{7520EAB6-EE5A-4879-A228-B2B84CA63864}"/>
    <dgm:cxn modelId="{145D8473-B673-B940-8EB0-65C8F045C1CE}" type="presOf" srcId="{060B3086-888C-45DE-B17A-3CBE1BD3CBE9}" destId="{5C8B7FAB-5FE5-BE40-8ADD-96997038BE05}" srcOrd="0" destOrd="2" presId="urn:microsoft.com/office/officeart/2005/8/layout/vList2"/>
    <dgm:cxn modelId="{63726974-F5B0-46FA-AC61-D808406CCD53}" srcId="{464CEFE3-F734-4E91-B44A-3987965E7FDD}" destId="{60E69493-CCCC-4348-82CE-7B7166CBD8F6}" srcOrd="0" destOrd="0" parTransId="{F082D27E-709F-4B3A-B13E-2334816CA422}" sibTransId="{44E0D1B0-1F93-45ED-AB41-CFB111431DEF}"/>
    <dgm:cxn modelId="{B0624C75-F02E-6840-888B-7E44803AA24D}" type="presOf" srcId="{6A590C84-A27B-4F95-B8E0-C412EADB00BE}" destId="{8F5D39B7-426E-DC4E-9CD4-7F253C415804}" srcOrd="0" destOrd="0" presId="urn:microsoft.com/office/officeart/2005/8/layout/vList2"/>
    <dgm:cxn modelId="{1F06A685-07FE-224D-83DB-3991B2BEA730}" type="presOf" srcId="{8C4CB3FE-6DA1-466B-AD4F-ABD080084640}" destId="{12079CC7-76D2-A64C-B8FC-3E00977FF44B}" srcOrd="0" destOrd="0" presId="urn:microsoft.com/office/officeart/2005/8/layout/vList2"/>
    <dgm:cxn modelId="{1139168E-B199-F349-96C9-CA31D5127B2E}" type="presOf" srcId="{919B2F60-1C65-41A4-A2E3-F8F075048573}" destId="{441AD285-E4A1-6347-B141-E022AE8B5513}" srcOrd="0" destOrd="0" presId="urn:microsoft.com/office/officeart/2005/8/layout/vList2"/>
    <dgm:cxn modelId="{7B5C5C9F-1DA4-4B9F-B519-AC313A4A55EA}" srcId="{3A5158E0-4D79-4ABD-86C3-24DC507312B5}" destId="{6A590C84-A27B-4F95-B8E0-C412EADB00BE}" srcOrd="5" destOrd="0" parTransId="{1E5B5990-BE19-4D7F-B026-8A5A557E521E}" sibTransId="{3A6AD764-DDC8-4276-9206-90E71DA7DB81}"/>
    <dgm:cxn modelId="{57EA88AE-F499-6A4E-98E2-9D7C7A4AB465}" type="presOf" srcId="{827421CD-1F35-4BBD-8204-3BD055619420}" destId="{4BB5720A-AE15-5345-9B1B-C7F60CAFC334}" srcOrd="0" destOrd="1" presId="urn:microsoft.com/office/officeart/2005/8/layout/vList2"/>
    <dgm:cxn modelId="{B0C293B8-4B13-4DDE-BE9E-C46F260488BC}" srcId="{3A5158E0-4D79-4ABD-86C3-24DC507312B5}" destId="{B2A70ABB-318F-4BFC-946C-92DC412CD4C7}" srcOrd="4" destOrd="0" parTransId="{F5451F93-A673-43F6-9AB0-A7A033A2EF6D}" sibTransId="{CBE1BDB2-174A-4EEC-B492-29D06BD70641}"/>
    <dgm:cxn modelId="{2C781AC6-6791-4569-B117-2F6B636E0BB9}" srcId="{3A5158E0-4D79-4ABD-86C3-24DC507312B5}" destId="{C5E9C103-7067-4E3F-9A36-DF88A16BDBB6}" srcOrd="3" destOrd="0" parTransId="{0E8BC88E-CCA2-40AE-BF53-7D4601D3F5B1}" sibTransId="{FC749119-9355-4599-A144-0705A0AA6E53}"/>
    <dgm:cxn modelId="{C83614CE-3C20-B841-9511-2365EB153861}" type="presOf" srcId="{17459AA3-6D25-49E5-93B3-8DE21DEFE715}" destId="{5C8B7FAB-5FE5-BE40-8ADD-96997038BE05}" srcOrd="0" destOrd="1" presId="urn:microsoft.com/office/officeart/2005/8/layout/vList2"/>
    <dgm:cxn modelId="{04A4FBD1-0773-4D97-8910-897A399F6042}" srcId="{3A5158E0-4D79-4ABD-86C3-24DC507312B5}" destId="{919B2F60-1C65-41A4-A2E3-F8F075048573}" srcOrd="1" destOrd="0" parTransId="{5DBEF6F2-7F98-4A39-924D-EAA41D788FC3}" sibTransId="{95C4BE03-9FD0-4EA4-8C66-D19A6994BCCE}"/>
    <dgm:cxn modelId="{DF0BFAE7-7E1E-40E6-AA08-89A4750ECBAC}" srcId="{B2A70ABB-318F-4BFC-946C-92DC412CD4C7}" destId="{8C4CB3FE-6DA1-466B-AD4F-ABD080084640}" srcOrd="0" destOrd="0" parTransId="{665DDDA5-10F4-46E2-AE87-E88C32446F84}" sibTransId="{69E82E81-71C4-485F-BE90-FB58AFCC6A4C}"/>
    <dgm:cxn modelId="{A02315EC-FE92-8345-B669-E5220C52C23F}" type="presOf" srcId="{78EDC200-96DE-406A-9594-5A4CAA7723AB}" destId="{E5866DA8-B0E3-D44C-A1FA-FA1F1E171C49}" srcOrd="0" destOrd="0" presId="urn:microsoft.com/office/officeart/2005/8/layout/vList2"/>
    <dgm:cxn modelId="{A38B13ED-34AF-4BDC-BB10-9D2770763CC4}" srcId="{464CEFE3-F734-4E91-B44A-3987965E7FDD}" destId="{B35A1883-114E-490F-9B30-8F6226C99E52}" srcOrd="3" destOrd="0" parTransId="{4663241E-1B25-4612-BBF7-615CEEEC251C}" sibTransId="{0517F13A-F0C0-4A02-9C7B-7211293E2CA9}"/>
    <dgm:cxn modelId="{8436BCF3-ED8E-FE49-8607-DD4F962AB691}" type="presOf" srcId="{C5E9C103-7067-4E3F-9A36-DF88A16BDBB6}" destId="{EF659EC2-0837-FA49-9260-E38A89DB992E}" srcOrd="0" destOrd="0" presId="urn:microsoft.com/office/officeart/2005/8/layout/vList2"/>
    <dgm:cxn modelId="{C67B3FF5-276A-C340-AF1F-BADCC3EA35AE}" type="presOf" srcId="{464CEFE3-F734-4E91-B44A-3987965E7FDD}" destId="{901013D0-134C-2542-AD17-C5A4E3481457}" srcOrd="0" destOrd="0" presId="urn:microsoft.com/office/officeart/2005/8/layout/vList2"/>
    <dgm:cxn modelId="{0DE2F773-F35E-7245-BAFD-D8DE65268393}" type="presParOf" srcId="{5BB6BB51-9681-B849-80EE-1F6133114849}" destId="{E5866DA8-B0E3-D44C-A1FA-FA1F1E171C49}" srcOrd="0" destOrd="0" presId="urn:microsoft.com/office/officeart/2005/8/layout/vList2"/>
    <dgm:cxn modelId="{DE0B6E2B-8B9C-1F47-9793-6ACC3F042B60}" type="presParOf" srcId="{5BB6BB51-9681-B849-80EE-1F6133114849}" destId="{5E67642E-8BB3-3C4D-A201-0964ED295E54}" srcOrd="1" destOrd="0" presId="urn:microsoft.com/office/officeart/2005/8/layout/vList2"/>
    <dgm:cxn modelId="{47A03D1A-2A50-724B-A17D-8BB3E3E41538}" type="presParOf" srcId="{5BB6BB51-9681-B849-80EE-1F6133114849}" destId="{441AD285-E4A1-6347-B141-E022AE8B5513}" srcOrd="2" destOrd="0" presId="urn:microsoft.com/office/officeart/2005/8/layout/vList2"/>
    <dgm:cxn modelId="{286D442D-E6E6-624D-84E6-DACEB2E63DFE}" type="presParOf" srcId="{5BB6BB51-9681-B849-80EE-1F6133114849}" destId="{786372B8-8320-DC4A-AE3D-3D5E26BA79C9}" srcOrd="3" destOrd="0" presId="urn:microsoft.com/office/officeart/2005/8/layout/vList2"/>
    <dgm:cxn modelId="{A6D6B2DF-11F9-9F4A-A490-F8041DB66FA6}" type="presParOf" srcId="{5BB6BB51-9681-B849-80EE-1F6133114849}" destId="{901013D0-134C-2542-AD17-C5A4E3481457}" srcOrd="4" destOrd="0" presId="urn:microsoft.com/office/officeart/2005/8/layout/vList2"/>
    <dgm:cxn modelId="{2355A833-1239-3043-92F9-6E9E4E224EEF}" type="presParOf" srcId="{5BB6BB51-9681-B849-80EE-1F6133114849}" destId="{5C8B7FAB-5FE5-BE40-8ADD-96997038BE05}" srcOrd="5" destOrd="0" presId="urn:microsoft.com/office/officeart/2005/8/layout/vList2"/>
    <dgm:cxn modelId="{03C623B9-8581-FF4A-8D5F-C105378D727B}" type="presParOf" srcId="{5BB6BB51-9681-B849-80EE-1F6133114849}" destId="{EF659EC2-0837-FA49-9260-E38A89DB992E}" srcOrd="6" destOrd="0" presId="urn:microsoft.com/office/officeart/2005/8/layout/vList2"/>
    <dgm:cxn modelId="{1044FD5A-2860-334E-8EED-ECA1638B80C7}" type="presParOf" srcId="{5BB6BB51-9681-B849-80EE-1F6133114849}" destId="{4BB5720A-AE15-5345-9B1B-C7F60CAFC334}" srcOrd="7" destOrd="0" presId="urn:microsoft.com/office/officeart/2005/8/layout/vList2"/>
    <dgm:cxn modelId="{908F0930-651A-5847-9809-5BCF84514865}" type="presParOf" srcId="{5BB6BB51-9681-B849-80EE-1F6133114849}" destId="{FD1C796E-647A-F542-AA8B-EA34FF9869E1}" srcOrd="8" destOrd="0" presId="urn:microsoft.com/office/officeart/2005/8/layout/vList2"/>
    <dgm:cxn modelId="{A2AF629F-6C20-E648-BB33-7B94A995D4A8}" type="presParOf" srcId="{5BB6BB51-9681-B849-80EE-1F6133114849}" destId="{12079CC7-76D2-A64C-B8FC-3E00977FF44B}" srcOrd="9" destOrd="0" presId="urn:microsoft.com/office/officeart/2005/8/layout/vList2"/>
    <dgm:cxn modelId="{013CF36F-7038-1E43-A074-43255AFC6D86}" type="presParOf" srcId="{5BB6BB51-9681-B849-80EE-1F6133114849}" destId="{8F5D39B7-426E-DC4E-9CD4-7F253C415804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5735BB-331F-4247-94AF-02D6678FF23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2E9D982-CBCE-4D40-AB82-14339FB7BFE9}">
      <dgm:prSet/>
      <dgm:spPr/>
      <dgm:t>
        <a:bodyPr/>
        <a:lstStyle/>
        <a:p>
          <a:r>
            <a:rPr lang="en-US"/>
            <a:t>Acute MI</a:t>
          </a:r>
        </a:p>
      </dgm:t>
    </dgm:pt>
    <dgm:pt modelId="{23541294-331D-42C7-990B-666B3F418086}" type="parTrans" cxnId="{800B31F2-2DE4-487A-9D74-FA0120333F6A}">
      <dgm:prSet/>
      <dgm:spPr/>
      <dgm:t>
        <a:bodyPr/>
        <a:lstStyle/>
        <a:p>
          <a:endParaRPr lang="en-US"/>
        </a:p>
      </dgm:t>
    </dgm:pt>
    <dgm:pt modelId="{6DE7A7FB-18A9-4A9B-B90A-AC1AFB6EEAC4}" type="sibTrans" cxnId="{800B31F2-2DE4-487A-9D74-FA0120333F6A}">
      <dgm:prSet/>
      <dgm:spPr/>
      <dgm:t>
        <a:bodyPr/>
        <a:lstStyle/>
        <a:p>
          <a:endParaRPr lang="en-US"/>
        </a:p>
      </dgm:t>
    </dgm:pt>
    <dgm:pt modelId="{C2B14A2C-8F41-4988-A565-CE426B11575F}">
      <dgm:prSet/>
      <dgm:spPr/>
      <dgm:t>
        <a:bodyPr/>
        <a:lstStyle/>
        <a:p>
          <a:r>
            <a:rPr lang="en-US"/>
            <a:t>Unstable angina</a:t>
          </a:r>
        </a:p>
      </dgm:t>
    </dgm:pt>
    <dgm:pt modelId="{0FD105D8-7867-409A-8C45-C649AC773E38}" type="parTrans" cxnId="{80F31A85-649A-4C13-876C-0E0C687AF1AA}">
      <dgm:prSet/>
      <dgm:spPr/>
      <dgm:t>
        <a:bodyPr/>
        <a:lstStyle/>
        <a:p>
          <a:endParaRPr lang="en-US"/>
        </a:p>
      </dgm:t>
    </dgm:pt>
    <dgm:pt modelId="{5C75D29A-0F5E-4E67-B58D-2875E4332C05}" type="sibTrans" cxnId="{80F31A85-649A-4C13-876C-0E0C687AF1AA}">
      <dgm:prSet/>
      <dgm:spPr/>
      <dgm:t>
        <a:bodyPr/>
        <a:lstStyle/>
        <a:p>
          <a:endParaRPr lang="en-US"/>
        </a:p>
      </dgm:t>
    </dgm:pt>
    <dgm:pt modelId="{F8791AEA-3256-4C97-B93C-F66031C9A0DA}">
      <dgm:prSet/>
      <dgm:spPr/>
      <dgm:t>
        <a:bodyPr/>
        <a:lstStyle/>
        <a:p>
          <a:r>
            <a:rPr lang="en-US"/>
            <a:t>Unstable arrhythmia</a:t>
          </a:r>
        </a:p>
      </dgm:t>
    </dgm:pt>
    <dgm:pt modelId="{D3F7F7EC-069E-48D6-B7C9-583BB322867A}" type="parTrans" cxnId="{B3C8C624-8028-4FE1-AE5D-ED5DA4BB15DD}">
      <dgm:prSet/>
      <dgm:spPr/>
      <dgm:t>
        <a:bodyPr/>
        <a:lstStyle/>
        <a:p>
          <a:endParaRPr lang="en-US"/>
        </a:p>
      </dgm:t>
    </dgm:pt>
    <dgm:pt modelId="{BAE0D2AD-1839-4661-877F-9C93BF9A4D4D}" type="sibTrans" cxnId="{B3C8C624-8028-4FE1-AE5D-ED5DA4BB15DD}">
      <dgm:prSet/>
      <dgm:spPr/>
      <dgm:t>
        <a:bodyPr/>
        <a:lstStyle/>
        <a:p>
          <a:endParaRPr lang="en-US"/>
        </a:p>
      </dgm:t>
    </dgm:pt>
    <dgm:pt modelId="{2C8A9AD9-38C4-4D43-BA8E-539D45DC2CD3}">
      <dgm:prSet/>
      <dgm:spPr/>
      <dgm:t>
        <a:bodyPr/>
        <a:lstStyle/>
        <a:p>
          <a:r>
            <a:rPr lang="en-US"/>
            <a:t>Acute endocarditis, myocarditis, pericarditis</a:t>
          </a:r>
        </a:p>
      </dgm:t>
    </dgm:pt>
    <dgm:pt modelId="{165919F3-88E8-41CC-A39F-3025935E5581}" type="parTrans" cxnId="{CBEEFBF7-D9FD-4CA3-AD80-65B164086930}">
      <dgm:prSet/>
      <dgm:spPr/>
      <dgm:t>
        <a:bodyPr/>
        <a:lstStyle/>
        <a:p>
          <a:endParaRPr lang="en-US"/>
        </a:p>
      </dgm:t>
    </dgm:pt>
    <dgm:pt modelId="{659E133F-D5BA-4033-B13C-EC993D7C6D3D}" type="sibTrans" cxnId="{CBEEFBF7-D9FD-4CA3-AD80-65B164086930}">
      <dgm:prSet/>
      <dgm:spPr/>
      <dgm:t>
        <a:bodyPr/>
        <a:lstStyle/>
        <a:p>
          <a:endParaRPr lang="en-US"/>
        </a:p>
      </dgm:t>
    </dgm:pt>
    <dgm:pt modelId="{F12ADE9F-3246-41C1-BCF1-1371A9C29EBA}">
      <dgm:prSet/>
      <dgm:spPr/>
      <dgm:t>
        <a:bodyPr/>
        <a:lstStyle/>
        <a:p>
          <a:r>
            <a:rPr lang="en-US"/>
            <a:t>Syncope</a:t>
          </a:r>
        </a:p>
      </dgm:t>
    </dgm:pt>
    <dgm:pt modelId="{97D41DF5-D4D4-423F-A975-6E24C9EEA21A}" type="parTrans" cxnId="{E0D96B36-1E25-4D5D-80F6-319EBB4808FA}">
      <dgm:prSet/>
      <dgm:spPr/>
      <dgm:t>
        <a:bodyPr/>
        <a:lstStyle/>
        <a:p>
          <a:endParaRPr lang="en-US"/>
        </a:p>
      </dgm:t>
    </dgm:pt>
    <dgm:pt modelId="{9A3FAD94-0077-4C27-9ED3-AFD995EA3163}" type="sibTrans" cxnId="{E0D96B36-1E25-4D5D-80F6-319EBB4808FA}">
      <dgm:prSet/>
      <dgm:spPr/>
      <dgm:t>
        <a:bodyPr/>
        <a:lstStyle/>
        <a:p>
          <a:endParaRPr lang="en-US"/>
        </a:p>
      </dgm:t>
    </dgm:pt>
    <dgm:pt modelId="{DB4243B1-B85C-418A-8A06-856D7076D2D7}">
      <dgm:prSet/>
      <dgm:spPr/>
      <dgm:t>
        <a:bodyPr/>
        <a:lstStyle/>
        <a:p>
          <a:r>
            <a:rPr lang="en-US"/>
            <a:t>Severe, symptomatic AS</a:t>
          </a:r>
        </a:p>
      </dgm:t>
    </dgm:pt>
    <dgm:pt modelId="{91005604-6146-4876-B60C-D8DF6F66B68B}" type="parTrans" cxnId="{121428B4-4E1B-471F-A7ED-D84D0936D9F4}">
      <dgm:prSet/>
      <dgm:spPr/>
      <dgm:t>
        <a:bodyPr/>
        <a:lstStyle/>
        <a:p>
          <a:endParaRPr lang="en-US"/>
        </a:p>
      </dgm:t>
    </dgm:pt>
    <dgm:pt modelId="{EBA0E471-2CA2-4A97-95C2-AF9F912F6986}" type="sibTrans" cxnId="{121428B4-4E1B-471F-A7ED-D84D0936D9F4}">
      <dgm:prSet/>
      <dgm:spPr/>
      <dgm:t>
        <a:bodyPr/>
        <a:lstStyle/>
        <a:p>
          <a:endParaRPr lang="en-US"/>
        </a:p>
      </dgm:t>
    </dgm:pt>
    <dgm:pt modelId="{92A17E5A-2CD3-41B1-97E5-9ABE3E2684D5}">
      <dgm:prSet/>
      <dgm:spPr/>
      <dgm:t>
        <a:bodyPr/>
        <a:lstStyle/>
        <a:p>
          <a:r>
            <a:rPr lang="en-US"/>
            <a:t>Uncontrolled CHF</a:t>
          </a:r>
        </a:p>
      </dgm:t>
    </dgm:pt>
    <dgm:pt modelId="{0047C453-EB1D-4837-A56F-C11AC2B2BC27}" type="parTrans" cxnId="{75BD8A19-487E-49E9-B2F8-8752B97E11EB}">
      <dgm:prSet/>
      <dgm:spPr/>
      <dgm:t>
        <a:bodyPr/>
        <a:lstStyle/>
        <a:p>
          <a:endParaRPr lang="en-US"/>
        </a:p>
      </dgm:t>
    </dgm:pt>
    <dgm:pt modelId="{838B2A0A-E44D-4F84-A920-B01AA9CE3CC9}" type="sibTrans" cxnId="{75BD8A19-487E-49E9-B2F8-8752B97E11EB}">
      <dgm:prSet/>
      <dgm:spPr/>
      <dgm:t>
        <a:bodyPr/>
        <a:lstStyle/>
        <a:p>
          <a:endParaRPr lang="en-US"/>
        </a:p>
      </dgm:t>
    </dgm:pt>
    <dgm:pt modelId="{CC883DA2-6E74-4796-915A-C2EC741CBB6B}">
      <dgm:prSet/>
      <dgm:spPr/>
      <dgm:t>
        <a:bodyPr/>
        <a:lstStyle/>
        <a:p>
          <a:r>
            <a:rPr lang="en-US"/>
            <a:t>Acute PE, DVT</a:t>
          </a:r>
        </a:p>
      </dgm:t>
    </dgm:pt>
    <dgm:pt modelId="{7525E867-043D-441E-8612-73A4CF0AE08B}" type="parTrans" cxnId="{2CD9113B-4B13-4FB1-9285-C34F0D85DB92}">
      <dgm:prSet/>
      <dgm:spPr/>
      <dgm:t>
        <a:bodyPr/>
        <a:lstStyle/>
        <a:p>
          <a:endParaRPr lang="en-US"/>
        </a:p>
      </dgm:t>
    </dgm:pt>
    <dgm:pt modelId="{3C5243E1-287E-4CEE-91B0-702A92932D94}" type="sibTrans" cxnId="{2CD9113B-4B13-4FB1-9285-C34F0D85DB92}">
      <dgm:prSet/>
      <dgm:spPr/>
      <dgm:t>
        <a:bodyPr/>
        <a:lstStyle/>
        <a:p>
          <a:endParaRPr lang="en-US"/>
        </a:p>
      </dgm:t>
    </dgm:pt>
    <dgm:pt modelId="{0D6F9260-86F0-4DC5-9961-F8B7ACB6F7AC}">
      <dgm:prSet/>
      <dgm:spPr/>
      <dgm:t>
        <a:bodyPr/>
        <a:lstStyle/>
        <a:p>
          <a:r>
            <a:rPr lang="en-US"/>
            <a:t>Respiratory failure</a:t>
          </a:r>
        </a:p>
      </dgm:t>
    </dgm:pt>
    <dgm:pt modelId="{2624205B-C95D-4BD9-93E9-008B08A947BF}" type="parTrans" cxnId="{477636BE-BAC7-4B74-81BA-C3DE99AE214B}">
      <dgm:prSet/>
      <dgm:spPr/>
      <dgm:t>
        <a:bodyPr/>
        <a:lstStyle/>
        <a:p>
          <a:endParaRPr lang="en-US"/>
        </a:p>
      </dgm:t>
    </dgm:pt>
    <dgm:pt modelId="{B69B20A0-D588-4A5C-B923-F2BA6D05A71F}" type="sibTrans" cxnId="{477636BE-BAC7-4B74-81BA-C3DE99AE214B}">
      <dgm:prSet/>
      <dgm:spPr/>
      <dgm:t>
        <a:bodyPr/>
        <a:lstStyle/>
        <a:p>
          <a:endParaRPr lang="en-US"/>
        </a:p>
      </dgm:t>
    </dgm:pt>
    <dgm:pt modelId="{18C19F4F-DF55-456C-A12E-D7E94FDE13F3}">
      <dgm:prSet/>
      <dgm:spPr/>
      <dgm:t>
        <a:bodyPr/>
        <a:lstStyle/>
        <a:p>
          <a:r>
            <a:rPr lang="en-US"/>
            <a:t>SpO</a:t>
          </a:r>
          <a:r>
            <a:rPr lang="en-US" baseline="-25000"/>
            <a:t>2 </a:t>
          </a:r>
          <a:r>
            <a:rPr lang="en-US"/>
            <a:t>&lt;88% on RA</a:t>
          </a:r>
        </a:p>
      </dgm:t>
    </dgm:pt>
    <dgm:pt modelId="{2518866B-FD9F-4F70-B24E-03E2298AF4A7}" type="parTrans" cxnId="{5DE2E86C-94AD-4A0A-A8F8-59E680E27877}">
      <dgm:prSet/>
      <dgm:spPr/>
      <dgm:t>
        <a:bodyPr/>
        <a:lstStyle/>
        <a:p>
          <a:endParaRPr lang="en-US"/>
        </a:p>
      </dgm:t>
    </dgm:pt>
    <dgm:pt modelId="{72AD9EFA-20E7-40E8-BA7E-F68619BE092D}" type="sibTrans" cxnId="{5DE2E86C-94AD-4A0A-A8F8-59E680E27877}">
      <dgm:prSet/>
      <dgm:spPr/>
      <dgm:t>
        <a:bodyPr/>
        <a:lstStyle/>
        <a:p>
          <a:endParaRPr lang="en-US"/>
        </a:p>
      </dgm:t>
    </dgm:pt>
    <dgm:pt modelId="{FD3BFC9A-0FA9-48E3-9AF8-B69FC202798E}">
      <dgm:prSet/>
      <dgm:spPr/>
      <dgm:t>
        <a:bodyPr/>
        <a:lstStyle/>
        <a:p>
          <a:r>
            <a:rPr lang="en-US" dirty="0"/>
            <a:t>Acute significant non-cardiopulmonary disorder that may affect or be adversely affected by exercise</a:t>
          </a:r>
        </a:p>
      </dgm:t>
    </dgm:pt>
    <dgm:pt modelId="{32BFB58B-A5AF-4D48-A852-25BE29AB85D7}" type="parTrans" cxnId="{18818D1F-34D8-4DA8-B366-2BEA22CD16B6}">
      <dgm:prSet/>
      <dgm:spPr/>
      <dgm:t>
        <a:bodyPr/>
        <a:lstStyle/>
        <a:p>
          <a:endParaRPr lang="en-US"/>
        </a:p>
      </dgm:t>
    </dgm:pt>
    <dgm:pt modelId="{773F18AD-FCA7-48E9-BFD4-83ACF9308404}" type="sibTrans" cxnId="{18818D1F-34D8-4DA8-B366-2BEA22CD16B6}">
      <dgm:prSet/>
      <dgm:spPr/>
      <dgm:t>
        <a:bodyPr/>
        <a:lstStyle/>
        <a:p>
          <a:endParaRPr lang="en-US"/>
        </a:p>
      </dgm:t>
    </dgm:pt>
    <dgm:pt modelId="{97CAC45F-6081-AF49-A18A-67BD9DC48056}" type="pres">
      <dgm:prSet presAssocID="{505735BB-331F-4247-94AF-02D6678FF237}" presName="diagram" presStyleCnt="0">
        <dgm:presLayoutVars>
          <dgm:dir/>
          <dgm:resizeHandles val="exact"/>
        </dgm:presLayoutVars>
      </dgm:prSet>
      <dgm:spPr/>
    </dgm:pt>
    <dgm:pt modelId="{E63D56B9-22DE-6742-8503-DCBACEA697C3}" type="pres">
      <dgm:prSet presAssocID="{F2E9D982-CBCE-4D40-AB82-14339FB7BFE9}" presName="node" presStyleLbl="node1" presStyleIdx="0" presStyleCnt="11">
        <dgm:presLayoutVars>
          <dgm:bulletEnabled val="1"/>
        </dgm:presLayoutVars>
      </dgm:prSet>
      <dgm:spPr/>
    </dgm:pt>
    <dgm:pt modelId="{1A9D05CE-DDED-4444-BEAE-BF44E29AF8B5}" type="pres">
      <dgm:prSet presAssocID="{6DE7A7FB-18A9-4A9B-B90A-AC1AFB6EEAC4}" presName="sibTrans" presStyleCnt="0"/>
      <dgm:spPr/>
    </dgm:pt>
    <dgm:pt modelId="{08B1FFAE-6141-7D4D-BE5D-C859D097A38E}" type="pres">
      <dgm:prSet presAssocID="{C2B14A2C-8F41-4988-A565-CE426B11575F}" presName="node" presStyleLbl="node1" presStyleIdx="1" presStyleCnt="11">
        <dgm:presLayoutVars>
          <dgm:bulletEnabled val="1"/>
        </dgm:presLayoutVars>
      </dgm:prSet>
      <dgm:spPr/>
    </dgm:pt>
    <dgm:pt modelId="{3C26A2BF-DA95-2B45-A5FD-B733A8528242}" type="pres">
      <dgm:prSet presAssocID="{5C75D29A-0F5E-4E67-B58D-2875E4332C05}" presName="sibTrans" presStyleCnt="0"/>
      <dgm:spPr/>
    </dgm:pt>
    <dgm:pt modelId="{7CC2DB7E-4E3C-9748-B29E-A5EB2CFEB3D3}" type="pres">
      <dgm:prSet presAssocID="{F8791AEA-3256-4C97-B93C-F66031C9A0DA}" presName="node" presStyleLbl="node1" presStyleIdx="2" presStyleCnt="11">
        <dgm:presLayoutVars>
          <dgm:bulletEnabled val="1"/>
        </dgm:presLayoutVars>
      </dgm:prSet>
      <dgm:spPr/>
    </dgm:pt>
    <dgm:pt modelId="{0EB242DD-B87A-9147-9203-55CF681A3D0D}" type="pres">
      <dgm:prSet presAssocID="{BAE0D2AD-1839-4661-877F-9C93BF9A4D4D}" presName="sibTrans" presStyleCnt="0"/>
      <dgm:spPr/>
    </dgm:pt>
    <dgm:pt modelId="{CDF0AA6A-BAE0-F740-B4B4-80FA38E1F96B}" type="pres">
      <dgm:prSet presAssocID="{2C8A9AD9-38C4-4D43-BA8E-539D45DC2CD3}" presName="node" presStyleLbl="node1" presStyleIdx="3" presStyleCnt="11">
        <dgm:presLayoutVars>
          <dgm:bulletEnabled val="1"/>
        </dgm:presLayoutVars>
      </dgm:prSet>
      <dgm:spPr/>
    </dgm:pt>
    <dgm:pt modelId="{40207123-EEB9-D748-AE96-4B66D9A5BC62}" type="pres">
      <dgm:prSet presAssocID="{659E133F-D5BA-4033-B13C-EC993D7C6D3D}" presName="sibTrans" presStyleCnt="0"/>
      <dgm:spPr/>
    </dgm:pt>
    <dgm:pt modelId="{E6B2B9A1-6384-914C-80D4-D68E80DE8087}" type="pres">
      <dgm:prSet presAssocID="{F12ADE9F-3246-41C1-BCF1-1371A9C29EBA}" presName="node" presStyleLbl="node1" presStyleIdx="4" presStyleCnt="11">
        <dgm:presLayoutVars>
          <dgm:bulletEnabled val="1"/>
        </dgm:presLayoutVars>
      </dgm:prSet>
      <dgm:spPr/>
    </dgm:pt>
    <dgm:pt modelId="{6B9F288A-9D16-7142-A03B-E2F3F1998A21}" type="pres">
      <dgm:prSet presAssocID="{9A3FAD94-0077-4C27-9ED3-AFD995EA3163}" presName="sibTrans" presStyleCnt="0"/>
      <dgm:spPr/>
    </dgm:pt>
    <dgm:pt modelId="{CB468960-B453-214A-A726-EDEF0FFD30C4}" type="pres">
      <dgm:prSet presAssocID="{DB4243B1-B85C-418A-8A06-856D7076D2D7}" presName="node" presStyleLbl="node1" presStyleIdx="5" presStyleCnt="11">
        <dgm:presLayoutVars>
          <dgm:bulletEnabled val="1"/>
        </dgm:presLayoutVars>
      </dgm:prSet>
      <dgm:spPr/>
    </dgm:pt>
    <dgm:pt modelId="{8A029462-E3EB-E845-86C7-CAC8F8E17F2B}" type="pres">
      <dgm:prSet presAssocID="{EBA0E471-2CA2-4A97-95C2-AF9F912F6986}" presName="sibTrans" presStyleCnt="0"/>
      <dgm:spPr/>
    </dgm:pt>
    <dgm:pt modelId="{EBE8C324-8E26-5847-8D21-824FC2D50556}" type="pres">
      <dgm:prSet presAssocID="{92A17E5A-2CD3-41B1-97E5-9ABE3E2684D5}" presName="node" presStyleLbl="node1" presStyleIdx="6" presStyleCnt="11">
        <dgm:presLayoutVars>
          <dgm:bulletEnabled val="1"/>
        </dgm:presLayoutVars>
      </dgm:prSet>
      <dgm:spPr/>
    </dgm:pt>
    <dgm:pt modelId="{7C4A952D-368A-CE42-BBC3-41033B247803}" type="pres">
      <dgm:prSet presAssocID="{838B2A0A-E44D-4F84-A920-B01AA9CE3CC9}" presName="sibTrans" presStyleCnt="0"/>
      <dgm:spPr/>
    </dgm:pt>
    <dgm:pt modelId="{A7A5C9E5-E299-4D44-9ABA-80E384AA935B}" type="pres">
      <dgm:prSet presAssocID="{CC883DA2-6E74-4796-915A-C2EC741CBB6B}" presName="node" presStyleLbl="node1" presStyleIdx="7" presStyleCnt="11">
        <dgm:presLayoutVars>
          <dgm:bulletEnabled val="1"/>
        </dgm:presLayoutVars>
      </dgm:prSet>
      <dgm:spPr/>
    </dgm:pt>
    <dgm:pt modelId="{494D01FF-9F85-D647-BF08-5D742E0339C2}" type="pres">
      <dgm:prSet presAssocID="{3C5243E1-287E-4CEE-91B0-702A92932D94}" presName="sibTrans" presStyleCnt="0"/>
      <dgm:spPr/>
    </dgm:pt>
    <dgm:pt modelId="{3BC3D9AD-507E-1B40-8296-7822BBB2C371}" type="pres">
      <dgm:prSet presAssocID="{0D6F9260-86F0-4DC5-9961-F8B7ACB6F7AC}" presName="node" presStyleLbl="node1" presStyleIdx="8" presStyleCnt="11">
        <dgm:presLayoutVars>
          <dgm:bulletEnabled val="1"/>
        </dgm:presLayoutVars>
      </dgm:prSet>
      <dgm:spPr/>
    </dgm:pt>
    <dgm:pt modelId="{C95D2373-159C-5740-983D-4B36A17875E9}" type="pres">
      <dgm:prSet presAssocID="{B69B20A0-D588-4A5C-B923-F2BA6D05A71F}" presName="sibTrans" presStyleCnt="0"/>
      <dgm:spPr/>
    </dgm:pt>
    <dgm:pt modelId="{8036E0F3-E887-614C-9E57-F368C7674353}" type="pres">
      <dgm:prSet presAssocID="{18C19F4F-DF55-456C-A12E-D7E94FDE13F3}" presName="node" presStyleLbl="node1" presStyleIdx="9" presStyleCnt="11">
        <dgm:presLayoutVars>
          <dgm:bulletEnabled val="1"/>
        </dgm:presLayoutVars>
      </dgm:prSet>
      <dgm:spPr/>
    </dgm:pt>
    <dgm:pt modelId="{0214DECC-5EEA-6B49-8D9D-BB98379704B4}" type="pres">
      <dgm:prSet presAssocID="{72AD9EFA-20E7-40E8-BA7E-F68619BE092D}" presName="sibTrans" presStyleCnt="0"/>
      <dgm:spPr/>
    </dgm:pt>
    <dgm:pt modelId="{5615C230-FE6A-8747-9A11-D06783D5FE7A}" type="pres">
      <dgm:prSet presAssocID="{FD3BFC9A-0FA9-48E3-9AF8-B69FC202798E}" presName="node" presStyleLbl="node1" presStyleIdx="10" presStyleCnt="11">
        <dgm:presLayoutVars>
          <dgm:bulletEnabled val="1"/>
        </dgm:presLayoutVars>
      </dgm:prSet>
      <dgm:spPr/>
    </dgm:pt>
  </dgm:ptLst>
  <dgm:cxnLst>
    <dgm:cxn modelId="{B0A25008-E188-5341-9BAC-B1E312432827}" type="presOf" srcId="{CC883DA2-6E74-4796-915A-C2EC741CBB6B}" destId="{A7A5C9E5-E299-4D44-9ABA-80E384AA935B}" srcOrd="0" destOrd="0" presId="urn:microsoft.com/office/officeart/2005/8/layout/default"/>
    <dgm:cxn modelId="{75BD8A19-487E-49E9-B2F8-8752B97E11EB}" srcId="{505735BB-331F-4247-94AF-02D6678FF237}" destId="{92A17E5A-2CD3-41B1-97E5-9ABE3E2684D5}" srcOrd="6" destOrd="0" parTransId="{0047C453-EB1D-4837-A56F-C11AC2B2BC27}" sibTransId="{838B2A0A-E44D-4F84-A920-B01AA9CE3CC9}"/>
    <dgm:cxn modelId="{6D88091A-3B65-654A-A03D-B640720230FF}" type="presOf" srcId="{2C8A9AD9-38C4-4D43-BA8E-539D45DC2CD3}" destId="{CDF0AA6A-BAE0-F740-B4B4-80FA38E1F96B}" srcOrd="0" destOrd="0" presId="urn:microsoft.com/office/officeart/2005/8/layout/default"/>
    <dgm:cxn modelId="{18818D1F-34D8-4DA8-B366-2BEA22CD16B6}" srcId="{505735BB-331F-4247-94AF-02D6678FF237}" destId="{FD3BFC9A-0FA9-48E3-9AF8-B69FC202798E}" srcOrd="10" destOrd="0" parTransId="{32BFB58B-A5AF-4D48-A852-25BE29AB85D7}" sibTransId="{773F18AD-FCA7-48E9-BFD4-83ACF9308404}"/>
    <dgm:cxn modelId="{6FF42D24-0263-2143-A8CC-96331F30B5B3}" type="presOf" srcId="{505735BB-331F-4247-94AF-02D6678FF237}" destId="{97CAC45F-6081-AF49-A18A-67BD9DC48056}" srcOrd="0" destOrd="0" presId="urn:microsoft.com/office/officeart/2005/8/layout/default"/>
    <dgm:cxn modelId="{B3C8C624-8028-4FE1-AE5D-ED5DA4BB15DD}" srcId="{505735BB-331F-4247-94AF-02D6678FF237}" destId="{F8791AEA-3256-4C97-B93C-F66031C9A0DA}" srcOrd="2" destOrd="0" parTransId="{D3F7F7EC-069E-48D6-B7C9-583BB322867A}" sibTransId="{BAE0D2AD-1839-4661-877F-9C93BF9A4D4D}"/>
    <dgm:cxn modelId="{DB4F3E28-084E-294E-A527-C5F5EB6539FF}" type="presOf" srcId="{F8791AEA-3256-4C97-B93C-F66031C9A0DA}" destId="{7CC2DB7E-4E3C-9748-B29E-A5EB2CFEB3D3}" srcOrd="0" destOrd="0" presId="urn:microsoft.com/office/officeart/2005/8/layout/default"/>
    <dgm:cxn modelId="{E0D96B36-1E25-4D5D-80F6-319EBB4808FA}" srcId="{505735BB-331F-4247-94AF-02D6678FF237}" destId="{F12ADE9F-3246-41C1-BCF1-1371A9C29EBA}" srcOrd="4" destOrd="0" parTransId="{97D41DF5-D4D4-423F-A975-6E24C9EEA21A}" sibTransId="{9A3FAD94-0077-4C27-9ED3-AFD995EA3163}"/>
    <dgm:cxn modelId="{2CD9113B-4B13-4FB1-9285-C34F0D85DB92}" srcId="{505735BB-331F-4247-94AF-02D6678FF237}" destId="{CC883DA2-6E74-4796-915A-C2EC741CBB6B}" srcOrd="7" destOrd="0" parTransId="{7525E867-043D-441E-8612-73A4CF0AE08B}" sibTransId="{3C5243E1-287E-4CEE-91B0-702A92932D94}"/>
    <dgm:cxn modelId="{CF3F823B-4A1D-1243-A3D1-8AFD283425EF}" type="presOf" srcId="{0D6F9260-86F0-4DC5-9961-F8B7ACB6F7AC}" destId="{3BC3D9AD-507E-1B40-8296-7822BBB2C371}" srcOrd="0" destOrd="0" presId="urn:microsoft.com/office/officeart/2005/8/layout/default"/>
    <dgm:cxn modelId="{C3E99756-1DC3-0841-B514-E2D5A82FB5C3}" type="presOf" srcId="{F2E9D982-CBCE-4D40-AB82-14339FB7BFE9}" destId="{E63D56B9-22DE-6742-8503-DCBACEA697C3}" srcOrd="0" destOrd="0" presId="urn:microsoft.com/office/officeart/2005/8/layout/default"/>
    <dgm:cxn modelId="{21DDD45B-40DD-FD4D-8439-873B0A8D083A}" type="presOf" srcId="{F12ADE9F-3246-41C1-BCF1-1371A9C29EBA}" destId="{E6B2B9A1-6384-914C-80D4-D68E80DE8087}" srcOrd="0" destOrd="0" presId="urn:microsoft.com/office/officeart/2005/8/layout/default"/>
    <dgm:cxn modelId="{5DE2E86C-94AD-4A0A-A8F8-59E680E27877}" srcId="{505735BB-331F-4247-94AF-02D6678FF237}" destId="{18C19F4F-DF55-456C-A12E-D7E94FDE13F3}" srcOrd="9" destOrd="0" parTransId="{2518866B-FD9F-4F70-B24E-03E2298AF4A7}" sibTransId="{72AD9EFA-20E7-40E8-BA7E-F68619BE092D}"/>
    <dgm:cxn modelId="{80F31A85-649A-4C13-876C-0E0C687AF1AA}" srcId="{505735BB-331F-4247-94AF-02D6678FF237}" destId="{C2B14A2C-8F41-4988-A565-CE426B11575F}" srcOrd="1" destOrd="0" parTransId="{0FD105D8-7867-409A-8C45-C649AC773E38}" sibTransId="{5C75D29A-0F5E-4E67-B58D-2875E4332C05}"/>
    <dgm:cxn modelId="{000B9792-C13F-F846-8D96-31EA5DECFC2A}" type="presOf" srcId="{FD3BFC9A-0FA9-48E3-9AF8-B69FC202798E}" destId="{5615C230-FE6A-8747-9A11-D06783D5FE7A}" srcOrd="0" destOrd="0" presId="urn:microsoft.com/office/officeart/2005/8/layout/default"/>
    <dgm:cxn modelId="{219CBBAD-7B83-D043-B0B5-D3A599D4293F}" type="presOf" srcId="{DB4243B1-B85C-418A-8A06-856D7076D2D7}" destId="{CB468960-B453-214A-A726-EDEF0FFD30C4}" srcOrd="0" destOrd="0" presId="urn:microsoft.com/office/officeart/2005/8/layout/default"/>
    <dgm:cxn modelId="{121428B4-4E1B-471F-A7ED-D84D0936D9F4}" srcId="{505735BB-331F-4247-94AF-02D6678FF237}" destId="{DB4243B1-B85C-418A-8A06-856D7076D2D7}" srcOrd="5" destOrd="0" parTransId="{91005604-6146-4876-B60C-D8DF6F66B68B}" sibTransId="{EBA0E471-2CA2-4A97-95C2-AF9F912F6986}"/>
    <dgm:cxn modelId="{477636BE-BAC7-4B74-81BA-C3DE99AE214B}" srcId="{505735BB-331F-4247-94AF-02D6678FF237}" destId="{0D6F9260-86F0-4DC5-9961-F8B7ACB6F7AC}" srcOrd="8" destOrd="0" parTransId="{2624205B-C95D-4BD9-93E9-008B08A947BF}" sibTransId="{B69B20A0-D588-4A5C-B923-F2BA6D05A71F}"/>
    <dgm:cxn modelId="{9ECAE3BE-54D0-1E43-90EB-CFD7CC7DF9F7}" type="presOf" srcId="{92A17E5A-2CD3-41B1-97E5-9ABE3E2684D5}" destId="{EBE8C324-8E26-5847-8D21-824FC2D50556}" srcOrd="0" destOrd="0" presId="urn:microsoft.com/office/officeart/2005/8/layout/default"/>
    <dgm:cxn modelId="{6BF47AEF-DF15-9744-874B-50378C7EEDA6}" type="presOf" srcId="{18C19F4F-DF55-456C-A12E-D7E94FDE13F3}" destId="{8036E0F3-E887-614C-9E57-F368C7674353}" srcOrd="0" destOrd="0" presId="urn:microsoft.com/office/officeart/2005/8/layout/default"/>
    <dgm:cxn modelId="{800B31F2-2DE4-487A-9D74-FA0120333F6A}" srcId="{505735BB-331F-4247-94AF-02D6678FF237}" destId="{F2E9D982-CBCE-4D40-AB82-14339FB7BFE9}" srcOrd="0" destOrd="0" parTransId="{23541294-331D-42C7-990B-666B3F418086}" sibTransId="{6DE7A7FB-18A9-4A9B-B90A-AC1AFB6EEAC4}"/>
    <dgm:cxn modelId="{CBEEFBF7-D9FD-4CA3-AD80-65B164086930}" srcId="{505735BB-331F-4247-94AF-02D6678FF237}" destId="{2C8A9AD9-38C4-4D43-BA8E-539D45DC2CD3}" srcOrd="3" destOrd="0" parTransId="{165919F3-88E8-41CC-A39F-3025935E5581}" sibTransId="{659E133F-D5BA-4033-B13C-EC993D7C6D3D}"/>
    <dgm:cxn modelId="{BBF92EFB-675C-7740-82A2-2CF9B3DEFF99}" type="presOf" srcId="{C2B14A2C-8F41-4988-A565-CE426B11575F}" destId="{08B1FFAE-6141-7D4D-BE5D-C859D097A38E}" srcOrd="0" destOrd="0" presId="urn:microsoft.com/office/officeart/2005/8/layout/default"/>
    <dgm:cxn modelId="{3749BC41-A25B-6B48-80C1-EF99B30DE381}" type="presParOf" srcId="{97CAC45F-6081-AF49-A18A-67BD9DC48056}" destId="{E63D56B9-22DE-6742-8503-DCBACEA697C3}" srcOrd="0" destOrd="0" presId="urn:microsoft.com/office/officeart/2005/8/layout/default"/>
    <dgm:cxn modelId="{CE21B2CB-198B-6441-B41E-4F23AD9837E0}" type="presParOf" srcId="{97CAC45F-6081-AF49-A18A-67BD9DC48056}" destId="{1A9D05CE-DDED-4444-BEAE-BF44E29AF8B5}" srcOrd="1" destOrd="0" presId="urn:microsoft.com/office/officeart/2005/8/layout/default"/>
    <dgm:cxn modelId="{288CFCDB-F916-D54E-AC9D-FD4EAB3C66CB}" type="presParOf" srcId="{97CAC45F-6081-AF49-A18A-67BD9DC48056}" destId="{08B1FFAE-6141-7D4D-BE5D-C859D097A38E}" srcOrd="2" destOrd="0" presId="urn:microsoft.com/office/officeart/2005/8/layout/default"/>
    <dgm:cxn modelId="{B806C4DD-BFE1-DC40-9A2A-1F856EEC98FF}" type="presParOf" srcId="{97CAC45F-6081-AF49-A18A-67BD9DC48056}" destId="{3C26A2BF-DA95-2B45-A5FD-B733A8528242}" srcOrd="3" destOrd="0" presId="urn:microsoft.com/office/officeart/2005/8/layout/default"/>
    <dgm:cxn modelId="{3AD802F9-94C6-7446-AF4D-AE2ED2ACC8D6}" type="presParOf" srcId="{97CAC45F-6081-AF49-A18A-67BD9DC48056}" destId="{7CC2DB7E-4E3C-9748-B29E-A5EB2CFEB3D3}" srcOrd="4" destOrd="0" presId="urn:microsoft.com/office/officeart/2005/8/layout/default"/>
    <dgm:cxn modelId="{DE4FBD7C-F371-4A4A-B423-F6D31856B285}" type="presParOf" srcId="{97CAC45F-6081-AF49-A18A-67BD9DC48056}" destId="{0EB242DD-B87A-9147-9203-55CF681A3D0D}" srcOrd="5" destOrd="0" presId="urn:microsoft.com/office/officeart/2005/8/layout/default"/>
    <dgm:cxn modelId="{C0514AB3-B346-1248-94FE-621A35936AF2}" type="presParOf" srcId="{97CAC45F-6081-AF49-A18A-67BD9DC48056}" destId="{CDF0AA6A-BAE0-F740-B4B4-80FA38E1F96B}" srcOrd="6" destOrd="0" presId="urn:microsoft.com/office/officeart/2005/8/layout/default"/>
    <dgm:cxn modelId="{00CAC4AB-621F-B549-BA72-A5FFB064ED92}" type="presParOf" srcId="{97CAC45F-6081-AF49-A18A-67BD9DC48056}" destId="{40207123-EEB9-D748-AE96-4B66D9A5BC62}" srcOrd="7" destOrd="0" presId="urn:microsoft.com/office/officeart/2005/8/layout/default"/>
    <dgm:cxn modelId="{65BB73F5-53A6-AE41-A5E5-B2A604665C9D}" type="presParOf" srcId="{97CAC45F-6081-AF49-A18A-67BD9DC48056}" destId="{E6B2B9A1-6384-914C-80D4-D68E80DE8087}" srcOrd="8" destOrd="0" presId="urn:microsoft.com/office/officeart/2005/8/layout/default"/>
    <dgm:cxn modelId="{44BDBED0-FE7D-5349-B8BA-910F675C14A6}" type="presParOf" srcId="{97CAC45F-6081-AF49-A18A-67BD9DC48056}" destId="{6B9F288A-9D16-7142-A03B-E2F3F1998A21}" srcOrd="9" destOrd="0" presId="urn:microsoft.com/office/officeart/2005/8/layout/default"/>
    <dgm:cxn modelId="{17C0E024-8310-374E-BEF8-5424F14A9115}" type="presParOf" srcId="{97CAC45F-6081-AF49-A18A-67BD9DC48056}" destId="{CB468960-B453-214A-A726-EDEF0FFD30C4}" srcOrd="10" destOrd="0" presId="urn:microsoft.com/office/officeart/2005/8/layout/default"/>
    <dgm:cxn modelId="{7ABA0868-A242-7742-AFD3-AB579BE56D47}" type="presParOf" srcId="{97CAC45F-6081-AF49-A18A-67BD9DC48056}" destId="{8A029462-E3EB-E845-86C7-CAC8F8E17F2B}" srcOrd="11" destOrd="0" presId="urn:microsoft.com/office/officeart/2005/8/layout/default"/>
    <dgm:cxn modelId="{1FD458EC-413F-E240-9DCC-0C1BE8C0D6B3}" type="presParOf" srcId="{97CAC45F-6081-AF49-A18A-67BD9DC48056}" destId="{EBE8C324-8E26-5847-8D21-824FC2D50556}" srcOrd="12" destOrd="0" presId="urn:microsoft.com/office/officeart/2005/8/layout/default"/>
    <dgm:cxn modelId="{8FFEC62F-F617-DA49-8214-D5DBD08083B6}" type="presParOf" srcId="{97CAC45F-6081-AF49-A18A-67BD9DC48056}" destId="{7C4A952D-368A-CE42-BBC3-41033B247803}" srcOrd="13" destOrd="0" presId="urn:microsoft.com/office/officeart/2005/8/layout/default"/>
    <dgm:cxn modelId="{FE8B0F07-0D2C-4A48-B39C-67B6F48A26A1}" type="presParOf" srcId="{97CAC45F-6081-AF49-A18A-67BD9DC48056}" destId="{A7A5C9E5-E299-4D44-9ABA-80E384AA935B}" srcOrd="14" destOrd="0" presId="urn:microsoft.com/office/officeart/2005/8/layout/default"/>
    <dgm:cxn modelId="{D6607084-D5AD-154D-B23B-CF674A61561F}" type="presParOf" srcId="{97CAC45F-6081-AF49-A18A-67BD9DC48056}" destId="{494D01FF-9F85-D647-BF08-5D742E0339C2}" srcOrd="15" destOrd="0" presId="urn:microsoft.com/office/officeart/2005/8/layout/default"/>
    <dgm:cxn modelId="{EFCD78A1-C7A9-0841-8F71-07B172351DE7}" type="presParOf" srcId="{97CAC45F-6081-AF49-A18A-67BD9DC48056}" destId="{3BC3D9AD-507E-1B40-8296-7822BBB2C371}" srcOrd="16" destOrd="0" presId="urn:microsoft.com/office/officeart/2005/8/layout/default"/>
    <dgm:cxn modelId="{8BD9005D-410D-0D4B-BEF3-23AA15F5826A}" type="presParOf" srcId="{97CAC45F-6081-AF49-A18A-67BD9DC48056}" destId="{C95D2373-159C-5740-983D-4B36A17875E9}" srcOrd="17" destOrd="0" presId="urn:microsoft.com/office/officeart/2005/8/layout/default"/>
    <dgm:cxn modelId="{E4598211-9603-0F43-88E0-6D45E8C61D83}" type="presParOf" srcId="{97CAC45F-6081-AF49-A18A-67BD9DC48056}" destId="{8036E0F3-E887-614C-9E57-F368C7674353}" srcOrd="18" destOrd="0" presId="urn:microsoft.com/office/officeart/2005/8/layout/default"/>
    <dgm:cxn modelId="{93D07F31-2C84-3940-A5B0-080DFB4437FA}" type="presParOf" srcId="{97CAC45F-6081-AF49-A18A-67BD9DC48056}" destId="{0214DECC-5EEA-6B49-8D9D-BB98379704B4}" srcOrd="19" destOrd="0" presId="urn:microsoft.com/office/officeart/2005/8/layout/default"/>
    <dgm:cxn modelId="{FDA4401E-1C8E-F14F-B25C-91479D560AED}" type="presParOf" srcId="{97CAC45F-6081-AF49-A18A-67BD9DC48056}" destId="{5615C230-FE6A-8747-9A11-D06783D5FE7A}" srcOrd="2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F6519C-17B6-3644-AC6C-C77C1F089E06}">
      <dsp:nvSpPr>
        <dsp:cNvPr id="0" name=""/>
        <dsp:cNvSpPr/>
      </dsp:nvSpPr>
      <dsp:spPr>
        <a:xfrm>
          <a:off x="751890" y="1948841"/>
          <a:ext cx="3088450" cy="930547"/>
        </a:xfrm>
        <a:prstGeom prst="rect">
          <a:avLst/>
        </a:prstGeom>
        <a:solidFill>
          <a:schemeClr val="accent3">
            <a:lumMod val="7500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925" tIns="236359" rIns="59925" bIns="236359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Motor force</a:t>
          </a:r>
        </a:p>
      </dsp:txBody>
      <dsp:txXfrm>
        <a:off x="751890" y="1948841"/>
        <a:ext cx="3088450" cy="930547"/>
      </dsp:txXfrm>
    </dsp:sp>
    <dsp:sp modelId="{58C63C94-9AFE-7143-9A08-5A923B9C2DAD}">
      <dsp:nvSpPr>
        <dsp:cNvPr id="0" name=""/>
        <dsp:cNvSpPr/>
      </dsp:nvSpPr>
      <dsp:spPr>
        <a:xfrm>
          <a:off x="0" y="907"/>
          <a:ext cx="772112" cy="9305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858" tIns="91917" rIns="40858" bIns="91917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>
        <a:off x="0" y="907"/>
        <a:ext cx="772112" cy="930547"/>
      </dsp:txXfrm>
    </dsp:sp>
    <dsp:sp modelId="{60B56C52-7888-F549-AABC-AC1C72B5422B}">
      <dsp:nvSpPr>
        <dsp:cNvPr id="0" name=""/>
        <dsp:cNvSpPr/>
      </dsp:nvSpPr>
      <dsp:spPr>
        <a:xfrm>
          <a:off x="751890" y="0"/>
          <a:ext cx="3088450" cy="930547"/>
        </a:xfrm>
        <a:prstGeom prst="rect">
          <a:avLst/>
        </a:prstGeom>
        <a:solidFill>
          <a:srgbClr val="92D050"/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925" tIns="236359" rIns="59925" bIns="236359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Ventilation</a:t>
          </a:r>
        </a:p>
      </dsp:txBody>
      <dsp:txXfrm>
        <a:off x="751890" y="0"/>
        <a:ext cx="3088450" cy="930547"/>
      </dsp:txXfrm>
    </dsp:sp>
    <dsp:sp modelId="{86B9B6F7-2676-F348-9F31-2F45CBEA4D47}">
      <dsp:nvSpPr>
        <dsp:cNvPr id="0" name=""/>
        <dsp:cNvSpPr/>
      </dsp:nvSpPr>
      <dsp:spPr>
        <a:xfrm>
          <a:off x="0" y="987288"/>
          <a:ext cx="772112" cy="9305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858" tIns="91917" rIns="40858" bIns="91917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>
        <a:off x="0" y="987288"/>
        <a:ext cx="772112" cy="930547"/>
      </dsp:txXfrm>
    </dsp:sp>
    <dsp:sp modelId="{CD35ADEE-BA21-3840-90DE-CC3EB43EA562}">
      <dsp:nvSpPr>
        <dsp:cNvPr id="0" name=""/>
        <dsp:cNvSpPr/>
      </dsp:nvSpPr>
      <dsp:spPr>
        <a:xfrm>
          <a:off x="751890" y="985911"/>
          <a:ext cx="3088450" cy="930547"/>
        </a:xfrm>
        <a:prstGeom prst="rect">
          <a:avLst/>
        </a:prstGeom>
        <a:solidFill>
          <a:schemeClr val="accent5"/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925" tIns="236359" rIns="59925" bIns="236359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Circulation</a:t>
          </a:r>
        </a:p>
      </dsp:txBody>
      <dsp:txXfrm>
        <a:off x="751890" y="985911"/>
        <a:ext cx="3088450" cy="930547"/>
      </dsp:txXfrm>
    </dsp:sp>
    <dsp:sp modelId="{DFFF40EB-71BA-A54B-AEB4-77484E1D9A6E}">
      <dsp:nvSpPr>
        <dsp:cNvPr id="0" name=""/>
        <dsp:cNvSpPr/>
      </dsp:nvSpPr>
      <dsp:spPr>
        <a:xfrm>
          <a:off x="0" y="1973668"/>
          <a:ext cx="772112" cy="9305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858" tIns="91917" rIns="40858" bIns="91917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0" y="1973668"/>
        <a:ext cx="772112" cy="9305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866DA8-B0E3-D44C-A1FA-FA1F1E171C49}">
      <dsp:nvSpPr>
        <dsp:cNvPr id="0" name=""/>
        <dsp:cNvSpPr/>
      </dsp:nvSpPr>
      <dsp:spPr>
        <a:xfrm>
          <a:off x="0" y="37605"/>
          <a:ext cx="7698048" cy="69264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How much exercise in W patient could perform ?</a:t>
          </a:r>
        </a:p>
      </dsp:txBody>
      <dsp:txXfrm>
        <a:off x="33812" y="71417"/>
        <a:ext cx="7630424" cy="625016"/>
      </dsp:txXfrm>
    </dsp:sp>
    <dsp:sp modelId="{441AD285-E4A1-6347-B141-E022AE8B5513}">
      <dsp:nvSpPr>
        <dsp:cNvPr id="0" name=""/>
        <dsp:cNvSpPr/>
      </dsp:nvSpPr>
      <dsp:spPr>
        <a:xfrm>
          <a:off x="0" y="836805"/>
          <a:ext cx="7698048" cy="69264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Can subject achieve normal VO</a:t>
          </a:r>
          <a:r>
            <a:rPr lang="en-US" sz="2000" kern="1200" baseline="-25000"/>
            <a:t>2</a:t>
          </a:r>
          <a:r>
            <a:rPr lang="en-US" sz="2000" kern="1200"/>
            <a:t> ( </a:t>
          </a:r>
          <a:r>
            <a:rPr lang="en-US" sz="2000" u="sng" kern="1200"/>
            <a:t>&gt;</a:t>
          </a:r>
          <a:r>
            <a:rPr lang="en-US" sz="2000" kern="1200"/>
            <a:t> 85%)or not ? </a:t>
          </a:r>
        </a:p>
      </dsp:txBody>
      <dsp:txXfrm>
        <a:off x="33812" y="870617"/>
        <a:ext cx="7630424" cy="625016"/>
      </dsp:txXfrm>
    </dsp:sp>
    <dsp:sp modelId="{901013D0-134C-2542-AD17-C5A4E3481457}">
      <dsp:nvSpPr>
        <dsp:cNvPr id="0" name=""/>
        <dsp:cNvSpPr/>
      </dsp:nvSpPr>
      <dsp:spPr>
        <a:xfrm>
          <a:off x="0" y="1636005"/>
          <a:ext cx="7698048" cy="69264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Is there a cardiovascular limitation? </a:t>
          </a:r>
        </a:p>
      </dsp:txBody>
      <dsp:txXfrm>
        <a:off x="33812" y="1669817"/>
        <a:ext cx="7630424" cy="625016"/>
      </dsp:txXfrm>
    </dsp:sp>
    <dsp:sp modelId="{5C8B7FAB-5FE5-BE40-8ADD-96997038BE05}">
      <dsp:nvSpPr>
        <dsp:cNvPr id="0" name=""/>
        <dsp:cNvSpPr/>
      </dsp:nvSpPr>
      <dsp:spPr>
        <a:xfrm>
          <a:off x="0" y="2328645"/>
          <a:ext cx="7698048" cy="1091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4413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Is there a premature metabolic acidosis - Low AT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Low O2 pulse at termination of exercise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Large HR reserve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Long HRR time</a:t>
          </a:r>
        </a:p>
      </dsp:txBody>
      <dsp:txXfrm>
        <a:off x="0" y="2328645"/>
        <a:ext cx="7698048" cy="1091407"/>
      </dsp:txXfrm>
    </dsp:sp>
    <dsp:sp modelId="{EF659EC2-0837-FA49-9260-E38A89DB992E}">
      <dsp:nvSpPr>
        <dsp:cNvPr id="0" name=""/>
        <dsp:cNvSpPr/>
      </dsp:nvSpPr>
      <dsp:spPr>
        <a:xfrm>
          <a:off x="0" y="3420052"/>
          <a:ext cx="7698048" cy="69264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Is there a ventilatory (mechanics) limitation?</a:t>
          </a:r>
        </a:p>
      </dsp:txBody>
      <dsp:txXfrm>
        <a:off x="33812" y="3453864"/>
        <a:ext cx="7630424" cy="625016"/>
      </dsp:txXfrm>
    </dsp:sp>
    <dsp:sp modelId="{4BB5720A-AE15-5345-9B1B-C7F60CAFC334}">
      <dsp:nvSpPr>
        <dsp:cNvPr id="0" name=""/>
        <dsp:cNvSpPr/>
      </dsp:nvSpPr>
      <dsp:spPr>
        <a:xfrm>
          <a:off x="0" y="4112692"/>
          <a:ext cx="7698048" cy="612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4413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Low BR</a:t>
          </a:r>
          <a:r>
            <a:rPr lang="en-US" sz="1600" u="sng" kern="1200"/>
            <a:t> &lt; </a:t>
          </a:r>
          <a:r>
            <a:rPr lang="en-US" sz="1600" kern="1200"/>
            <a:t>15%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DHI with EFL</a:t>
          </a:r>
        </a:p>
      </dsp:txBody>
      <dsp:txXfrm>
        <a:off x="0" y="4112692"/>
        <a:ext cx="7698048" cy="612720"/>
      </dsp:txXfrm>
    </dsp:sp>
    <dsp:sp modelId="{FD1C796E-647A-F542-AA8B-EA34FF9869E1}">
      <dsp:nvSpPr>
        <dsp:cNvPr id="0" name=""/>
        <dsp:cNvSpPr/>
      </dsp:nvSpPr>
      <dsp:spPr>
        <a:xfrm>
          <a:off x="0" y="4725412"/>
          <a:ext cx="7698048" cy="69264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Does pulmonary gas exchange contribute to exercise limitation?</a:t>
          </a:r>
        </a:p>
      </dsp:txBody>
      <dsp:txXfrm>
        <a:off x="33812" y="4759224"/>
        <a:ext cx="7630424" cy="625016"/>
      </dsp:txXfrm>
    </dsp:sp>
    <dsp:sp modelId="{12079CC7-76D2-A64C-B8FC-3E00977FF44B}">
      <dsp:nvSpPr>
        <dsp:cNvPr id="0" name=""/>
        <dsp:cNvSpPr/>
      </dsp:nvSpPr>
      <dsp:spPr>
        <a:xfrm>
          <a:off x="0" y="5418052"/>
          <a:ext cx="7698048" cy="612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4413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Fall in Oxygen saturation </a:t>
          </a:r>
          <a:r>
            <a:rPr lang="en-US" sz="1600" u="sng" kern="1200"/>
            <a:t>&gt;</a:t>
          </a:r>
          <a:r>
            <a:rPr lang="en-US" sz="1600" kern="1200"/>
            <a:t> 4%  </a:t>
          </a:r>
        </a:p>
      </dsp:txBody>
      <dsp:txXfrm>
        <a:off x="0" y="5418052"/>
        <a:ext cx="7698048" cy="612720"/>
      </dsp:txXfrm>
    </dsp:sp>
    <dsp:sp modelId="{8F5D39B7-426E-DC4E-9CD4-7F253C415804}">
      <dsp:nvSpPr>
        <dsp:cNvPr id="0" name=""/>
        <dsp:cNvSpPr/>
      </dsp:nvSpPr>
      <dsp:spPr>
        <a:xfrm>
          <a:off x="0" y="6030772"/>
          <a:ext cx="7698048" cy="69264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Is it poor conditioning / muscular limitation ?</a:t>
          </a:r>
        </a:p>
      </dsp:txBody>
      <dsp:txXfrm>
        <a:off x="33812" y="6064584"/>
        <a:ext cx="7630424" cy="6250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3D56B9-22DE-6742-8503-DCBACEA697C3}">
      <dsp:nvSpPr>
        <dsp:cNvPr id="0" name=""/>
        <dsp:cNvSpPr/>
      </dsp:nvSpPr>
      <dsp:spPr>
        <a:xfrm>
          <a:off x="228128" y="1737"/>
          <a:ext cx="2448929" cy="14693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Acute MI</a:t>
          </a:r>
        </a:p>
      </dsp:txBody>
      <dsp:txXfrm>
        <a:off x="228128" y="1737"/>
        <a:ext cx="2448929" cy="1469357"/>
      </dsp:txXfrm>
    </dsp:sp>
    <dsp:sp modelId="{08B1FFAE-6141-7D4D-BE5D-C859D097A38E}">
      <dsp:nvSpPr>
        <dsp:cNvPr id="0" name=""/>
        <dsp:cNvSpPr/>
      </dsp:nvSpPr>
      <dsp:spPr>
        <a:xfrm>
          <a:off x="2921951" y="1737"/>
          <a:ext cx="2448929" cy="14693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Unstable angina</a:t>
          </a:r>
        </a:p>
      </dsp:txBody>
      <dsp:txXfrm>
        <a:off x="2921951" y="1737"/>
        <a:ext cx="2448929" cy="1469357"/>
      </dsp:txXfrm>
    </dsp:sp>
    <dsp:sp modelId="{7CC2DB7E-4E3C-9748-B29E-A5EB2CFEB3D3}">
      <dsp:nvSpPr>
        <dsp:cNvPr id="0" name=""/>
        <dsp:cNvSpPr/>
      </dsp:nvSpPr>
      <dsp:spPr>
        <a:xfrm>
          <a:off x="5615773" y="1737"/>
          <a:ext cx="2448929" cy="14693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Unstable arrhythmia</a:t>
          </a:r>
        </a:p>
      </dsp:txBody>
      <dsp:txXfrm>
        <a:off x="5615773" y="1737"/>
        <a:ext cx="2448929" cy="1469357"/>
      </dsp:txXfrm>
    </dsp:sp>
    <dsp:sp modelId="{CDF0AA6A-BAE0-F740-B4B4-80FA38E1F96B}">
      <dsp:nvSpPr>
        <dsp:cNvPr id="0" name=""/>
        <dsp:cNvSpPr/>
      </dsp:nvSpPr>
      <dsp:spPr>
        <a:xfrm>
          <a:off x="8309596" y="1737"/>
          <a:ext cx="2448929" cy="14693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Acute endocarditis, myocarditis, pericarditis</a:t>
          </a:r>
        </a:p>
      </dsp:txBody>
      <dsp:txXfrm>
        <a:off x="8309596" y="1737"/>
        <a:ext cx="2448929" cy="1469357"/>
      </dsp:txXfrm>
    </dsp:sp>
    <dsp:sp modelId="{E6B2B9A1-6384-914C-80D4-D68E80DE8087}">
      <dsp:nvSpPr>
        <dsp:cNvPr id="0" name=""/>
        <dsp:cNvSpPr/>
      </dsp:nvSpPr>
      <dsp:spPr>
        <a:xfrm>
          <a:off x="228128" y="1715988"/>
          <a:ext cx="2448929" cy="14693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Syncope</a:t>
          </a:r>
        </a:p>
      </dsp:txBody>
      <dsp:txXfrm>
        <a:off x="228128" y="1715988"/>
        <a:ext cx="2448929" cy="1469357"/>
      </dsp:txXfrm>
    </dsp:sp>
    <dsp:sp modelId="{CB468960-B453-214A-A726-EDEF0FFD30C4}">
      <dsp:nvSpPr>
        <dsp:cNvPr id="0" name=""/>
        <dsp:cNvSpPr/>
      </dsp:nvSpPr>
      <dsp:spPr>
        <a:xfrm>
          <a:off x="2921951" y="1715988"/>
          <a:ext cx="2448929" cy="14693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Severe, symptomatic AS</a:t>
          </a:r>
        </a:p>
      </dsp:txBody>
      <dsp:txXfrm>
        <a:off x="2921951" y="1715988"/>
        <a:ext cx="2448929" cy="1469357"/>
      </dsp:txXfrm>
    </dsp:sp>
    <dsp:sp modelId="{EBE8C324-8E26-5847-8D21-824FC2D50556}">
      <dsp:nvSpPr>
        <dsp:cNvPr id="0" name=""/>
        <dsp:cNvSpPr/>
      </dsp:nvSpPr>
      <dsp:spPr>
        <a:xfrm>
          <a:off x="5615773" y="1715988"/>
          <a:ext cx="2448929" cy="14693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Uncontrolled CHF</a:t>
          </a:r>
        </a:p>
      </dsp:txBody>
      <dsp:txXfrm>
        <a:off x="5615773" y="1715988"/>
        <a:ext cx="2448929" cy="1469357"/>
      </dsp:txXfrm>
    </dsp:sp>
    <dsp:sp modelId="{A7A5C9E5-E299-4D44-9ABA-80E384AA935B}">
      <dsp:nvSpPr>
        <dsp:cNvPr id="0" name=""/>
        <dsp:cNvSpPr/>
      </dsp:nvSpPr>
      <dsp:spPr>
        <a:xfrm>
          <a:off x="8309596" y="1715988"/>
          <a:ext cx="2448929" cy="14693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Acute PE, DVT</a:t>
          </a:r>
        </a:p>
      </dsp:txBody>
      <dsp:txXfrm>
        <a:off x="8309596" y="1715988"/>
        <a:ext cx="2448929" cy="1469357"/>
      </dsp:txXfrm>
    </dsp:sp>
    <dsp:sp modelId="{3BC3D9AD-507E-1B40-8296-7822BBB2C371}">
      <dsp:nvSpPr>
        <dsp:cNvPr id="0" name=""/>
        <dsp:cNvSpPr/>
      </dsp:nvSpPr>
      <dsp:spPr>
        <a:xfrm>
          <a:off x="1575039" y="3430239"/>
          <a:ext cx="2448929" cy="14693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Respiratory failure</a:t>
          </a:r>
        </a:p>
      </dsp:txBody>
      <dsp:txXfrm>
        <a:off x="1575039" y="3430239"/>
        <a:ext cx="2448929" cy="1469357"/>
      </dsp:txXfrm>
    </dsp:sp>
    <dsp:sp modelId="{8036E0F3-E887-614C-9E57-F368C7674353}">
      <dsp:nvSpPr>
        <dsp:cNvPr id="0" name=""/>
        <dsp:cNvSpPr/>
      </dsp:nvSpPr>
      <dsp:spPr>
        <a:xfrm>
          <a:off x="4268862" y="3430239"/>
          <a:ext cx="2448929" cy="14693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SpO</a:t>
          </a:r>
          <a:r>
            <a:rPr lang="en-US" sz="1800" kern="1200" baseline="-25000"/>
            <a:t>2 </a:t>
          </a:r>
          <a:r>
            <a:rPr lang="en-US" sz="1800" kern="1200"/>
            <a:t>&lt;88% on RA</a:t>
          </a:r>
        </a:p>
      </dsp:txBody>
      <dsp:txXfrm>
        <a:off x="4268862" y="3430239"/>
        <a:ext cx="2448929" cy="1469357"/>
      </dsp:txXfrm>
    </dsp:sp>
    <dsp:sp modelId="{5615C230-FE6A-8747-9A11-D06783D5FE7A}">
      <dsp:nvSpPr>
        <dsp:cNvPr id="0" name=""/>
        <dsp:cNvSpPr/>
      </dsp:nvSpPr>
      <dsp:spPr>
        <a:xfrm>
          <a:off x="6962685" y="3430239"/>
          <a:ext cx="2448929" cy="14693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Acute significant non-cardiopulmonary disorder that may affect or be adversely affected by exercise</a:t>
          </a:r>
        </a:p>
      </dsp:txBody>
      <dsp:txXfrm>
        <a:off x="6962685" y="3430239"/>
        <a:ext cx="2448929" cy="14693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A05BE5-256D-D24B-8982-61AFD52BFF43}" type="datetimeFigureOut">
              <a:rPr lang="en-US" smtClean="0"/>
              <a:t>6/10/25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6393E-C4D6-DC41-BEF7-68F8A54C9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013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6393E-C4D6-DC41-BEF7-68F8A54C924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Considerations of </a:t>
            </a:r>
            <a:r>
              <a:rPr lang="el-GR" dirty="0"/>
              <a:t>Τ</a:t>
            </a:r>
            <a:r>
              <a:rPr lang="am-ET" dirty="0"/>
              <a:t>ሶ</a:t>
            </a:r>
            <a:r>
              <a:rPr lang="en-US" dirty="0"/>
              <a:t>VE </a:t>
            </a:r>
            <a:r>
              <a:rPr lang="am-ET" dirty="0"/>
              <a:t>ሶ </a:t>
            </a:r>
            <a:r>
              <a:rPr lang="en-US" dirty="0"/>
              <a:t>VCO2 nadir</a:t>
            </a:r>
          </a:p>
          <a:p>
            <a:r>
              <a:rPr lang="en-US" dirty="0"/>
              <a:t>• Can overestimate ventilatory</a:t>
            </a:r>
          </a:p>
          <a:p>
            <a:r>
              <a:rPr lang="en-US" dirty="0"/>
              <a:t>inefficiency in patients with very short</a:t>
            </a:r>
          </a:p>
          <a:p>
            <a:r>
              <a:rPr lang="en-US" dirty="0"/>
              <a:t>CPET</a:t>
            </a:r>
          </a:p>
          <a:p>
            <a:r>
              <a:rPr lang="en-US" dirty="0"/>
              <a:t>• Lack of data points</a:t>
            </a:r>
          </a:p>
          <a:p>
            <a:r>
              <a:rPr lang="en-US" dirty="0"/>
              <a:t>• </a:t>
            </a:r>
            <a:r>
              <a:rPr lang="el-GR" dirty="0"/>
              <a:t>Τ</a:t>
            </a:r>
            <a:r>
              <a:rPr lang="am-ET" dirty="0"/>
              <a:t>ሶ</a:t>
            </a:r>
            <a:r>
              <a:rPr lang="en-US" dirty="0"/>
              <a:t>VE </a:t>
            </a:r>
            <a:r>
              <a:rPr lang="am-ET" dirty="0"/>
              <a:t>ሶ </a:t>
            </a:r>
            <a:r>
              <a:rPr lang="en-US" dirty="0"/>
              <a:t>VCO2 nadir: Lowest</a:t>
            </a:r>
          </a:p>
          <a:p>
            <a:r>
              <a:rPr lang="el-GR" dirty="0"/>
              <a:t>Τ</a:t>
            </a:r>
            <a:r>
              <a:rPr lang="am-ET" dirty="0"/>
              <a:t>ሶ</a:t>
            </a:r>
            <a:r>
              <a:rPr lang="en-US" dirty="0"/>
              <a:t>VE </a:t>
            </a:r>
            <a:r>
              <a:rPr lang="am-ET" dirty="0"/>
              <a:t>ሶ </a:t>
            </a:r>
            <a:r>
              <a:rPr lang="en-US" dirty="0"/>
              <a:t>VCO2prior to respiratory</a:t>
            </a:r>
          </a:p>
          <a:p>
            <a:r>
              <a:rPr lang="en-US" dirty="0"/>
              <a:t>compensation point</a:t>
            </a:r>
          </a:p>
          <a:p>
            <a:r>
              <a:rPr lang="en-US" dirty="0"/>
              <a:t>VE </a:t>
            </a:r>
            <a:r>
              <a:rPr lang="am-ET" dirty="0"/>
              <a:t>ሶ </a:t>
            </a:r>
            <a:r>
              <a:rPr lang="en-US" dirty="0"/>
              <a:t>VCO2 at peak exercise is high</a:t>
            </a:r>
          </a:p>
          <a:p>
            <a:r>
              <a:rPr lang="en-US" dirty="0"/>
              <a:t>to account for metabolic acidosis</a:t>
            </a:r>
          </a:p>
          <a:p>
            <a:r>
              <a:rPr lang="en-US" dirty="0"/>
              <a:t>• Individuals with poor exercise</a:t>
            </a:r>
          </a:p>
          <a:p>
            <a:r>
              <a:rPr lang="en-US" dirty="0"/>
              <a:t>tolerance the nadir and peak</a:t>
            </a:r>
          </a:p>
          <a:p>
            <a:r>
              <a:rPr lang="en-US" dirty="0"/>
              <a:t>values are similar</a:t>
            </a:r>
          </a:p>
          <a:p>
            <a:r>
              <a:rPr lang="en-US" dirty="0"/>
              <a:t>• Consider patients unable to exercise</a:t>
            </a:r>
          </a:p>
          <a:p>
            <a:r>
              <a:rPr lang="en-US" dirty="0"/>
              <a:t>beyond anaerobic threshold</a:t>
            </a:r>
          </a:p>
          <a:p>
            <a:r>
              <a:rPr lang="en-US" dirty="0"/>
              <a:t>• Generally considered a poorer</a:t>
            </a:r>
          </a:p>
          <a:p>
            <a:r>
              <a:rPr lang="en-US" dirty="0"/>
              <a:t>marker of ventilatory efficiency &amp; decreases as COPD severity increases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C1C8E-E39B-9044-9DF2-160DD521D53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350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B49D1-0A8B-8A0E-6EC2-574DADD5D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215F3D-7879-92ED-FFE4-8A2D77596E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53DC7E-F205-0469-0BAC-1951443AFA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Considerations of </a:t>
            </a:r>
            <a:r>
              <a:rPr lang="el-GR" dirty="0"/>
              <a:t>Τ</a:t>
            </a:r>
            <a:r>
              <a:rPr lang="am-ET" dirty="0"/>
              <a:t>ሶ</a:t>
            </a:r>
            <a:r>
              <a:rPr lang="en-US" dirty="0"/>
              <a:t>VE </a:t>
            </a:r>
            <a:r>
              <a:rPr lang="am-ET" dirty="0"/>
              <a:t>ሶ </a:t>
            </a:r>
            <a:r>
              <a:rPr lang="en-US" dirty="0"/>
              <a:t>VCO2 nadir</a:t>
            </a:r>
          </a:p>
          <a:p>
            <a:r>
              <a:rPr lang="en-US" dirty="0"/>
              <a:t>• Can overestimate ventilatory</a:t>
            </a:r>
          </a:p>
          <a:p>
            <a:r>
              <a:rPr lang="en-US" dirty="0"/>
              <a:t>inefficiency in patients with very short</a:t>
            </a:r>
          </a:p>
          <a:p>
            <a:r>
              <a:rPr lang="en-US" dirty="0"/>
              <a:t>CPET</a:t>
            </a:r>
          </a:p>
          <a:p>
            <a:r>
              <a:rPr lang="en-US" dirty="0"/>
              <a:t>• Lack of data points</a:t>
            </a:r>
          </a:p>
          <a:p>
            <a:r>
              <a:rPr lang="en-US" dirty="0"/>
              <a:t>• </a:t>
            </a:r>
            <a:r>
              <a:rPr lang="el-GR" dirty="0"/>
              <a:t>Τ</a:t>
            </a:r>
            <a:r>
              <a:rPr lang="am-ET" dirty="0"/>
              <a:t>ሶ</a:t>
            </a:r>
            <a:r>
              <a:rPr lang="en-US" dirty="0"/>
              <a:t>VE </a:t>
            </a:r>
            <a:r>
              <a:rPr lang="am-ET" dirty="0"/>
              <a:t>ሶ </a:t>
            </a:r>
            <a:r>
              <a:rPr lang="en-US" dirty="0"/>
              <a:t>VCO2 nadir: Lowest</a:t>
            </a:r>
          </a:p>
          <a:p>
            <a:r>
              <a:rPr lang="el-GR" dirty="0"/>
              <a:t>Τ</a:t>
            </a:r>
            <a:r>
              <a:rPr lang="am-ET" dirty="0"/>
              <a:t>ሶ</a:t>
            </a:r>
            <a:r>
              <a:rPr lang="en-US" dirty="0"/>
              <a:t>VE </a:t>
            </a:r>
            <a:r>
              <a:rPr lang="am-ET" dirty="0"/>
              <a:t>ሶ </a:t>
            </a:r>
            <a:r>
              <a:rPr lang="en-US" dirty="0"/>
              <a:t>VCO2prior to respiratory</a:t>
            </a:r>
          </a:p>
          <a:p>
            <a:r>
              <a:rPr lang="en-US" dirty="0"/>
              <a:t>compensation point</a:t>
            </a:r>
          </a:p>
          <a:p>
            <a:r>
              <a:rPr lang="en-US" dirty="0"/>
              <a:t>VE </a:t>
            </a:r>
            <a:r>
              <a:rPr lang="am-ET" dirty="0"/>
              <a:t>ሶ </a:t>
            </a:r>
            <a:r>
              <a:rPr lang="en-US" dirty="0"/>
              <a:t>VCO2 at peak exercise is high</a:t>
            </a:r>
          </a:p>
          <a:p>
            <a:r>
              <a:rPr lang="en-US" dirty="0"/>
              <a:t>to account for metabolic acidosis</a:t>
            </a:r>
          </a:p>
          <a:p>
            <a:r>
              <a:rPr lang="en-US" dirty="0"/>
              <a:t>• Individuals with poor exercise</a:t>
            </a:r>
          </a:p>
          <a:p>
            <a:r>
              <a:rPr lang="en-US" dirty="0"/>
              <a:t>tolerance the nadir and peak</a:t>
            </a:r>
          </a:p>
          <a:p>
            <a:r>
              <a:rPr lang="en-US" dirty="0"/>
              <a:t>values are similar</a:t>
            </a:r>
          </a:p>
          <a:p>
            <a:r>
              <a:rPr lang="en-US" dirty="0"/>
              <a:t>• Consider patients unable to exercise</a:t>
            </a:r>
          </a:p>
          <a:p>
            <a:r>
              <a:rPr lang="en-US" dirty="0"/>
              <a:t>beyond anaerobic threshold</a:t>
            </a:r>
          </a:p>
          <a:p>
            <a:r>
              <a:rPr lang="en-US" dirty="0"/>
              <a:t>• Generally considered a poorer</a:t>
            </a:r>
          </a:p>
          <a:p>
            <a:r>
              <a:rPr lang="en-US" dirty="0"/>
              <a:t>marker of ventilatory efficiency &amp; decreases as COPD severity increases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262A71-C0D7-2EB8-2239-BBD31271C6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C1C8E-E39B-9044-9DF2-160DD521D53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176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C1C8E-E39B-9044-9DF2-160DD521D53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271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Orthopedic, infection, cataract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4420766-B84E-284A-A01D-479DBCB1917D}" type="slidenum">
              <a:rPr lang="en-US">
                <a:latin typeface="Calibri" charset="0"/>
              </a:rPr>
              <a:pPr eaLnBrk="1" hangingPunct="1"/>
              <a:t>34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895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/>
          <p:cNvSpPr txBox="1">
            <a:spLocks noChangeArrowheads="1"/>
          </p:cNvSpPr>
          <p:nvPr/>
        </p:nvSpPr>
        <p:spPr bwMode="auto">
          <a:xfrm>
            <a:off x="1400175" y="914400"/>
            <a:ext cx="4056063" cy="31353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1507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1046163" y="4352925"/>
            <a:ext cx="4770437" cy="3478213"/>
          </a:xfrm>
          <a:noFill/>
        </p:spPr>
        <p:txBody>
          <a:bodyPr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6200" indent="-76200" eaLnBrk="1" hangingPunct="1">
              <a:lnSpc>
                <a:spcPct val="93000"/>
              </a:lnSpc>
              <a:spcBef>
                <a:spcPct val="0"/>
              </a:spcBef>
              <a:buSzPct val="45000"/>
              <a:tabLst>
                <a:tab pos="649288" algn="l"/>
                <a:tab pos="1298575" algn="l"/>
                <a:tab pos="1947863" algn="l"/>
                <a:tab pos="2597150" algn="l"/>
                <a:tab pos="3248025" algn="l"/>
                <a:tab pos="3897313" algn="l"/>
                <a:tab pos="4546600" algn="l"/>
              </a:tabLst>
            </a:pPr>
            <a:r>
              <a:rPr lang="en-GB">
                <a:latin typeface="Arial" pitchFamily="34" charset="0"/>
                <a:ea typeface="msgothic" charset="0"/>
                <a:cs typeface="msgothic" charset="0"/>
              </a:rPr>
              <a:t>Figure 2. Flow chart for the differential diagnosis of exertional dyspnea and fatigue. Used with permission from Wasserman et al.2</a:t>
            </a:r>
          </a:p>
        </p:txBody>
      </p:sp>
    </p:spTree>
    <p:extLst>
      <p:ext uri="{BB962C8B-B14F-4D97-AF65-F5344CB8AC3E}">
        <p14:creationId xmlns:p14="http://schemas.microsoft.com/office/powerpoint/2010/main" val="3432116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187031-80F9-1D4C-8F82-FE82D82341D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590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Exercise Capacity is moderately reduced due to neuromuscular weakness Post Covid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871B0-EFB0-9F46-B28B-7CE9A60724F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413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≥ 2 mm (0.2 mV) in men or 1.5 mm (0.15 mV) in women in leads V2-V3 and/or of ≥ 1 mm (0.1 mV) in other contiguous chest leads or the 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6393E-C4D6-DC41-BEF7-68F8A54C924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67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C1C8E-E39B-9044-9DF2-160DD521D53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75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Malingering/misrepresentation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1D06E3A-38A5-BE42-892A-18841C28F9C6}" type="slidenum">
              <a:rPr lang="en-US">
                <a:latin typeface="Calibri" charset="0"/>
              </a:rPr>
              <a:pPr eaLnBrk="1" hangingPunct="1"/>
              <a:t>8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268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C1C8E-E39B-9044-9DF2-160DD521D53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24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0F240-75CF-767A-671E-321642C27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F184B9-1F4D-A4FD-2561-8AEA5F1795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BA2069-7021-5C1A-B80E-701FAA552F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119F83-07D6-5B2C-50EB-09A13E758A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6393E-C4D6-DC41-BEF7-68F8A54C924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910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6393E-C4D6-DC41-BEF7-68F8A54C924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29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6393E-C4D6-DC41-BEF7-68F8A54C924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50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FDCA3CD7-E4AA-407E-9255-2F85D6FB1F0D}" type="slidenum">
              <a:rPr lang="en-US" sz="1200"/>
              <a:pPr algn="r" eaLnBrk="1" hangingPunct="1"/>
              <a:t>19</a:t>
            </a:fld>
            <a:endParaRPr lang="en-US" sz="1200"/>
          </a:p>
        </p:txBody>
      </p:sp>
      <p:sp>
        <p:nvSpPr>
          <p:cNvPr id="17510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eaLnBrk="0" hangingPunct="0"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2240E9DD-256C-42DD-8299-88F13D8EC7C3}" type="slidenum">
              <a:rPr lang="en-US" sz="1200" i="0">
                <a:solidFill>
                  <a:srgbClr val="000000"/>
                </a:solidFill>
                <a:latin typeface="Times New Roman" pitchFamily="18" charset="0"/>
              </a:rPr>
              <a:pPr algn="r"/>
              <a:t>19</a:t>
            </a:fld>
            <a:endParaRPr lang="en-US" sz="1200" i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5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eaLnBrk="1" hangingPunct="1"/>
            <a:endParaRPr lang="en-GB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888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Elevated VE/VCO2 is a common finding in pulmonary hypertension and other pulmonary vascular diseases, contributing to exercise intolerance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6393E-C4D6-DC41-BEF7-68F8A54C924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676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43690-B48A-4CEE-531A-6756DB0EE4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92E2F1-1246-E894-35CD-6B74B2CAED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9A3EB-6EBB-EB4C-9F66-C47ED8293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CDDCF-55BB-E34E-8380-D1EAE3220BEB}" type="datetimeFigureOut">
              <a:rPr lang="en-US" smtClean="0"/>
              <a:t>6/10/25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207BE1-7A40-0397-A25A-4233B863E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CCC2E-AA2C-0C68-D556-5EADF8B40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92643-5040-FE49-AFD4-E1254D9AD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911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F4822-909A-56CF-0A36-E614EC6C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330C95-8C0D-924A-156F-41C4905F9F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A2109-6F83-20D8-330B-BD543490F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CDDCF-55BB-E34E-8380-D1EAE3220BEB}" type="datetimeFigureOut">
              <a:rPr lang="en-US" smtClean="0"/>
              <a:t>6/10/25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91674-76E1-5351-8274-F077D8C7E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9550B-DD7F-EFEE-D5E1-237DA9D57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92643-5040-FE49-AFD4-E1254D9AD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51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281EE2-EB4D-D1EB-C02F-0E59AE4CCF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8A196-73D4-E1F5-39CA-DCED81640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4231C-4F15-B1EA-D025-247681B76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CDDCF-55BB-E34E-8380-D1EAE3220BEB}" type="datetimeFigureOut">
              <a:rPr lang="en-US" smtClean="0"/>
              <a:t>6/10/25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E3B33-51E1-225F-F907-802914CE8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23C9B-8019-1A38-6548-18FBD307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92643-5040-FE49-AFD4-E1254D9AD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79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CE8EC-E088-F0C9-BEC9-B3805F5DF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8D826-907E-8051-30AC-2285A8E28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D4666-4370-C13D-D2F2-A72760BB7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CDDCF-55BB-E34E-8380-D1EAE3220BEB}" type="datetimeFigureOut">
              <a:rPr lang="en-US" smtClean="0"/>
              <a:t>6/10/25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1AD4A-29D9-1142-3B76-F24401386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AF1E23-D27E-3A7F-C84A-B87ECC7DF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92643-5040-FE49-AFD4-E1254D9AD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774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79B56-4A8E-D25A-1B88-47A3127ED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2E43C-6B2E-0016-650E-CBA26F704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608AA7-1824-9397-71EF-11D35D4BA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CDDCF-55BB-E34E-8380-D1EAE3220BEB}" type="datetimeFigureOut">
              <a:rPr lang="en-US" smtClean="0"/>
              <a:t>6/10/25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9599F2-5E93-1250-F0E1-E249197BB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67D81-0640-7154-A313-7A4966BA2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92643-5040-FE49-AFD4-E1254D9AD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609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9A02F-4B80-B924-BCD6-FA94005EB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5E661-9D34-30F9-2DB6-41CC416737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B6E27B-D286-3FA1-CEB0-CE709FF892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1F8628-F220-31C8-D4F0-39FF1B846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CDDCF-55BB-E34E-8380-D1EAE3220BEB}" type="datetimeFigureOut">
              <a:rPr lang="en-US" smtClean="0"/>
              <a:t>6/10/25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29031A-18B5-831D-FC4B-658C8266C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5F1020-DA94-ADBF-93A7-B110A749B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92643-5040-FE49-AFD4-E1254D9AD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10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9CEF1-9C41-2188-560D-E004CC07A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5F95B-25B8-0E57-5339-30237000F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0FFD64-4E7E-3277-7FAD-3DB741C0B4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FC9746-B337-43A6-6C25-AF4A150381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EBFC1D-DFAA-D532-8D88-45A5FCAAEE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A9342E-56D7-257D-D9F5-CE21E1690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CDDCF-55BB-E34E-8380-D1EAE3220BEB}" type="datetimeFigureOut">
              <a:rPr lang="en-US" smtClean="0"/>
              <a:t>6/10/25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035582-024B-F55C-2FE7-4C03ECCC6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11BA99-FBCC-144B-7DEE-DF12461E7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92643-5040-FE49-AFD4-E1254D9AD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3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8163D-29A8-E197-E920-C7457F03B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7E61CC-2A18-66B6-8588-52E25EEA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CDDCF-55BB-E34E-8380-D1EAE3220BEB}" type="datetimeFigureOut">
              <a:rPr lang="en-US" smtClean="0"/>
              <a:t>6/10/25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7DFFDB-4F1C-F345-D554-0FBE722A7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209374-5EE4-805F-1D65-9A667D025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92643-5040-FE49-AFD4-E1254D9AD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639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33B034-D6F5-3AAB-5201-F730DCC74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CDDCF-55BB-E34E-8380-D1EAE3220BEB}" type="datetimeFigureOut">
              <a:rPr lang="en-US" smtClean="0"/>
              <a:t>6/10/25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4B39FF-EDA2-D36F-D5BF-6F4627F04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44E30-BA1E-8655-A64B-3CDE16B23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92643-5040-FE49-AFD4-E1254D9AD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29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292C2-7AEB-6F55-8874-D4E1CCEC9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9AA83-81A5-1237-4C21-134499202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C5550-3F3B-8E62-BADF-E0746F9841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81616B-D1C8-49FE-7499-AA28EA3DE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CDDCF-55BB-E34E-8380-D1EAE3220BEB}" type="datetimeFigureOut">
              <a:rPr lang="en-US" smtClean="0"/>
              <a:t>6/10/25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223EA9-B237-4DC2-29F3-FDCB65419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503F50-FBEE-7C58-C947-0BC7748AD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92643-5040-FE49-AFD4-E1254D9AD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89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638E5-56F6-F5AA-BC65-D61A61604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E9E942-2512-DC59-5DCF-EBBC50CC0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C18CFE-3F01-9571-9812-464CC4043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18D8E1-E9F8-6797-1326-446588B65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CDDCF-55BB-E34E-8380-D1EAE3220BEB}" type="datetimeFigureOut">
              <a:rPr lang="en-US" smtClean="0"/>
              <a:t>6/10/25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57BBA1-004F-F049-F1AD-4FB97340F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63441F-0508-85F0-373E-EFB929A99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92643-5040-FE49-AFD4-E1254D9AD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005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9980CE-2201-736A-43F9-724FD2C74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049AB-BA7A-0EC8-1794-10A7014AC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67732-FF5D-70E8-2F91-F6FA683A28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9CDDCF-55BB-E34E-8380-D1EAE3220BEB}" type="datetimeFigureOut">
              <a:rPr lang="en-US" smtClean="0"/>
              <a:t>6/10/25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F39E8E-9109-E613-9CF1-6D8E980A76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0E11D-FC1E-BF0F-A1EC-87F89E687A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192643-5040-FE49-AFD4-E1254D9AD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316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ock-footage-young-stylish-brunette-woman-rides-bike-on-coastline-at-sunrise-brunette-girl-in-helmet-glasses.mp4">
            <a:hlinkClick r:id="" action="ppaction://media"/>
            <a:extLst>
              <a:ext uri="{FF2B5EF4-FFF2-40B4-BE49-F238E27FC236}">
                <a16:creationId xmlns:a16="http://schemas.microsoft.com/office/drawing/2014/main" id="{0309CA1F-C948-6A45-16A1-08A64E7DF6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7671"/>
            <a:ext cx="12192000" cy="68733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C017A7-EF31-9C49-4ADC-7B4286466657}"/>
              </a:ext>
            </a:extLst>
          </p:cNvPr>
          <p:cNvSpPr txBox="1"/>
          <p:nvPr/>
        </p:nvSpPr>
        <p:spPr>
          <a:xfrm>
            <a:off x="1298902" y="4178691"/>
            <a:ext cx="9679189" cy="769441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alpha val="41131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8900000" scaled="1"/>
            <a:tileRect/>
          </a:gra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Cardio-Pulmonary Exercise Test : CPET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D9434D-21A6-CA3E-AD92-CCBA4E291B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0" y="32038"/>
            <a:ext cx="1766680" cy="154737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7D4780-0574-DC08-78B3-DAF41BFB7E28}"/>
              </a:ext>
            </a:extLst>
          </p:cNvPr>
          <p:cNvSpPr txBox="1"/>
          <p:nvPr/>
        </p:nvSpPr>
        <p:spPr>
          <a:xfrm>
            <a:off x="5080719" y="5085741"/>
            <a:ext cx="2774927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Deepak Talwar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945C3C-3B9C-FE64-E0F9-593785E93D75}"/>
              </a:ext>
            </a:extLst>
          </p:cNvPr>
          <p:cNvSpPr/>
          <p:nvPr/>
        </p:nvSpPr>
        <p:spPr>
          <a:xfrm>
            <a:off x="1933808" y="5637652"/>
            <a:ext cx="9335232" cy="1203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2000"/>
              </a:spcBef>
              <a:defRPr/>
            </a:pPr>
            <a:r>
              <a:rPr lang="en-US" sz="1600" dirty="0">
                <a:solidFill>
                  <a:schemeClr val="bg1"/>
                </a:solidFill>
                <a:ea typeface="ＭＳ Ｐゴシック" pitchFamily="-107" charset="-128"/>
                <a:cs typeface="ＭＳ Ｐゴシック" pitchFamily="-107" charset="-128"/>
              </a:rPr>
              <a:t>MD, DTCD, DNB,  DM ( Pulmonary &amp; Critical Medicine )  FISDA, FCCP ( USA ), FNCCP</a:t>
            </a:r>
          </a:p>
          <a:p>
            <a:pPr algn="ctr">
              <a:lnSpc>
                <a:spcPct val="40000"/>
              </a:lnSpc>
              <a:spcBef>
                <a:spcPct val="50000"/>
              </a:spcBef>
              <a:buClr>
                <a:schemeClr val="bg2"/>
              </a:buClr>
              <a:buSzPct val="65000"/>
              <a:buFont typeface="Wingdings 2" pitchFamily="-108" charset="2"/>
              <a:buNone/>
              <a:defRPr/>
            </a:pPr>
            <a:r>
              <a:rPr lang="en-US" i="1" dirty="0">
                <a:solidFill>
                  <a:schemeClr val="bg1"/>
                </a:solidFill>
                <a:ea typeface="ＭＳ Ｐゴシック" pitchFamily="-107" charset="-128"/>
                <a:cs typeface="ＭＳ Ｐゴシック" pitchFamily="-107" charset="-128"/>
              </a:rPr>
              <a:t>Director &amp; Chair</a:t>
            </a:r>
          </a:p>
          <a:p>
            <a:pPr algn="ctr">
              <a:lnSpc>
                <a:spcPct val="40000"/>
              </a:lnSpc>
              <a:spcBef>
                <a:spcPct val="50000"/>
              </a:spcBef>
              <a:buClr>
                <a:schemeClr val="bg2"/>
              </a:buClr>
              <a:buSzPct val="65000"/>
              <a:buFont typeface="Wingdings 2" pitchFamily="-108" charset="2"/>
              <a:buNone/>
              <a:defRPr/>
            </a:pPr>
            <a:r>
              <a:rPr lang="en-US" i="1" dirty="0">
                <a:solidFill>
                  <a:schemeClr val="bg1"/>
                </a:solidFill>
                <a:ea typeface="ＭＳ Ｐゴシック" pitchFamily="-107" charset="-128"/>
                <a:cs typeface="ＭＳ Ｐゴシック" pitchFamily="-107" charset="-128"/>
              </a:rPr>
              <a:t>Pulmonary, Sleep, Allergy &amp; Critical Care Medicine</a:t>
            </a:r>
          </a:p>
          <a:p>
            <a:pPr algn="ctr">
              <a:lnSpc>
                <a:spcPct val="40000"/>
              </a:lnSpc>
              <a:spcBef>
                <a:spcPct val="50000"/>
              </a:spcBef>
              <a:buClr>
                <a:schemeClr val="bg2"/>
              </a:buClr>
              <a:buSzPct val="65000"/>
              <a:buFont typeface="Wingdings 2" pitchFamily="-108" charset="2"/>
              <a:buNone/>
              <a:defRPr/>
            </a:pPr>
            <a:r>
              <a:rPr lang="en-US" sz="2000" dirty="0">
                <a:solidFill>
                  <a:schemeClr val="bg1"/>
                </a:solidFill>
                <a:ea typeface="ＭＳ Ｐゴシック" pitchFamily="-107" charset="-128"/>
                <a:cs typeface="ＭＳ Ｐゴシック" pitchFamily="-107" charset="-128"/>
              </a:rPr>
              <a:t>Metro Group of Hospitals, INDIA</a:t>
            </a:r>
            <a:endParaRPr lang="en-US" sz="1600" dirty="0">
              <a:solidFill>
                <a:schemeClr val="bg1"/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68419C-1FC9-5C75-C860-630E098E6F54}"/>
              </a:ext>
            </a:extLst>
          </p:cNvPr>
          <p:cNvSpPr txBox="1"/>
          <p:nvPr/>
        </p:nvSpPr>
        <p:spPr>
          <a:xfrm>
            <a:off x="4517520" y="398204"/>
            <a:ext cx="4167808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 ALFA : NIMS HYDRABAD 2025</a:t>
            </a:r>
          </a:p>
        </p:txBody>
      </p:sp>
    </p:spTree>
    <p:extLst>
      <p:ext uri="{BB962C8B-B14F-4D97-AF65-F5344CB8AC3E}">
        <p14:creationId xmlns:p14="http://schemas.microsoft.com/office/powerpoint/2010/main" val="32569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C33713-8B1C-2425-F4AB-69DD0592A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wn Arrow 7">
            <a:extLst>
              <a:ext uri="{FF2B5EF4-FFF2-40B4-BE49-F238E27FC236}">
                <a16:creationId xmlns:a16="http://schemas.microsoft.com/office/drawing/2014/main" id="{8228EBB4-A9A1-313F-E1E4-AB7E71ACC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78A905-1CE7-E00E-5B58-78A9CD30C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Exercise :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.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sz="3200" i="1" dirty="0">
                <a:solidFill>
                  <a:srgbClr val="FFFFFF"/>
                </a:solidFill>
              </a:rPr>
              <a:t>Load to be Given</a:t>
            </a:r>
            <a:endParaRPr lang="en-US" sz="3600" i="1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48111B-2583-5335-7750-D4CD655CE0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5000"/>
          <a:stretch>
            <a:fillRect/>
          </a:stretch>
        </p:blipFill>
        <p:spPr>
          <a:xfrm>
            <a:off x="0" y="51309"/>
            <a:ext cx="12201678" cy="152270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3A21CE3-1B2F-5ADE-4C37-D376AA003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" t="1413" r="2724" b="14777"/>
          <a:stretch>
            <a:fillRect/>
          </a:stretch>
        </p:blipFill>
        <p:spPr bwMode="auto">
          <a:xfrm>
            <a:off x="4216525" y="1834440"/>
            <a:ext cx="7753801" cy="487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803A15-3EA0-0486-4984-DBE16E853204}"/>
              </a:ext>
            </a:extLst>
          </p:cNvPr>
          <p:cNvSpPr txBox="1"/>
          <p:nvPr/>
        </p:nvSpPr>
        <p:spPr>
          <a:xfrm>
            <a:off x="5105400" y="6032500"/>
            <a:ext cx="512941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(3.05 x FEV</a:t>
            </a:r>
            <a:r>
              <a:rPr lang="en-US" baseline="-25000" dirty="0"/>
              <a:t>1</a:t>
            </a:r>
            <a:r>
              <a:rPr lang="en-US" dirty="0"/>
              <a:t>) – (0.09 x Age*) + 2.44 x Gender) + 6.18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0E2F71-137B-0146-1CC0-25B183D77F7C}"/>
              </a:ext>
            </a:extLst>
          </p:cNvPr>
          <p:cNvSpPr txBox="1"/>
          <p:nvPr/>
        </p:nvSpPr>
        <p:spPr>
          <a:xfrm>
            <a:off x="6870700" y="5618189"/>
            <a:ext cx="1181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*( M -0 , F -1 )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F523FE5F-6EED-4284-0D49-B1088E3F8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214" y="6247943"/>
            <a:ext cx="249567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dirty="0">
                <a:latin typeface="+mn-lt"/>
              </a:rPr>
              <a:t>Gulati M, N Engl J Med 2005</a:t>
            </a:r>
          </a:p>
        </p:txBody>
      </p:sp>
    </p:spTree>
    <p:extLst>
      <p:ext uri="{BB962C8B-B14F-4D97-AF65-F5344CB8AC3E}">
        <p14:creationId xmlns:p14="http://schemas.microsoft.com/office/powerpoint/2010/main" val="3389134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5458" y="224119"/>
            <a:ext cx="10074354" cy="14859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Exercise Protocol : To Reach Limit </a:t>
            </a:r>
            <a:br>
              <a:rPr lang="en-US" sz="4000" dirty="0"/>
            </a:br>
            <a:r>
              <a:rPr lang="en-US" sz="3200" dirty="0"/>
              <a:t>…</a:t>
            </a:r>
            <a:r>
              <a:rPr lang="en-US" sz="4000" dirty="0"/>
              <a:t> </a:t>
            </a:r>
            <a:r>
              <a:rPr lang="en-US" sz="2800" i="1" dirty="0"/>
              <a:t>till Exhaustion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241" y="1710019"/>
            <a:ext cx="5945305" cy="367458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3EAFB4B-9434-9D44-F3CF-923146C850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454" y="1549400"/>
            <a:ext cx="6205181" cy="3835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nip Single Corner of Rectangle 8">
            <a:extLst>
              <a:ext uri="{FF2B5EF4-FFF2-40B4-BE49-F238E27FC236}">
                <a16:creationId xmlns:a16="http://schemas.microsoft.com/office/drawing/2014/main" id="{6B5D74FF-E65E-69F4-2B39-E51273AE72E5}"/>
              </a:ext>
            </a:extLst>
          </p:cNvPr>
          <p:cNvSpPr/>
          <p:nvPr/>
        </p:nvSpPr>
        <p:spPr>
          <a:xfrm>
            <a:off x="2296624" y="5974915"/>
            <a:ext cx="8192022" cy="658966"/>
          </a:xfrm>
          <a:prstGeom prst="snip1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600" dirty="0">
                <a:solidFill>
                  <a:schemeClr val="bg1"/>
                </a:solidFill>
              </a:rPr>
              <a:t>Work : </a:t>
            </a:r>
            <a:r>
              <a:rPr lang="en-IN" sz="2800" i="1" dirty="0">
                <a:solidFill>
                  <a:schemeClr val="bg1"/>
                </a:solidFill>
              </a:rPr>
              <a:t>To do Maximum - Incremental !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353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608" name="Rectangle 25607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01" name="Picture 2" descr="new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0" b="-1"/>
          <a:stretch>
            <a:fillRect/>
          </a:stretch>
        </p:blipFill>
        <p:spPr bwMode="auto">
          <a:xfrm>
            <a:off x="1" y="10"/>
            <a:ext cx="9669642" cy="685799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5610" name="Rectangle 25609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8448020" y="757302"/>
            <a:ext cx="3445765" cy="369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algn="ctr">
              <a:spcAft>
                <a:spcPct val="25000"/>
              </a:spcAft>
              <a:defRPr sz="2400" b="1">
                <a:solidFill>
                  <a:schemeClr val="tx1"/>
                </a:solidFill>
                <a:latin typeface="Swis721 BT" charset="0"/>
                <a:ea typeface="ＭＳ Ｐゴシック" charset="-128"/>
              </a:defRPr>
            </a:lvl1pPr>
            <a:lvl2pPr marL="742950" indent="-285750" algn="ctr">
              <a:spcAft>
                <a:spcPct val="25000"/>
              </a:spcAft>
              <a:defRPr sz="2400" b="1">
                <a:solidFill>
                  <a:schemeClr val="tx1"/>
                </a:solidFill>
                <a:latin typeface="Swis721 BT" charset="0"/>
                <a:ea typeface="ＭＳ Ｐゴシック" charset="-128"/>
              </a:defRPr>
            </a:lvl2pPr>
            <a:lvl3pPr marL="1143000" indent="-228600" algn="ctr">
              <a:spcAft>
                <a:spcPct val="25000"/>
              </a:spcAft>
              <a:defRPr sz="2400" b="1">
                <a:solidFill>
                  <a:schemeClr val="tx1"/>
                </a:solidFill>
                <a:latin typeface="Swis721 BT" charset="0"/>
                <a:ea typeface="ＭＳ Ｐゴシック" charset="-128"/>
              </a:defRPr>
            </a:lvl3pPr>
            <a:lvl4pPr marL="1600200" indent="-228600" algn="ctr">
              <a:spcAft>
                <a:spcPct val="25000"/>
              </a:spcAft>
              <a:defRPr sz="2400" b="1">
                <a:solidFill>
                  <a:schemeClr val="tx1"/>
                </a:solidFill>
                <a:latin typeface="Swis721 BT" charset="0"/>
                <a:ea typeface="ＭＳ Ｐゴシック" charset="-128"/>
              </a:defRPr>
            </a:lvl4pPr>
            <a:lvl5pPr marL="2057400" indent="-228600" algn="ctr">
              <a:spcAft>
                <a:spcPct val="25000"/>
              </a:spcAft>
              <a:defRPr sz="2400" b="1">
                <a:solidFill>
                  <a:schemeClr val="tx1"/>
                </a:solidFill>
                <a:latin typeface="Swis721 BT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25000"/>
              </a:spcAft>
              <a:defRPr sz="2400" b="1">
                <a:solidFill>
                  <a:schemeClr val="tx1"/>
                </a:solidFill>
                <a:latin typeface="Swis721 BT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25000"/>
              </a:spcAft>
              <a:defRPr sz="2400" b="1">
                <a:solidFill>
                  <a:schemeClr val="tx1"/>
                </a:solidFill>
                <a:latin typeface="Swis721 BT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25000"/>
              </a:spcAft>
              <a:defRPr sz="2400" b="1">
                <a:solidFill>
                  <a:schemeClr val="tx1"/>
                </a:solidFill>
                <a:latin typeface="Swis721 BT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25000"/>
              </a:spcAft>
              <a:defRPr sz="2400" b="1">
                <a:solidFill>
                  <a:schemeClr val="tx1"/>
                </a:solidFill>
                <a:latin typeface="Swis721 BT" charset="0"/>
                <a:ea typeface="ＭＳ Ｐゴシック" charset="-128"/>
              </a:defRPr>
            </a:lvl9pPr>
          </a:lstStyle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en-US" altLang="en-US" sz="4400" b="0" dirty="0">
                <a:latin typeface="+mj-lt"/>
                <a:ea typeface="+mj-ea"/>
                <a:cs typeface="+mj-cs"/>
              </a:rPr>
              <a:t>CPET : Breath-by-Breath Respiratory Gas Exchange</a:t>
            </a: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7938452" y="5929746"/>
            <a:ext cx="4253548" cy="58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 algn="ctr">
              <a:spcAft>
                <a:spcPct val="25000"/>
              </a:spcAft>
              <a:defRPr sz="2400" b="1">
                <a:solidFill>
                  <a:schemeClr val="tx1"/>
                </a:solidFill>
                <a:latin typeface="Swis721 BT" charset="0"/>
                <a:ea typeface="ＭＳ Ｐゴシック" charset="-128"/>
              </a:defRPr>
            </a:lvl1pPr>
            <a:lvl2pPr marL="742950" indent="-285750" algn="ctr">
              <a:spcAft>
                <a:spcPct val="25000"/>
              </a:spcAft>
              <a:defRPr sz="2400" b="1">
                <a:solidFill>
                  <a:schemeClr val="tx1"/>
                </a:solidFill>
                <a:latin typeface="Swis721 BT" charset="0"/>
                <a:ea typeface="ＭＳ Ｐゴシック" charset="-128"/>
              </a:defRPr>
            </a:lvl2pPr>
            <a:lvl3pPr marL="1143000" indent="-228600" algn="ctr">
              <a:spcAft>
                <a:spcPct val="25000"/>
              </a:spcAft>
              <a:defRPr sz="2400" b="1">
                <a:solidFill>
                  <a:schemeClr val="tx1"/>
                </a:solidFill>
                <a:latin typeface="Swis721 BT" charset="0"/>
                <a:ea typeface="ＭＳ Ｐゴシック" charset="-128"/>
              </a:defRPr>
            </a:lvl3pPr>
            <a:lvl4pPr marL="1600200" indent="-228600" algn="ctr">
              <a:spcAft>
                <a:spcPct val="25000"/>
              </a:spcAft>
              <a:defRPr sz="2400" b="1">
                <a:solidFill>
                  <a:schemeClr val="tx1"/>
                </a:solidFill>
                <a:latin typeface="Swis721 BT" charset="0"/>
                <a:ea typeface="ＭＳ Ｐゴシック" charset="-128"/>
              </a:defRPr>
            </a:lvl4pPr>
            <a:lvl5pPr marL="2057400" indent="-228600" algn="ctr">
              <a:spcAft>
                <a:spcPct val="25000"/>
              </a:spcAft>
              <a:defRPr sz="2400" b="1">
                <a:solidFill>
                  <a:schemeClr val="tx1"/>
                </a:solidFill>
                <a:latin typeface="Swis721 BT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25000"/>
              </a:spcAft>
              <a:defRPr sz="2400" b="1">
                <a:solidFill>
                  <a:schemeClr val="tx1"/>
                </a:solidFill>
                <a:latin typeface="Swis721 BT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25000"/>
              </a:spcAft>
              <a:defRPr sz="2400" b="1">
                <a:solidFill>
                  <a:schemeClr val="tx1"/>
                </a:solidFill>
                <a:latin typeface="Swis721 BT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25000"/>
              </a:spcAft>
              <a:defRPr sz="2400" b="1">
                <a:solidFill>
                  <a:schemeClr val="tx1"/>
                </a:solidFill>
                <a:latin typeface="Swis721 BT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25000"/>
              </a:spcAft>
              <a:defRPr sz="2400" b="1">
                <a:solidFill>
                  <a:schemeClr val="tx1"/>
                </a:solidFill>
                <a:latin typeface="Swis721 BT" charset="0"/>
                <a:ea typeface="ＭＳ Ｐゴシック" charset="-128"/>
              </a:defRPr>
            </a:lvl9pPr>
          </a:lstStyle>
          <a:p>
            <a:pPr algn="l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</a:pPr>
            <a:r>
              <a:rPr lang="en-US" altLang="en-US" sz="1600" b="0" dirty="0">
                <a:latin typeface="+mn-lt"/>
                <a:ea typeface="+mn-ea"/>
              </a:rPr>
              <a:t>Weber KT &amp; Janicki JS. In: </a:t>
            </a:r>
            <a:r>
              <a:rPr lang="en-US" altLang="en-US" sz="1600" b="0" i="1" dirty="0">
                <a:latin typeface="+mn-lt"/>
                <a:ea typeface="+mn-ea"/>
              </a:rPr>
              <a:t>Cardiopulmonary Exercise Testing</a:t>
            </a:r>
            <a:r>
              <a:rPr lang="en-US" altLang="en-US" sz="1600" b="0" dirty="0">
                <a:latin typeface="+mn-lt"/>
                <a:ea typeface="+mn-ea"/>
              </a:rPr>
              <a:t>. Philadelphia: Saunders. 1986</a:t>
            </a:r>
          </a:p>
        </p:txBody>
      </p:sp>
    </p:spTree>
    <p:extLst>
      <p:ext uri="{BB962C8B-B14F-4D97-AF65-F5344CB8AC3E}">
        <p14:creationId xmlns:p14="http://schemas.microsoft.com/office/powerpoint/2010/main" val="1817049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owchart: Document 12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24DA2C-1CB2-D33F-4038-4A5DE4CDE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4292"/>
            <a:ext cx="2840182" cy="2371148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Optimal Exercise Test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49AA1D-115F-0DFC-6ED1-5F5A5B96D1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399" b="60318"/>
          <a:stretch>
            <a:fillRect/>
          </a:stretch>
        </p:blipFill>
        <p:spPr>
          <a:xfrm>
            <a:off x="138544" y="4100895"/>
            <a:ext cx="11928765" cy="266940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DFB6C8-6A12-CEEB-0151-FC373B2E62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4656"/>
          <a:stretch>
            <a:fillRect/>
          </a:stretch>
        </p:blipFill>
        <p:spPr>
          <a:xfrm>
            <a:off x="145473" y="3450714"/>
            <a:ext cx="11928764" cy="567111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5D481130-4C06-6815-5FCA-CF5775473CBE}"/>
              </a:ext>
            </a:extLst>
          </p:cNvPr>
          <p:cNvSpPr/>
          <p:nvPr/>
        </p:nvSpPr>
        <p:spPr>
          <a:xfrm>
            <a:off x="117763" y="4475018"/>
            <a:ext cx="11928764" cy="512618"/>
          </a:xfrm>
          <a:prstGeom prst="fram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oughnut 5">
            <a:extLst>
              <a:ext uri="{FF2B5EF4-FFF2-40B4-BE49-F238E27FC236}">
                <a16:creationId xmlns:a16="http://schemas.microsoft.com/office/drawing/2014/main" id="{9B9F72C1-345A-4F4D-EC32-E544BDAB2F10}"/>
              </a:ext>
            </a:extLst>
          </p:cNvPr>
          <p:cNvSpPr/>
          <p:nvPr/>
        </p:nvSpPr>
        <p:spPr>
          <a:xfrm>
            <a:off x="360218" y="5818909"/>
            <a:ext cx="762000" cy="512618"/>
          </a:xfrm>
          <a:prstGeom prst="donut">
            <a:avLst>
              <a:gd name="adj" fmla="val 16948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EEAC7764-00D0-DC2F-2EAE-17AC22A9F1D4}"/>
              </a:ext>
            </a:extLst>
          </p:cNvPr>
          <p:cNvSpPr/>
          <p:nvPr/>
        </p:nvSpPr>
        <p:spPr>
          <a:xfrm>
            <a:off x="9767454" y="5936672"/>
            <a:ext cx="678873" cy="277091"/>
          </a:xfrm>
          <a:prstGeom prst="leftArrow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7460039-E3AD-140E-C832-C796459EE1E5}"/>
              </a:ext>
            </a:extLst>
          </p:cNvPr>
          <p:cNvSpPr txBox="1">
            <a:spLocks/>
          </p:cNvSpPr>
          <p:nvPr/>
        </p:nvSpPr>
        <p:spPr>
          <a:xfrm>
            <a:off x="4350655" y="598306"/>
            <a:ext cx="5945517" cy="2365148"/>
          </a:xfrm>
          <a:prstGeom prst="roundRect">
            <a:avLst/>
          </a:prstGeom>
          <a:solidFill>
            <a:schemeClr val="accent6"/>
          </a:solidFill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Typically, </a:t>
            </a:r>
            <a:r>
              <a:rPr lang="en-US" sz="2400" u="sng" dirty="0">
                <a:solidFill>
                  <a:schemeClr val="bg1"/>
                </a:solidFill>
              </a:rPr>
              <a:t>&gt;</a:t>
            </a:r>
            <a:r>
              <a:rPr lang="en-US" sz="2400" dirty="0">
                <a:solidFill>
                  <a:schemeClr val="bg1"/>
                </a:solidFill>
              </a:rPr>
              <a:t> 2 or of the following criteria to be met 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RER &gt; 1.1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± 10 beats / min predicted maximum HR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RPE &gt; 17 ( 6-20 rating scale 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3AD6A3-5231-7EA8-C438-91D0F4220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0628" y="1"/>
            <a:ext cx="1431372" cy="3367644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81A046E1-3B23-4064-115F-4BC432FDB152}"/>
              </a:ext>
            </a:extLst>
          </p:cNvPr>
          <p:cNvSpPr/>
          <p:nvPr/>
        </p:nvSpPr>
        <p:spPr>
          <a:xfrm>
            <a:off x="9144000" y="2431099"/>
            <a:ext cx="1688475" cy="26125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235866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2F3D15-7D0C-3864-6333-8DB7D4DCA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VO</a:t>
            </a:r>
            <a:r>
              <a:rPr lang="en-US" sz="3600" dirty="0">
                <a:solidFill>
                  <a:srgbClr val="FFFFFF"/>
                </a:solidFill>
              </a:rPr>
              <a:t>2max</a:t>
            </a:r>
            <a:endParaRPr lang="en-US" sz="4800" dirty="0">
              <a:solidFill>
                <a:srgbClr val="FFFFFF"/>
              </a:solidFill>
            </a:endParaRPr>
          </a:p>
        </p:txBody>
      </p:sp>
      <p:pic>
        <p:nvPicPr>
          <p:cNvPr id="3" name="Content Placeholder 4" descr="A graph with a red line&#10;&#10;Description automatically generated">
            <a:extLst>
              <a:ext uri="{FF2B5EF4-FFF2-40B4-BE49-F238E27FC236}">
                <a16:creationId xmlns:a16="http://schemas.microsoft.com/office/drawing/2014/main" id="{633BEFB6-91D7-1112-AC3B-28523C61D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2988" y="415633"/>
            <a:ext cx="7435137" cy="58327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A34D05-75BE-95B1-9D58-567286C67A09}"/>
              </a:ext>
            </a:extLst>
          </p:cNvPr>
          <p:cNvSpPr txBox="1"/>
          <p:nvPr/>
        </p:nvSpPr>
        <p:spPr>
          <a:xfrm>
            <a:off x="6326702" y="1671559"/>
            <a:ext cx="5365088" cy="646986"/>
          </a:xfrm>
          <a:prstGeom prst="round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sz="3200" i="1" dirty="0">
                <a:solidFill>
                  <a:schemeClr val="bg1"/>
                </a:solidFill>
              </a:rPr>
              <a:t>Slope that maintains linearity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3C202670-2C2F-8579-D41B-A0F465F676E0}"/>
              </a:ext>
            </a:extLst>
          </p:cNvPr>
          <p:cNvSpPr/>
          <p:nvPr/>
        </p:nvSpPr>
        <p:spPr>
          <a:xfrm>
            <a:off x="10221574" y="3837702"/>
            <a:ext cx="307884" cy="355178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9DECCB-A828-AD0C-9CFB-4909D37EF022}"/>
              </a:ext>
            </a:extLst>
          </p:cNvPr>
          <p:cNvSpPr txBox="1"/>
          <p:nvPr/>
        </p:nvSpPr>
        <p:spPr>
          <a:xfrm>
            <a:off x="10460183" y="3934388"/>
            <a:ext cx="182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-274320" algn="l" rtl="0" eaLnBrk="1" latinLnBrk="0" hangingPunct="1">
              <a:buNone/>
            </a:pPr>
            <a:r>
              <a:rPr lang="en-IN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Vco2 Reference</a:t>
            </a:r>
            <a:endParaRPr lang="en-IN" sz="180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2A85EF-A9F0-6E5B-4856-E46F09AA17F0}"/>
              </a:ext>
            </a:extLst>
          </p:cNvPr>
          <p:cNvSpPr txBox="1"/>
          <p:nvPr/>
        </p:nvSpPr>
        <p:spPr>
          <a:xfrm>
            <a:off x="10207719" y="4553009"/>
            <a:ext cx="307884" cy="369332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1D2D7C-183E-9727-32E7-C8E0249544D2}"/>
              </a:ext>
            </a:extLst>
          </p:cNvPr>
          <p:cNvSpPr txBox="1"/>
          <p:nvPr/>
        </p:nvSpPr>
        <p:spPr>
          <a:xfrm>
            <a:off x="10496471" y="4691559"/>
            <a:ext cx="1695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-274320" algn="l" rtl="0" eaLnBrk="1" latinLnBrk="0" hangingPunct="1">
              <a:buNone/>
            </a:pPr>
            <a:r>
              <a:rPr lang="en-IN" sz="1800" b="1" dirty="0">
                <a:solidFill>
                  <a:schemeClr val="accent5"/>
                </a:solidFill>
                <a:effectLst/>
                <a:latin typeface="Aptos" panose="020B0004020202020204" pitchFamily="34" charset="0"/>
              </a:rPr>
              <a:t>Vo2 Reference</a:t>
            </a:r>
            <a:endParaRPr lang="en-IN" sz="1800" dirty="0">
              <a:solidFill>
                <a:schemeClr val="accent5"/>
              </a:solidFill>
              <a:effectLst/>
              <a:latin typeface="Aptos" panose="020B0004020202020204" pitchFamily="34" charset="0"/>
            </a:endParaRPr>
          </a:p>
        </p:txBody>
      </p:sp>
      <p:pic>
        <p:nvPicPr>
          <p:cNvPr id="11" name="Picture 10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117C6A9-538D-6D80-F558-770EBEB146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9099"/>
          <a:stretch>
            <a:fillRect/>
          </a:stretch>
        </p:blipFill>
        <p:spPr>
          <a:xfrm>
            <a:off x="6123710" y="2655591"/>
            <a:ext cx="2078968" cy="9559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BF90965-60B2-7156-0AE1-DFCE6641ECB0}"/>
              </a:ext>
            </a:extLst>
          </p:cNvPr>
          <p:cNvSpPr txBox="1"/>
          <p:nvPr/>
        </p:nvSpPr>
        <p:spPr>
          <a:xfrm>
            <a:off x="717422" y="5301016"/>
            <a:ext cx="3499104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IN" b="0" i="0" u="none" strike="noStrike">
                <a:solidFill>
                  <a:schemeClr val="bg1"/>
                </a:solidFill>
                <a:effectLst/>
                <a:latin typeface="tisapro-regular"/>
              </a:rPr>
              <a:t>VO</a:t>
            </a:r>
            <a:r>
              <a:rPr lang="en-IN" b="0" i="0" u="none" strike="noStrike" baseline="-25000">
                <a:solidFill>
                  <a:schemeClr val="bg1"/>
                </a:solidFill>
                <a:effectLst/>
                <a:latin typeface="tisapro-regular"/>
              </a:rPr>
              <a:t>2</a:t>
            </a:r>
            <a:r>
              <a:rPr lang="en-IN" b="0" i="0" u="none" strike="noStrike">
                <a:solidFill>
                  <a:schemeClr val="bg1"/>
                </a:solidFill>
                <a:effectLst/>
                <a:latin typeface="tisapro-regular"/>
              </a:rPr>
              <a:t> max = 15 x (HR max / HR rest 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6ACF1E-FF1D-7E5C-CC8F-7622E9C672BD}"/>
              </a:ext>
            </a:extLst>
          </p:cNvPr>
          <p:cNvSpPr txBox="1"/>
          <p:nvPr/>
        </p:nvSpPr>
        <p:spPr>
          <a:xfrm>
            <a:off x="4145368" y="2779229"/>
            <a:ext cx="12137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dirty="0"/>
              <a:t>Gender</a:t>
            </a:r>
          </a:p>
          <a:p>
            <a:pPr marL="285750" indent="-28575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dirty="0"/>
              <a:t>Age</a:t>
            </a:r>
          </a:p>
          <a:p>
            <a:pPr marL="285750" indent="-28575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dirty="0"/>
              <a:t>Activity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010C08-E183-7263-D6E5-EC6B0985C1BF}"/>
              </a:ext>
            </a:extLst>
          </p:cNvPr>
          <p:cNvSpPr txBox="1"/>
          <p:nvPr/>
        </p:nvSpPr>
        <p:spPr>
          <a:xfrm>
            <a:off x="2900379" y="6255489"/>
            <a:ext cx="7186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chemeClr val="accent5"/>
              </a:buClr>
              <a:buFont typeface="Wingdings" pitchFamily="2" charset="2"/>
              <a:buChar char="Ø"/>
            </a:pPr>
            <a:r>
              <a:rPr lang="en-US" sz="2400" i="1" dirty="0"/>
              <a:t>CPET is the MOST Direct test to determine Vo</a:t>
            </a:r>
            <a:r>
              <a:rPr lang="en-US" sz="2400" i="1" baseline="-25000" dirty="0"/>
              <a:t>2</a:t>
            </a:r>
            <a:r>
              <a:rPr lang="en-US" sz="2400" i="1" dirty="0"/>
              <a:t> max</a:t>
            </a:r>
          </a:p>
        </p:txBody>
      </p:sp>
    </p:spTree>
    <p:extLst>
      <p:ext uri="{BB962C8B-B14F-4D97-AF65-F5344CB8AC3E}">
        <p14:creationId xmlns:p14="http://schemas.microsoft.com/office/powerpoint/2010/main" val="2445847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042A4E-4615-4D85-FB04-3CD8EF06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Metabolic Response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VO</a:t>
            </a:r>
            <a:r>
              <a:rPr lang="en-US" sz="2000" kern="1200" baseline="-25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– WR Slopes 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graph of a line&#10;&#10;Description automatically generated with medium confidence">
            <a:extLst>
              <a:ext uri="{FF2B5EF4-FFF2-40B4-BE49-F238E27FC236}">
                <a16:creationId xmlns:a16="http://schemas.microsoft.com/office/drawing/2014/main" id="{3A7F06FB-EC2A-13F5-67F2-A3816AB0C03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06654" y="471055"/>
            <a:ext cx="7446256" cy="413266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75C25B-2C2D-B1B9-D4D8-5F0F6098AF8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tint val="45000"/>
                <a:satMod val="400000"/>
              </a:schemeClr>
            </a:duotone>
          </a:blip>
          <a:srcRect l="-3020" t="13877" r="3020" b="74277"/>
          <a:stretch>
            <a:fillRect/>
          </a:stretch>
        </p:blipFill>
        <p:spPr>
          <a:xfrm>
            <a:off x="131617" y="5569527"/>
            <a:ext cx="11928765" cy="120308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082981-D3E2-AF2D-E424-AFFB6127F6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94656"/>
          <a:stretch>
            <a:fillRect/>
          </a:stretch>
        </p:blipFill>
        <p:spPr>
          <a:xfrm>
            <a:off x="131618" y="4910897"/>
            <a:ext cx="11928764" cy="567111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6767F61-558C-47CE-998B-B1857864D938}"/>
              </a:ext>
            </a:extLst>
          </p:cNvPr>
          <p:cNvSpPr/>
          <p:nvPr/>
        </p:nvSpPr>
        <p:spPr>
          <a:xfrm>
            <a:off x="8091055" y="1744216"/>
            <a:ext cx="1898073" cy="158634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Reduced Exercise Capacity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C337426-4D69-9047-9806-6AF2C034B9C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l="66808" t="-1" b="68079"/>
          <a:stretch>
            <a:fillRect/>
          </a:stretch>
        </p:blipFill>
        <p:spPr>
          <a:xfrm>
            <a:off x="3706654" y="498766"/>
            <a:ext cx="7427231" cy="410495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6620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552A31-F0C9-B092-0E25-E8C4AA852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</a:t>
            </a:r>
            <a:r>
              <a:rPr lang="en-US" kern="1200" baseline="-25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9EEE03-4664-013F-8A7D-D828556357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808" t="-1" b="68079"/>
          <a:stretch>
            <a:fillRect/>
          </a:stretch>
        </p:blipFill>
        <p:spPr>
          <a:xfrm>
            <a:off x="6192345" y="82752"/>
            <a:ext cx="5361480" cy="439812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08A7D3-7EDB-C5A7-34FD-D93853C9A7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87" t="14008" r="-987" b="71966"/>
          <a:stretch>
            <a:fillRect/>
          </a:stretch>
        </p:blipFill>
        <p:spPr>
          <a:xfrm>
            <a:off x="124689" y="5237018"/>
            <a:ext cx="11942624" cy="144982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8791DF-9ADB-4756-F587-744B0C285B5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94656"/>
          <a:stretch>
            <a:fillRect/>
          </a:stretch>
        </p:blipFill>
        <p:spPr>
          <a:xfrm>
            <a:off x="144318" y="4569286"/>
            <a:ext cx="11928764" cy="567111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7" name="Frame 6">
            <a:extLst>
              <a:ext uri="{FF2B5EF4-FFF2-40B4-BE49-F238E27FC236}">
                <a16:creationId xmlns:a16="http://schemas.microsoft.com/office/drawing/2014/main" id="{1D80717D-8839-502F-90E3-E1702D2DE19C}"/>
              </a:ext>
            </a:extLst>
          </p:cNvPr>
          <p:cNvSpPr/>
          <p:nvPr/>
        </p:nvSpPr>
        <p:spPr>
          <a:xfrm>
            <a:off x="73888" y="6312813"/>
            <a:ext cx="12067312" cy="474647"/>
          </a:xfrm>
          <a:prstGeom prst="fram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3EB9A6-121B-DC06-5B94-6C7FB748EC5C}"/>
              </a:ext>
            </a:extLst>
          </p:cNvPr>
          <p:cNvSpPr txBox="1"/>
          <p:nvPr/>
        </p:nvSpPr>
        <p:spPr>
          <a:xfrm>
            <a:off x="2751631" y="3036492"/>
            <a:ext cx="3248025" cy="1341656"/>
          </a:xfrm>
          <a:prstGeom prst="ellipse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chemeClr val="bg1"/>
                </a:solidFill>
              </a:rPr>
              <a:t>Anaerobic </a:t>
            </a:r>
          </a:p>
          <a:p>
            <a:pPr algn="ctr"/>
            <a:r>
              <a:rPr lang="en-US" sz="2800" i="1" dirty="0">
                <a:solidFill>
                  <a:schemeClr val="bg1"/>
                </a:solidFill>
              </a:rPr>
              <a:t>Threshold</a:t>
            </a:r>
          </a:p>
        </p:txBody>
      </p:sp>
    </p:spTree>
    <p:extLst>
      <p:ext uri="{BB962C8B-B14F-4D97-AF65-F5344CB8AC3E}">
        <p14:creationId xmlns:p14="http://schemas.microsoft.com/office/powerpoint/2010/main" val="169345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B3841-7BFB-7FB9-D6F7-173CC8E62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2BBE9-4540-5946-2943-FF1A1C5C6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21286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Ventilatory</a:t>
            </a:r>
            <a:b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Response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</a:t>
            </a:r>
            <a:r>
              <a:rPr lang="en-US" sz="1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 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– T and VT/RR Slopes 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482245-47C3-6284-7266-96B37ECF18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4656"/>
          <a:stretch>
            <a:fillRect/>
          </a:stretch>
        </p:blipFill>
        <p:spPr>
          <a:xfrm>
            <a:off x="148935" y="3978174"/>
            <a:ext cx="11928764" cy="567111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147ECB-7ACE-B56D-ED49-87511ABBF3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242" b="39168"/>
          <a:stretch>
            <a:fillRect/>
          </a:stretch>
        </p:blipFill>
        <p:spPr>
          <a:xfrm>
            <a:off x="136236" y="4631434"/>
            <a:ext cx="11928765" cy="214628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050DF1-5DF4-C580-0227-D093A9205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645" y="194845"/>
            <a:ext cx="4642923" cy="356215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1CB68B-C5EB-4293-D4F1-F1BF7B04EDD5}"/>
              </a:ext>
            </a:extLst>
          </p:cNvPr>
          <p:cNvSpPr txBox="1"/>
          <p:nvPr/>
        </p:nvSpPr>
        <p:spPr>
          <a:xfrm>
            <a:off x="8064500" y="2658260"/>
            <a:ext cx="3835400" cy="783193"/>
          </a:xfrm>
          <a:prstGeom prst="round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Ventilation =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Tidal Volume x Respiratory Rate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9C814CA9-8D8A-F543-DC8A-22A91C97B0E7}"/>
              </a:ext>
            </a:extLst>
          </p:cNvPr>
          <p:cNvSpPr/>
          <p:nvPr/>
        </p:nvSpPr>
        <p:spPr>
          <a:xfrm>
            <a:off x="73888" y="5073466"/>
            <a:ext cx="12067312" cy="474647"/>
          </a:xfrm>
          <a:prstGeom prst="fram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E4E2A7-D16B-5145-320B-BDF6FBE2AAC1}"/>
              </a:ext>
            </a:extLst>
          </p:cNvPr>
          <p:cNvSpPr/>
          <p:nvPr/>
        </p:nvSpPr>
        <p:spPr>
          <a:xfrm>
            <a:off x="4927600" y="1371600"/>
            <a:ext cx="1179944" cy="4699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Exercise Start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B2DD66-CDB1-F0DA-6B4D-B1B6BE35F469}"/>
              </a:ext>
            </a:extLst>
          </p:cNvPr>
          <p:cNvSpPr/>
          <p:nvPr/>
        </p:nvSpPr>
        <p:spPr>
          <a:xfrm>
            <a:off x="7366000" y="386336"/>
            <a:ext cx="1179944" cy="4699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Exercise End</a:t>
            </a:r>
          </a:p>
        </p:txBody>
      </p:sp>
      <p:pic>
        <p:nvPicPr>
          <p:cNvPr id="12" name="Picture 2" descr="new-14">
            <a:extLst>
              <a:ext uri="{FF2B5EF4-FFF2-40B4-BE49-F238E27FC236}">
                <a16:creationId xmlns:a16="http://schemas.microsoft.com/office/drawing/2014/main" id="{D87C0577-CB08-073B-627D-0F4B59C8B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500" y="194846"/>
            <a:ext cx="4628606" cy="3562156"/>
          </a:xfrm>
          <a:prstGeom prst="rect">
            <a:avLst/>
          </a:prstGeom>
          <a:solidFill>
            <a:schemeClr val="tx1"/>
          </a:solidFill>
          <a:ln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rame 16">
            <a:extLst>
              <a:ext uri="{FF2B5EF4-FFF2-40B4-BE49-F238E27FC236}">
                <a16:creationId xmlns:a16="http://schemas.microsoft.com/office/drawing/2014/main" id="{62BE1CDF-0750-87D5-9AE2-C3830FEC063D}"/>
              </a:ext>
            </a:extLst>
          </p:cNvPr>
          <p:cNvSpPr/>
          <p:nvPr/>
        </p:nvSpPr>
        <p:spPr>
          <a:xfrm>
            <a:off x="50800" y="5460078"/>
            <a:ext cx="12067312" cy="677207"/>
          </a:xfrm>
          <a:prstGeom prst="fram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28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BB107-F50E-E231-A77B-A589CFB73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063" y="300089"/>
            <a:ext cx="6885710" cy="1033669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Concept of Breathing Reserve : BR  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                       MVV – V</a:t>
            </a:r>
            <a:r>
              <a:rPr lang="en-US" sz="3100" dirty="0">
                <a:solidFill>
                  <a:srgbClr val="FFFFFF"/>
                </a:solidFill>
              </a:rPr>
              <a:t>E max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4ECA04-CF8A-B483-6E70-208C78A0E9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4656"/>
          <a:stretch>
            <a:fillRect/>
          </a:stretch>
        </p:blipFill>
        <p:spPr>
          <a:xfrm>
            <a:off x="143162" y="3940289"/>
            <a:ext cx="11928764" cy="567111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8EFFAA-FDF7-3D4E-2C6E-815CB2C72B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242" b="39168"/>
          <a:stretch>
            <a:fillRect/>
          </a:stretch>
        </p:blipFill>
        <p:spPr>
          <a:xfrm>
            <a:off x="150091" y="4548304"/>
            <a:ext cx="11928765" cy="214628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0607289B-32D0-3585-B09A-E67E8BF04B60}"/>
              </a:ext>
            </a:extLst>
          </p:cNvPr>
          <p:cNvSpPr/>
          <p:nvPr/>
        </p:nvSpPr>
        <p:spPr>
          <a:xfrm>
            <a:off x="46178" y="5946308"/>
            <a:ext cx="12067312" cy="412930"/>
          </a:xfrm>
          <a:prstGeom prst="fram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Content Placeholder 5" descr="Screen Shot 2015-10-26 at 11.37.25 PM.png">
            <a:extLst>
              <a:ext uri="{FF2B5EF4-FFF2-40B4-BE49-F238E27FC236}">
                <a16:creationId xmlns:a16="http://schemas.microsoft.com/office/drawing/2014/main" id="{8283B147-1D70-ABE5-3CB8-1EE825C11F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41" t="15945" r="52197" b="39862"/>
          <a:stretch/>
        </p:blipFill>
        <p:spPr>
          <a:xfrm>
            <a:off x="7924798" y="27944"/>
            <a:ext cx="4244113" cy="38532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AFE477-432B-4AEC-84C7-0D0509D3D650}"/>
              </a:ext>
            </a:extLst>
          </p:cNvPr>
          <p:cNvSpPr txBox="1"/>
          <p:nvPr/>
        </p:nvSpPr>
        <p:spPr>
          <a:xfrm>
            <a:off x="1666008" y="1738004"/>
            <a:ext cx="5441373" cy="578882"/>
          </a:xfrm>
          <a:prstGeom prst="round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chemeClr val="bg1"/>
                </a:solidFill>
                <a:ea typeface="ＭＳ Ｐゴシック" charset="-128"/>
              </a:rPr>
              <a:t>BR = (MVV-VE max / MVV ) × 100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F1DD8C-38AF-4D2E-A983-EEBC17FCB9A0}"/>
              </a:ext>
            </a:extLst>
          </p:cNvPr>
          <p:cNvSpPr txBox="1"/>
          <p:nvPr/>
        </p:nvSpPr>
        <p:spPr>
          <a:xfrm>
            <a:off x="2744929" y="2429353"/>
            <a:ext cx="3683579" cy="139223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bg1"/>
                </a:solidFill>
                <a:ea typeface="ＭＳ Ｐゴシック" charset="-128"/>
              </a:rPr>
              <a:t>Normal - 20-30 %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bg1"/>
                </a:solidFill>
                <a:ea typeface="ＭＳ Ｐゴシック" charset="-128"/>
              </a:rPr>
              <a:t> Typically &lt; 15% considered low</a:t>
            </a:r>
          </a:p>
        </p:txBody>
      </p:sp>
    </p:spTree>
    <p:extLst>
      <p:ext uri="{BB962C8B-B14F-4D97-AF65-F5344CB8AC3E}">
        <p14:creationId xmlns:p14="http://schemas.microsoft.com/office/powerpoint/2010/main" val="1267158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3878536"/>
              </p:ext>
            </p:extLst>
          </p:nvPr>
        </p:nvGraphicFramePr>
        <p:xfrm>
          <a:off x="1449388" y="503526"/>
          <a:ext cx="9245600" cy="561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8895238" imgH="5619048" progId="">
                  <p:embed/>
                </p:oleObj>
              </mc:Choice>
              <mc:Fallback>
                <p:oleObj name="Image" r:id="rId3" imgW="8895238" imgH="5619048" progId="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39"/>
                      <a:stretch>
                        <a:fillRect/>
                      </a:stretch>
                    </p:blipFill>
                    <p:spPr bwMode="auto">
                      <a:xfrm>
                        <a:off x="1449388" y="503526"/>
                        <a:ext cx="9245600" cy="561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8979" name="Line 3"/>
          <p:cNvSpPr>
            <a:spLocks noChangeShapeType="1"/>
          </p:cNvSpPr>
          <p:nvPr/>
        </p:nvSpPr>
        <p:spPr bwMode="auto">
          <a:xfrm flipV="1">
            <a:off x="2598738" y="4221163"/>
            <a:ext cx="4144962" cy="44450"/>
          </a:xfrm>
          <a:prstGeom prst="line">
            <a:avLst/>
          </a:prstGeom>
          <a:noFill/>
          <a:ln w="57150">
            <a:solidFill>
              <a:srgbClr val="FFFF00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38980" name="Line 4"/>
          <p:cNvSpPr>
            <a:spLocks noChangeShapeType="1"/>
          </p:cNvSpPr>
          <p:nvPr/>
        </p:nvSpPr>
        <p:spPr bwMode="auto">
          <a:xfrm flipV="1">
            <a:off x="2782889" y="4265613"/>
            <a:ext cx="1512887" cy="1008062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38981" name="Line 5"/>
          <p:cNvSpPr>
            <a:spLocks noChangeShapeType="1"/>
          </p:cNvSpPr>
          <p:nvPr/>
        </p:nvSpPr>
        <p:spPr bwMode="auto">
          <a:xfrm>
            <a:off x="3575050" y="1157288"/>
            <a:ext cx="0" cy="3048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55" name="Line 8"/>
          <p:cNvSpPr>
            <a:spLocks noChangeShapeType="1"/>
          </p:cNvSpPr>
          <p:nvPr/>
        </p:nvSpPr>
        <p:spPr bwMode="auto">
          <a:xfrm>
            <a:off x="8401050" y="1312864"/>
            <a:ext cx="503238" cy="7207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56" name="Text Box 10"/>
          <p:cNvSpPr txBox="1">
            <a:spLocks noChangeArrowheads="1"/>
          </p:cNvSpPr>
          <p:nvPr/>
        </p:nvSpPr>
        <p:spPr bwMode="auto">
          <a:xfrm>
            <a:off x="7091170" y="3124344"/>
            <a:ext cx="3298825" cy="581025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1600" b="1">
                <a:solidFill>
                  <a:srgbClr val="000000"/>
                </a:solidFill>
              </a:rPr>
              <a:t>MVV = Max voluntary ventilation</a:t>
            </a:r>
          </a:p>
          <a:p>
            <a:pPr eaLnBrk="1" hangingPunct="1"/>
            <a:r>
              <a:rPr lang="en-GB" sz="1600" b="1">
                <a:solidFill>
                  <a:srgbClr val="000000"/>
                </a:solidFill>
              </a:rPr>
              <a:t>BR    = Breathing reserve</a:t>
            </a:r>
          </a:p>
        </p:txBody>
      </p:sp>
      <p:sp>
        <p:nvSpPr>
          <p:cNvPr id="2057" name="Line 11"/>
          <p:cNvSpPr>
            <a:spLocks noChangeShapeType="1"/>
          </p:cNvSpPr>
          <p:nvPr/>
        </p:nvSpPr>
        <p:spPr bwMode="auto">
          <a:xfrm flipV="1">
            <a:off x="2638426" y="952500"/>
            <a:ext cx="5186363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58" name="Line 12"/>
          <p:cNvSpPr>
            <a:spLocks noChangeShapeType="1"/>
          </p:cNvSpPr>
          <p:nvPr/>
        </p:nvSpPr>
        <p:spPr bwMode="auto">
          <a:xfrm flipV="1">
            <a:off x="2605088" y="1287463"/>
            <a:ext cx="5186362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38990" name="Text Box 14"/>
          <p:cNvSpPr txBox="1">
            <a:spLocks noChangeArrowheads="1"/>
          </p:cNvSpPr>
          <p:nvPr/>
        </p:nvSpPr>
        <p:spPr bwMode="auto">
          <a:xfrm>
            <a:off x="3071814" y="1692276"/>
            <a:ext cx="998537" cy="4302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2200" b="1">
                <a:solidFill>
                  <a:srgbClr val="000066"/>
                </a:solidFill>
              </a:rPr>
              <a:t>COPD</a:t>
            </a:r>
          </a:p>
        </p:txBody>
      </p:sp>
      <p:sp>
        <p:nvSpPr>
          <p:cNvPr id="2060" name="Text Box 25"/>
          <p:cNvSpPr txBox="1">
            <a:spLocks noChangeArrowheads="1"/>
          </p:cNvSpPr>
          <p:nvPr/>
        </p:nvSpPr>
        <p:spPr bwMode="auto">
          <a:xfrm>
            <a:off x="3024188" y="6308726"/>
            <a:ext cx="6096000" cy="466725"/>
          </a:xfrm>
          <a:prstGeom prst="rect">
            <a:avLst/>
          </a:prstGeom>
          <a:solidFill>
            <a:schemeClr val="accent5"/>
          </a:solidFill>
          <a:ln w="9525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GB" sz="1200" b="1" i="0" dirty="0">
                <a:solidFill>
                  <a:schemeClr val="bg1"/>
                </a:solidFill>
              </a:rPr>
              <a:t>Modified from Whipp BJ, Pardy R. In:</a:t>
            </a:r>
            <a:r>
              <a:rPr lang="en-GB" sz="1200" b="1" dirty="0">
                <a:solidFill>
                  <a:schemeClr val="bg1"/>
                </a:solidFill>
              </a:rPr>
              <a:t> </a:t>
            </a:r>
            <a:r>
              <a:rPr lang="en-GB" sz="1200" b="1" dirty="0" err="1">
                <a:solidFill>
                  <a:schemeClr val="bg1"/>
                </a:solidFill>
              </a:rPr>
              <a:t>Hbk</a:t>
            </a:r>
            <a:r>
              <a:rPr lang="en-GB" sz="1200" b="1" dirty="0">
                <a:solidFill>
                  <a:schemeClr val="bg1"/>
                </a:solidFill>
              </a:rPr>
              <a:t> </a:t>
            </a:r>
            <a:r>
              <a:rPr lang="en-GB" sz="1200" b="1" dirty="0" err="1">
                <a:solidFill>
                  <a:schemeClr val="bg1"/>
                </a:solidFill>
              </a:rPr>
              <a:t>Physiol</a:t>
            </a:r>
            <a:r>
              <a:rPr lang="en-GB" sz="1200" b="1" dirty="0">
                <a:solidFill>
                  <a:schemeClr val="bg1"/>
                </a:solidFill>
              </a:rPr>
              <a:t>, </a:t>
            </a:r>
            <a:r>
              <a:rPr lang="en-GB" sz="1200" b="1" dirty="0" err="1">
                <a:solidFill>
                  <a:schemeClr val="bg1"/>
                </a:solidFill>
              </a:rPr>
              <a:t>Resp</a:t>
            </a:r>
            <a:r>
              <a:rPr lang="en-GB" sz="1200" b="1" dirty="0">
                <a:solidFill>
                  <a:schemeClr val="bg1"/>
                </a:solidFill>
              </a:rPr>
              <a:t> (Pulmonary Mechanics). </a:t>
            </a:r>
          </a:p>
          <a:p>
            <a:pPr algn="ctr" eaLnBrk="1" hangingPunct="1"/>
            <a:r>
              <a:rPr lang="en-GB" sz="1200" b="1" i="0" dirty="0">
                <a:solidFill>
                  <a:schemeClr val="bg1"/>
                </a:solidFill>
              </a:rPr>
              <a:t>Eds: Macklem P, Mead J. Washington DC: Amer </a:t>
            </a:r>
            <a:r>
              <a:rPr lang="en-GB" sz="1200" b="1" i="0" dirty="0" err="1">
                <a:solidFill>
                  <a:schemeClr val="bg1"/>
                </a:solidFill>
              </a:rPr>
              <a:t>Physiol</a:t>
            </a:r>
            <a:r>
              <a:rPr lang="en-GB" sz="1200" b="1" i="0" dirty="0">
                <a:solidFill>
                  <a:schemeClr val="bg1"/>
                </a:solidFill>
              </a:rPr>
              <a:t> Soc, pp 605-629, 1986.</a:t>
            </a:r>
          </a:p>
        </p:txBody>
      </p:sp>
      <p:sp>
        <p:nvSpPr>
          <p:cNvPr id="2062" name="TextBox 23"/>
          <p:cNvSpPr txBox="1">
            <a:spLocks noChangeArrowheads="1"/>
          </p:cNvSpPr>
          <p:nvPr/>
        </p:nvSpPr>
        <p:spPr bwMode="auto">
          <a:xfrm>
            <a:off x="1528763" y="6538913"/>
            <a:ext cx="4302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1400">
                <a:solidFill>
                  <a:schemeClr val="bg1"/>
                </a:solidFill>
              </a:rPr>
              <a:t>bfe</a:t>
            </a:r>
          </a:p>
        </p:txBody>
      </p:sp>
    </p:spTree>
    <p:extLst>
      <p:ext uri="{BB962C8B-B14F-4D97-AF65-F5344CB8AC3E}">
        <p14:creationId xmlns:p14="http://schemas.microsoft.com/office/powerpoint/2010/main" val="127279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38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38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38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38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8979" grpId="0" animBg="1"/>
      <p:bldP spid="638980" grpId="0" animBg="1"/>
      <p:bldP spid="638981" grpId="0" animBg="1"/>
      <p:bldP spid="63899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367" y="86685"/>
            <a:ext cx="5515728" cy="1919915"/>
          </a:xfrm>
          <a:prstGeom prst="flowChartOffpageConnector">
            <a:avLst/>
          </a:prstGeom>
          <a:solidFill>
            <a:schemeClr val="tx1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Exercise Test to Find Out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Cause of Exercise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Limitation</a:t>
            </a:r>
            <a:endParaRPr lang="en-US" sz="3200" i="1" dirty="0">
              <a:solidFill>
                <a:schemeClr val="bg1"/>
              </a:solidFill>
            </a:endParaRPr>
          </a:p>
        </p:txBody>
      </p:sp>
      <p:sp>
        <p:nvSpPr>
          <p:cNvPr id="37" name="Freeform 2">
            <a:extLst>
              <a:ext uri="{FF2B5EF4-FFF2-40B4-BE49-F238E27FC236}">
                <a16:creationId xmlns:a16="http://schemas.microsoft.com/office/drawing/2014/main" id="{C01E0657-02D3-0748-8982-91ECEC075F4A}"/>
              </a:ext>
            </a:extLst>
          </p:cNvPr>
          <p:cNvSpPr>
            <a:spLocks/>
          </p:cNvSpPr>
          <p:nvPr/>
        </p:nvSpPr>
        <p:spPr bwMode="auto">
          <a:xfrm>
            <a:off x="2827978" y="1143009"/>
            <a:ext cx="1095375" cy="1998663"/>
          </a:xfrm>
          <a:custGeom>
            <a:avLst/>
            <a:gdLst>
              <a:gd name="T0" fmla="*/ 2147483647 w 690"/>
              <a:gd name="T1" fmla="*/ 2147483647 h 1259"/>
              <a:gd name="T2" fmla="*/ 2147483647 w 690"/>
              <a:gd name="T3" fmla="*/ 2147483647 h 1259"/>
              <a:gd name="T4" fmla="*/ 2147483647 w 690"/>
              <a:gd name="T5" fmla="*/ 2147483647 h 1259"/>
              <a:gd name="T6" fmla="*/ 2147483647 w 690"/>
              <a:gd name="T7" fmla="*/ 2147483647 h 1259"/>
              <a:gd name="T8" fmla="*/ 2147483647 w 690"/>
              <a:gd name="T9" fmla="*/ 2147483647 h 1259"/>
              <a:gd name="T10" fmla="*/ 2147483647 w 690"/>
              <a:gd name="T11" fmla="*/ 2147483647 h 1259"/>
              <a:gd name="T12" fmla="*/ 2147483647 w 690"/>
              <a:gd name="T13" fmla="*/ 2147483647 h 1259"/>
              <a:gd name="T14" fmla="*/ 0 w 690"/>
              <a:gd name="T15" fmla="*/ 2147483647 h 1259"/>
              <a:gd name="T16" fmla="*/ 2147483647 w 690"/>
              <a:gd name="T17" fmla="*/ 2147483647 h 1259"/>
              <a:gd name="T18" fmla="*/ 2147483647 w 690"/>
              <a:gd name="T19" fmla="*/ 2147483647 h 1259"/>
              <a:gd name="T20" fmla="*/ 2147483647 w 690"/>
              <a:gd name="T21" fmla="*/ 2147483647 h 1259"/>
              <a:gd name="T22" fmla="*/ 2147483647 w 690"/>
              <a:gd name="T23" fmla="*/ 2147483647 h 1259"/>
              <a:gd name="T24" fmla="*/ 2147483647 w 690"/>
              <a:gd name="T25" fmla="*/ 2147483647 h 1259"/>
              <a:gd name="T26" fmla="*/ 2147483647 w 690"/>
              <a:gd name="T27" fmla="*/ 2147483647 h 1259"/>
              <a:gd name="T28" fmla="*/ 2147483647 w 690"/>
              <a:gd name="T29" fmla="*/ 2147483647 h 1259"/>
              <a:gd name="T30" fmla="*/ 2147483647 w 690"/>
              <a:gd name="T31" fmla="*/ 2147483647 h 1259"/>
              <a:gd name="T32" fmla="*/ 2147483647 w 690"/>
              <a:gd name="T33" fmla="*/ 2147483647 h 1259"/>
              <a:gd name="T34" fmla="*/ 2147483647 w 690"/>
              <a:gd name="T35" fmla="*/ 2147483647 h 1259"/>
              <a:gd name="T36" fmla="*/ 2147483647 w 690"/>
              <a:gd name="T37" fmla="*/ 2147483647 h 1259"/>
              <a:gd name="T38" fmla="*/ 2147483647 w 690"/>
              <a:gd name="T39" fmla="*/ 2147483647 h 1259"/>
              <a:gd name="T40" fmla="*/ 2147483647 w 690"/>
              <a:gd name="T41" fmla="*/ 2147483647 h 1259"/>
              <a:gd name="T42" fmla="*/ 2147483647 w 690"/>
              <a:gd name="T43" fmla="*/ 2147483647 h 1259"/>
              <a:gd name="T44" fmla="*/ 2147483647 w 690"/>
              <a:gd name="T45" fmla="*/ 2147483647 h 1259"/>
              <a:gd name="T46" fmla="*/ 2147483647 w 690"/>
              <a:gd name="T47" fmla="*/ 0 h 125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690"/>
              <a:gd name="T73" fmla="*/ 0 h 1259"/>
              <a:gd name="T74" fmla="*/ 690 w 690"/>
              <a:gd name="T75" fmla="*/ 1259 h 1259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690" h="1259">
                <a:moveTo>
                  <a:pt x="363" y="1259"/>
                </a:moveTo>
                <a:lnTo>
                  <a:pt x="378" y="1176"/>
                </a:lnTo>
                <a:lnTo>
                  <a:pt x="423" y="1137"/>
                </a:lnTo>
                <a:lnTo>
                  <a:pt x="354" y="1005"/>
                </a:lnTo>
                <a:lnTo>
                  <a:pt x="195" y="795"/>
                </a:lnTo>
                <a:lnTo>
                  <a:pt x="45" y="603"/>
                </a:lnTo>
                <a:lnTo>
                  <a:pt x="15" y="549"/>
                </a:lnTo>
                <a:lnTo>
                  <a:pt x="0" y="522"/>
                </a:lnTo>
                <a:lnTo>
                  <a:pt x="9" y="489"/>
                </a:lnTo>
                <a:lnTo>
                  <a:pt x="21" y="471"/>
                </a:lnTo>
                <a:lnTo>
                  <a:pt x="51" y="456"/>
                </a:lnTo>
                <a:lnTo>
                  <a:pt x="186" y="399"/>
                </a:lnTo>
                <a:lnTo>
                  <a:pt x="273" y="345"/>
                </a:lnTo>
                <a:lnTo>
                  <a:pt x="288" y="333"/>
                </a:lnTo>
                <a:lnTo>
                  <a:pt x="270" y="270"/>
                </a:lnTo>
                <a:lnTo>
                  <a:pt x="585" y="156"/>
                </a:lnTo>
                <a:lnTo>
                  <a:pt x="549" y="153"/>
                </a:lnTo>
                <a:lnTo>
                  <a:pt x="438" y="174"/>
                </a:lnTo>
                <a:lnTo>
                  <a:pt x="417" y="174"/>
                </a:lnTo>
                <a:lnTo>
                  <a:pt x="423" y="150"/>
                </a:lnTo>
                <a:lnTo>
                  <a:pt x="495" y="102"/>
                </a:lnTo>
                <a:lnTo>
                  <a:pt x="591" y="60"/>
                </a:lnTo>
                <a:lnTo>
                  <a:pt x="657" y="27"/>
                </a:lnTo>
                <a:lnTo>
                  <a:pt x="690" y="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800"/>
          </a:p>
        </p:txBody>
      </p:sp>
      <p:sp>
        <p:nvSpPr>
          <p:cNvPr id="38" name="Freeform 3">
            <a:extLst>
              <a:ext uri="{FF2B5EF4-FFF2-40B4-BE49-F238E27FC236}">
                <a16:creationId xmlns:a16="http://schemas.microsoft.com/office/drawing/2014/main" id="{95739AE9-646D-FC44-90E1-73B5A58DCE50}"/>
              </a:ext>
            </a:extLst>
          </p:cNvPr>
          <p:cNvSpPr>
            <a:spLocks/>
          </p:cNvSpPr>
          <p:nvPr/>
        </p:nvSpPr>
        <p:spPr bwMode="auto">
          <a:xfrm>
            <a:off x="3094673" y="1576388"/>
            <a:ext cx="838200" cy="1420812"/>
          </a:xfrm>
          <a:custGeom>
            <a:avLst/>
            <a:gdLst>
              <a:gd name="T0" fmla="*/ 2147483647 w 528"/>
              <a:gd name="T1" fmla="*/ 2147483647 h 895"/>
              <a:gd name="T2" fmla="*/ 2147483647 w 528"/>
              <a:gd name="T3" fmla="*/ 2147483647 h 895"/>
              <a:gd name="T4" fmla="*/ 2147483647 w 528"/>
              <a:gd name="T5" fmla="*/ 2147483647 h 895"/>
              <a:gd name="T6" fmla="*/ 2147483647 w 528"/>
              <a:gd name="T7" fmla="*/ 2147483647 h 895"/>
              <a:gd name="T8" fmla="*/ 2147483647 w 528"/>
              <a:gd name="T9" fmla="*/ 2147483647 h 895"/>
              <a:gd name="T10" fmla="*/ 2147483647 w 528"/>
              <a:gd name="T11" fmla="*/ 2147483647 h 895"/>
              <a:gd name="T12" fmla="*/ 2147483647 w 528"/>
              <a:gd name="T13" fmla="*/ 2147483647 h 895"/>
              <a:gd name="T14" fmla="*/ 2147483647 w 528"/>
              <a:gd name="T15" fmla="*/ 2147483647 h 895"/>
              <a:gd name="T16" fmla="*/ 0 w 528"/>
              <a:gd name="T17" fmla="*/ 2147483647 h 895"/>
              <a:gd name="T18" fmla="*/ 0 w 528"/>
              <a:gd name="T19" fmla="*/ 2147483647 h 895"/>
              <a:gd name="T20" fmla="*/ 2147483647 w 528"/>
              <a:gd name="T21" fmla="*/ 2147483647 h 895"/>
              <a:gd name="T22" fmla="*/ 2147483647 w 528"/>
              <a:gd name="T23" fmla="*/ 2147483647 h 895"/>
              <a:gd name="T24" fmla="*/ 2147483647 w 528"/>
              <a:gd name="T25" fmla="*/ 2147483647 h 895"/>
              <a:gd name="T26" fmla="*/ 2147483647 w 528"/>
              <a:gd name="T27" fmla="*/ 2147483647 h 895"/>
              <a:gd name="T28" fmla="*/ 2147483647 w 528"/>
              <a:gd name="T29" fmla="*/ 2147483647 h 895"/>
              <a:gd name="T30" fmla="*/ 2147483647 w 528"/>
              <a:gd name="T31" fmla="*/ 2147483647 h 895"/>
              <a:gd name="T32" fmla="*/ 2147483647 w 528"/>
              <a:gd name="T33" fmla="*/ 2147483647 h 895"/>
              <a:gd name="T34" fmla="*/ 2147483647 w 528"/>
              <a:gd name="T35" fmla="*/ 0 h 895"/>
              <a:gd name="T36" fmla="*/ 2147483647 w 528"/>
              <a:gd name="T37" fmla="*/ 2147483647 h 895"/>
              <a:gd name="T38" fmla="*/ 2147483647 w 528"/>
              <a:gd name="T39" fmla="*/ 2147483647 h 895"/>
              <a:gd name="T40" fmla="*/ 2147483647 w 528"/>
              <a:gd name="T41" fmla="*/ 2147483647 h 895"/>
              <a:gd name="T42" fmla="*/ 2147483647 w 528"/>
              <a:gd name="T43" fmla="*/ 2147483647 h 895"/>
              <a:gd name="T44" fmla="*/ 2147483647 w 528"/>
              <a:gd name="T45" fmla="*/ 2147483647 h 895"/>
              <a:gd name="T46" fmla="*/ 2147483647 w 528"/>
              <a:gd name="T47" fmla="*/ 2147483647 h 895"/>
              <a:gd name="T48" fmla="*/ 2147483647 w 528"/>
              <a:gd name="T49" fmla="*/ 2147483647 h 895"/>
              <a:gd name="T50" fmla="*/ 2147483647 w 528"/>
              <a:gd name="T51" fmla="*/ 2147483647 h 895"/>
              <a:gd name="T52" fmla="*/ 2147483647 w 528"/>
              <a:gd name="T53" fmla="*/ 2147483647 h 895"/>
              <a:gd name="T54" fmla="*/ 2147483647 w 528"/>
              <a:gd name="T55" fmla="*/ 2147483647 h 89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28"/>
              <a:gd name="T85" fmla="*/ 0 h 895"/>
              <a:gd name="T86" fmla="*/ 528 w 528"/>
              <a:gd name="T87" fmla="*/ 895 h 895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28" h="895">
                <a:moveTo>
                  <a:pt x="467" y="895"/>
                </a:moveTo>
                <a:lnTo>
                  <a:pt x="426" y="873"/>
                </a:lnTo>
                <a:lnTo>
                  <a:pt x="354" y="855"/>
                </a:lnTo>
                <a:lnTo>
                  <a:pt x="312" y="855"/>
                </a:lnTo>
                <a:lnTo>
                  <a:pt x="270" y="747"/>
                </a:lnTo>
                <a:lnTo>
                  <a:pt x="201" y="618"/>
                </a:lnTo>
                <a:lnTo>
                  <a:pt x="129" y="480"/>
                </a:lnTo>
                <a:lnTo>
                  <a:pt x="51" y="357"/>
                </a:lnTo>
                <a:lnTo>
                  <a:pt x="0" y="279"/>
                </a:lnTo>
                <a:lnTo>
                  <a:pt x="0" y="261"/>
                </a:lnTo>
                <a:lnTo>
                  <a:pt x="42" y="240"/>
                </a:lnTo>
                <a:lnTo>
                  <a:pt x="105" y="204"/>
                </a:lnTo>
                <a:lnTo>
                  <a:pt x="156" y="165"/>
                </a:lnTo>
                <a:lnTo>
                  <a:pt x="162" y="192"/>
                </a:lnTo>
                <a:lnTo>
                  <a:pt x="180" y="183"/>
                </a:lnTo>
                <a:lnTo>
                  <a:pt x="300" y="78"/>
                </a:lnTo>
                <a:lnTo>
                  <a:pt x="384" y="18"/>
                </a:lnTo>
                <a:lnTo>
                  <a:pt x="417" y="0"/>
                </a:lnTo>
                <a:lnTo>
                  <a:pt x="366" y="123"/>
                </a:lnTo>
                <a:lnTo>
                  <a:pt x="354" y="237"/>
                </a:lnTo>
                <a:lnTo>
                  <a:pt x="363" y="342"/>
                </a:lnTo>
                <a:lnTo>
                  <a:pt x="375" y="423"/>
                </a:lnTo>
                <a:lnTo>
                  <a:pt x="390" y="510"/>
                </a:lnTo>
                <a:lnTo>
                  <a:pt x="408" y="600"/>
                </a:lnTo>
                <a:lnTo>
                  <a:pt x="438" y="687"/>
                </a:lnTo>
                <a:lnTo>
                  <a:pt x="477" y="762"/>
                </a:lnTo>
                <a:lnTo>
                  <a:pt x="516" y="846"/>
                </a:lnTo>
                <a:lnTo>
                  <a:pt x="528" y="867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800"/>
          </a:p>
        </p:txBody>
      </p:sp>
      <p:sp>
        <p:nvSpPr>
          <p:cNvPr id="39" name="Rectangle 4">
            <a:extLst>
              <a:ext uri="{FF2B5EF4-FFF2-40B4-BE49-F238E27FC236}">
                <a16:creationId xmlns:a16="http://schemas.microsoft.com/office/drawing/2014/main" id="{C9705DAD-7076-764B-A3F1-6C03155B4D0C}"/>
              </a:ext>
            </a:extLst>
          </p:cNvPr>
          <p:cNvSpPr>
            <a:spLocks noChangeArrowheads="1"/>
          </p:cNvSpPr>
          <p:nvPr/>
        </p:nvSpPr>
        <p:spPr bwMode="auto">
          <a:xfrm rot="-1099025">
            <a:off x="3294698" y="1538290"/>
            <a:ext cx="42862" cy="3571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800"/>
          </a:p>
        </p:txBody>
      </p:sp>
      <p:sp>
        <p:nvSpPr>
          <p:cNvPr id="40" name="Freeform 5">
            <a:extLst>
              <a:ext uri="{FF2B5EF4-FFF2-40B4-BE49-F238E27FC236}">
                <a16:creationId xmlns:a16="http://schemas.microsoft.com/office/drawing/2014/main" id="{334B184A-F70F-3942-BFCA-9EE48CB86331}"/>
              </a:ext>
            </a:extLst>
          </p:cNvPr>
          <p:cNvSpPr>
            <a:spLocks/>
          </p:cNvSpPr>
          <p:nvPr/>
        </p:nvSpPr>
        <p:spPr bwMode="auto">
          <a:xfrm>
            <a:off x="4856803" y="1476384"/>
            <a:ext cx="523875" cy="1520825"/>
          </a:xfrm>
          <a:custGeom>
            <a:avLst/>
            <a:gdLst>
              <a:gd name="T0" fmla="*/ 2147483647 w 330"/>
              <a:gd name="T1" fmla="*/ 2147483647 h 958"/>
              <a:gd name="T2" fmla="*/ 2147483647 w 330"/>
              <a:gd name="T3" fmla="*/ 2147483647 h 958"/>
              <a:gd name="T4" fmla="*/ 2147483647 w 330"/>
              <a:gd name="T5" fmla="*/ 2147483647 h 958"/>
              <a:gd name="T6" fmla="*/ 2147483647 w 330"/>
              <a:gd name="T7" fmla="*/ 2147483647 h 958"/>
              <a:gd name="T8" fmla="*/ 2147483647 w 330"/>
              <a:gd name="T9" fmla="*/ 2147483647 h 958"/>
              <a:gd name="T10" fmla="*/ 2147483647 w 330"/>
              <a:gd name="T11" fmla="*/ 2147483647 h 958"/>
              <a:gd name="T12" fmla="*/ 2147483647 w 330"/>
              <a:gd name="T13" fmla="*/ 2147483647 h 958"/>
              <a:gd name="T14" fmla="*/ 2147483647 w 330"/>
              <a:gd name="T15" fmla="*/ 2147483647 h 958"/>
              <a:gd name="T16" fmla="*/ 2147483647 w 330"/>
              <a:gd name="T17" fmla="*/ 2147483647 h 958"/>
              <a:gd name="T18" fmla="*/ 2147483647 w 330"/>
              <a:gd name="T19" fmla="*/ 2147483647 h 958"/>
              <a:gd name="T20" fmla="*/ 2147483647 w 330"/>
              <a:gd name="T21" fmla="*/ 2147483647 h 958"/>
              <a:gd name="T22" fmla="*/ 2147483647 w 330"/>
              <a:gd name="T23" fmla="*/ 2147483647 h 958"/>
              <a:gd name="T24" fmla="*/ 2147483647 w 330"/>
              <a:gd name="T25" fmla="*/ 2147483647 h 958"/>
              <a:gd name="T26" fmla="*/ 2147483647 w 330"/>
              <a:gd name="T27" fmla="*/ 2147483647 h 958"/>
              <a:gd name="T28" fmla="*/ 2147483647 w 330"/>
              <a:gd name="T29" fmla="*/ 2147483647 h 958"/>
              <a:gd name="T30" fmla="*/ 2147483647 w 330"/>
              <a:gd name="T31" fmla="*/ 2147483647 h 958"/>
              <a:gd name="T32" fmla="*/ 2147483647 w 330"/>
              <a:gd name="T33" fmla="*/ 2147483647 h 958"/>
              <a:gd name="T34" fmla="*/ 0 w 330"/>
              <a:gd name="T35" fmla="*/ 0 h 95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330"/>
              <a:gd name="T55" fmla="*/ 0 h 958"/>
              <a:gd name="T56" fmla="*/ 330 w 330"/>
              <a:gd name="T57" fmla="*/ 958 h 95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330" h="958">
                <a:moveTo>
                  <a:pt x="38" y="958"/>
                </a:moveTo>
                <a:lnTo>
                  <a:pt x="60" y="909"/>
                </a:lnTo>
                <a:lnTo>
                  <a:pt x="105" y="882"/>
                </a:lnTo>
                <a:lnTo>
                  <a:pt x="159" y="882"/>
                </a:lnTo>
                <a:lnTo>
                  <a:pt x="168" y="840"/>
                </a:lnTo>
                <a:lnTo>
                  <a:pt x="204" y="687"/>
                </a:lnTo>
                <a:lnTo>
                  <a:pt x="246" y="552"/>
                </a:lnTo>
                <a:lnTo>
                  <a:pt x="285" y="429"/>
                </a:lnTo>
                <a:lnTo>
                  <a:pt x="324" y="306"/>
                </a:lnTo>
                <a:lnTo>
                  <a:pt x="330" y="270"/>
                </a:lnTo>
                <a:lnTo>
                  <a:pt x="324" y="246"/>
                </a:lnTo>
                <a:lnTo>
                  <a:pt x="270" y="207"/>
                </a:lnTo>
                <a:lnTo>
                  <a:pt x="210" y="147"/>
                </a:lnTo>
                <a:lnTo>
                  <a:pt x="183" y="150"/>
                </a:lnTo>
                <a:lnTo>
                  <a:pt x="150" y="120"/>
                </a:lnTo>
                <a:lnTo>
                  <a:pt x="99" y="66"/>
                </a:lnTo>
                <a:lnTo>
                  <a:pt x="36" y="24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800"/>
          </a:p>
        </p:txBody>
      </p:sp>
      <p:sp>
        <p:nvSpPr>
          <p:cNvPr id="41" name="Freeform 6">
            <a:extLst>
              <a:ext uri="{FF2B5EF4-FFF2-40B4-BE49-F238E27FC236}">
                <a16:creationId xmlns:a16="http://schemas.microsoft.com/office/drawing/2014/main" id="{D890D1F6-A32F-904B-B130-96624688301C}"/>
              </a:ext>
            </a:extLst>
          </p:cNvPr>
          <p:cNvSpPr>
            <a:spLocks/>
          </p:cNvSpPr>
          <p:nvPr/>
        </p:nvSpPr>
        <p:spPr bwMode="auto">
          <a:xfrm>
            <a:off x="4756789" y="1590675"/>
            <a:ext cx="366713" cy="1352550"/>
          </a:xfrm>
          <a:custGeom>
            <a:avLst/>
            <a:gdLst>
              <a:gd name="T0" fmla="*/ 0 w 231"/>
              <a:gd name="T1" fmla="*/ 2147483647 h 852"/>
              <a:gd name="T2" fmla="*/ 2147483647 w 231"/>
              <a:gd name="T3" fmla="*/ 2147483647 h 852"/>
              <a:gd name="T4" fmla="*/ 2147483647 w 231"/>
              <a:gd name="T5" fmla="*/ 2147483647 h 852"/>
              <a:gd name="T6" fmla="*/ 2147483647 w 231"/>
              <a:gd name="T7" fmla="*/ 2147483647 h 852"/>
              <a:gd name="T8" fmla="*/ 2147483647 w 231"/>
              <a:gd name="T9" fmla="*/ 2147483647 h 852"/>
              <a:gd name="T10" fmla="*/ 2147483647 w 231"/>
              <a:gd name="T11" fmla="*/ 2147483647 h 852"/>
              <a:gd name="T12" fmla="*/ 2147483647 w 231"/>
              <a:gd name="T13" fmla="*/ 2147483647 h 852"/>
              <a:gd name="T14" fmla="*/ 2147483647 w 231"/>
              <a:gd name="T15" fmla="*/ 2147483647 h 852"/>
              <a:gd name="T16" fmla="*/ 2147483647 w 231"/>
              <a:gd name="T17" fmla="*/ 2147483647 h 852"/>
              <a:gd name="T18" fmla="*/ 2147483647 w 231"/>
              <a:gd name="T19" fmla="*/ 2147483647 h 852"/>
              <a:gd name="T20" fmla="*/ 2147483647 w 231"/>
              <a:gd name="T21" fmla="*/ 0 h 8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31"/>
              <a:gd name="T34" fmla="*/ 0 h 852"/>
              <a:gd name="T35" fmla="*/ 231 w 231"/>
              <a:gd name="T36" fmla="*/ 852 h 85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31" h="852">
                <a:moveTo>
                  <a:pt x="0" y="852"/>
                </a:moveTo>
                <a:lnTo>
                  <a:pt x="39" y="768"/>
                </a:lnTo>
                <a:lnTo>
                  <a:pt x="96" y="684"/>
                </a:lnTo>
                <a:lnTo>
                  <a:pt x="144" y="585"/>
                </a:lnTo>
                <a:lnTo>
                  <a:pt x="192" y="450"/>
                </a:lnTo>
                <a:lnTo>
                  <a:pt x="222" y="324"/>
                </a:lnTo>
                <a:lnTo>
                  <a:pt x="231" y="285"/>
                </a:lnTo>
                <a:lnTo>
                  <a:pt x="222" y="192"/>
                </a:lnTo>
                <a:lnTo>
                  <a:pt x="192" y="90"/>
                </a:lnTo>
                <a:lnTo>
                  <a:pt x="177" y="51"/>
                </a:lnTo>
                <a:lnTo>
                  <a:pt x="159" y="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800"/>
          </a:p>
        </p:txBody>
      </p:sp>
      <p:sp>
        <p:nvSpPr>
          <p:cNvPr id="42" name="Freeform 7">
            <a:extLst>
              <a:ext uri="{FF2B5EF4-FFF2-40B4-BE49-F238E27FC236}">
                <a16:creationId xmlns:a16="http://schemas.microsoft.com/office/drawing/2014/main" id="{C2EFDF2D-08EC-E24D-96C2-2570BC5148C7}"/>
              </a:ext>
            </a:extLst>
          </p:cNvPr>
          <p:cNvSpPr>
            <a:spLocks/>
          </p:cNvSpPr>
          <p:nvPr/>
        </p:nvSpPr>
        <p:spPr bwMode="auto">
          <a:xfrm>
            <a:off x="4847277" y="1062041"/>
            <a:ext cx="809625" cy="1895475"/>
          </a:xfrm>
          <a:custGeom>
            <a:avLst/>
            <a:gdLst>
              <a:gd name="T0" fmla="*/ 2147483647 w 510"/>
              <a:gd name="T1" fmla="*/ 2147483647 h 1194"/>
              <a:gd name="T2" fmla="*/ 2147483647 w 510"/>
              <a:gd name="T3" fmla="*/ 2147483647 h 1194"/>
              <a:gd name="T4" fmla="*/ 2147483647 w 510"/>
              <a:gd name="T5" fmla="*/ 2147483647 h 1194"/>
              <a:gd name="T6" fmla="*/ 2147483647 w 510"/>
              <a:gd name="T7" fmla="*/ 2147483647 h 1194"/>
              <a:gd name="T8" fmla="*/ 2147483647 w 510"/>
              <a:gd name="T9" fmla="*/ 2147483647 h 1194"/>
              <a:gd name="T10" fmla="*/ 2147483647 w 510"/>
              <a:gd name="T11" fmla="*/ 2147483647 h 1194"/>
              <a:gd name="T12" fmla="*/ 2147483647 w 510"/>
              <a:gd name="T13" fmla="*/ 2147483647 h 1194"/>
              <a:gd name="T14" fmla="*/ 2147483647 w 510"/>
              <a:gd name="T15" fmla="*/ 2147483647 h 1194"/>
              <a:gd name="T16" fmla="*/ 2147483647 w 510"/>
              <a:gd name="T17" fmla="*/ 2147483647 h 1194"/>
              <a:gd name="T18" fmla="*/ 2147483647 w 510"/>
              <a:gd name="T19" fmla="*/ 2147483647 h 1194"/>
              <a:gd name="T20" fmla="*/ 2147483647 w 510"/>
              <a:gd name="T21" fmla="*/ 2147483647 h 1194"/>
              <a:gd name="T22" fmla="*/ 2147483647 w 510"/>
              <a:gd name="T23" fmla="*/ 2147483647 h 1194"/>
              <a:gd name="T24" fmla="*/ 2147483647 w 510"/>
              <a:gd name="T25" fmla="*/ 2147483647 h 1194"/>
              <a:gd name="T26" fmla="*/ 2147483647 w 510"/>
              <a:gd name="T27" fmla="*/ 2147483647 h 1194"/>
              <a:gd name="T28" fmla="*/ 2147483647 w 510"/>
              <a:gd name="T29" fmla="*/ 2147483647 h 1194"/>
              <a:gd name="T30" fmla="*/ 2147483647 w 510"/>
              <a:gd name="T31" fmla="*/ 2147483647 h 1194"/>
              <a:gd name="T32" fmla="*/ 2147483647 w 510"/>
              <a:gd name="T33" fmla="*/ 2147483647 h 1194"/>
              <a:gd name="T34" fmla="*/ 2147483647 w 510"/>
              <a:gd name="T35" fmla="*/ 2147483647 h 1194"/>
              <a:gd name="T36" fmla="*/ 2147483647 w 510"/>
              <a:gd name="T37" fmla="*/ 2147483647 h 1194"/>
              <a:gd name="T38" fmla="*/ 2147483647 w 510"/>
              <a:gd name="T39" fmla="*/ 2147483647 h 1194"/>
              <a:gd name="T40" fmla="*/ 2147483647 w 510"/>
              <a:gd name="T41" fmla="*/ 2147483647 h 1194"/>
              <a:gd name="T42" fmla="*/ 2147483647 w 510"/>
              <a:gd name="T43" fmla="*/ 2147483647 h 1194"/>
              <a:gd name="T44" fmla="*/ 2147483647 w 510"/>
              <a:gd name="T45" fmla="*/ 2147483647 h 1194"/>
              <a:gd name="T46" fmla="*/ 0 w 510"/>
              <a:gd name="T47" fmla="*/ 0 h 119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510"/>
              <a:gd name="T73" fmla="*/ 0 h 1194"/>
              <a:gd name="T74" fmla="*/ 510 w 510"/>
              <a:gd name="T75" fmla="*/ 1194 h 1194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510" h="1194">
                <a:moveTo>
                  <a:pt x="255" y="1194"/>
                </a:moveTo>
                <a:lnTo>
                  <a:pt x="297" y="1044"/>
                </a:lnTo>
                <a:lnTo>
                  <a:pt x="375" y="873"/>
                </a:lnTo>
                <a:lnTo>
                  <a:pt x="447" y="687"/>
                </a:lnTo>
                <a:lnTo>
                  <a:pt x="498" y="561"/>
                </a:lnTo>
                <a:lnTo>
                  <a:pt x="510" y="516"/>
                </a:lnTo>
                <a:lnTo>
                  <a:pt x="504" y="486"/>
                </a:lnTo>
                <a:lnTo>
                  <a:pt x="489" y="456"/>
                </a:lnTo>
                <a:lnTo>
                  <a:pt x="468" y="441"/>
                </a:lnTo>
                <a:lnTo>
                  <a:pt x="402" y="390"/>
                </a:lnTo>
                <a:lnTo>
                  <a:pt x="336" y="348"/>
                </a:lnTo>
                <a:lnTo>
                  <a:pt x="288" y="288"/>
                </a:lnTo>
                <a:lnTo>
                  <a:pt x="351" y="207"/>
                </a:lnTo>
                <a:lnTo>
                  <a:pt x="318" y="207"/>
                </a:lnTo>
                <a:lnTo>
                  <a:pt x="213" y="195"/>
                </a:lnTo>
                <a:lnTo>
                  <a:pt x="123" y="180"/>
                </a:lnTo>
                <a:lnTo>
                  <a:pt x="78" y="165"/>
                </a:lnTo>
                <a:lnTo>
                  <a:pt x="135" y="144"/>
                </a:lnTo>
                <a:lnTo>
                  <a:pt x="189" y="126"/>
                </a:lnTo>
                <a:lnTo>
                  <a:pt x="186" y="102"/>
                </a:lnTo>
                <a:lnTo>
                  <a:pt x="147" y="87"/>
                </a:lnTo>
                <a:lnTo>
                  <a:pt x="81" y="63"/>
                </a:lnTo>
                <a:lnTo>
                  <a:pt x="36" y="27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800"/>
          </a:p>
        </p:txBody>
      </p:sp>
      <p:sp>
        <p:nvSpPr>
          <p:cNvPr id="43" name="Rectangle 8">
            <a:extLst>
              <a:ext uri="{FF2B5EF4-FFF2-40B4-BE49-F238E27FC236}">
                <a16:creationId xmlns:a16="http://schemas.microsoft.com/office/drawing/2014/main" id="{B4A657B8-673E-F049-8D97-CD01C3D0C3BF}"/>
              </a:ext>
            </a:extLst>
          </p:cNvPr>
          <p:cNvSpPr>
            <a:spLocks noChangeArrowheads="1"/>
          </p:cNvSpPr>
          <p:nvPr/>
        </p:nvSpPr>
        <p:spPr bwMode="auto">
          <a:xfrm rot="2185722">
            <a:off x="5239390" y="1363672"/>
            <a:ext cx="42863" cy="3571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800"/>
          </a:p>
        </p:txBody>
      </p:sp>
      <p:sp>
        <p:nvSpPr>
          <p:cNvPr id="44" name="Freeform 9">
            <a:extLst>
              <a:ext uri="{FF2B5EF4-FFF2-40B4-BE49-F238E27FC236}">
                <a16:creationId xmlns:a16="http://schemas.microsoft.com/office/drawing/2014/main" id="{7B321142-966B-7B40-97B1-C678DF770FA0}"/>
              </a:ext>
            </a:extLst>
          </p:cNvPr>
          <p:cNvSpPr>
            <a:spLocks/>
          </p:cNvSpPr>
          <p:nvPr/>
        </p:nvSpPr>
        <p:spPr bwMode="auto">
          <a:xfrm>
            <a:off x="3842390" y="1031875"/>
            <a:ext cx="982663" cy="407988"/>
          </a:xfrm>
          <a:custGeom>
            <a:avLst/>
            <a:gdLst>
              <a:gd name="T0" fmla="*/ 2147483647 w 619"/>
              <a:gd name="T1" fmla="*/ 2147483647 h 257"/>
              <a:gd name="T2" fmla="*/ 2147483647 w 619"/>
              <a:gd name="T3" fmla="*/ 2147483647 h 257"/>
              <a:gd name="T4" fmla="*/ 2147483647 w 619"/>
              <a:gd name="T5" fmla="*/ 2147483647 h 257"/>
              <a:gd name="T6" fmla="*/ 2147483647 w 619"/>
              <a:gd name="T7" fmla="*/ 2147483647 h 257"/>
              <a:gd name="T8" fmla="*/ 2147483647 w 619"/>
              <a:gd name="T9" fmla="*/ 2147483647 h 257"/>
              <a:gd name="T10" fmla="*/ 2147483647 w 619"/>
              <a:gd name="T11" fmla="*/ 2147483647 h 257"/>
              <a:gd name="T12" fmla="*/ 2147483647 w 619"/>
              <a:gd name="T13" fmla="*/ 2147483647 h 257"/>
              <a:gd name="T14" fmla="*/ 2147483647 w 619"/>
              <a:gd name="T15" fmla="*/ 2147483647 h 257"/>
              <a:gd name="T16" fmla="*/ 2147483647 w 619"/>
              <a:gd name="T17" fmla="*/ 2147483647 h 257"/>
              <a:gd name="T18" fmla="*/ 2147483647 w 619"/>
              <a:gd name="T19" fmla="*/ 2147483647 h 257"/>
              <a:gd name="T20" fmla="*/ 2147483647 w 619"/>
              <a:gd name="T21" fmla="*/ 2147483647 h 257"/>
              <a:gd name="T22" fmla="*/ 2147483647 w 619"/>
              <a:gd name="T23" fmla="*/ 2147483647 h 257"/>
              <a:gd name="T24" fmla="*/ 2147483647 w 619"/>
              <a:gd name="T25" fmla="*/ 2147483647 h 257"/>
              <a:gd name="T26" fmla="*/ 2147483647 w 619"/>
              <a:gd name="T27" fmla="*/ 2147483647 h 257"/>
              <a:gd name="T28" fmla="*/ 2147483647 w 619"/>
              <a:gd name="T29" fmla="*/ 2147483647 h 257"/>
              <a:gd name="T30" fmla="*/ 2147483647 w 619"/>
              <a:gd name="T31" fmla="*/ 2147483647 h 257"/>
              <a:gd name="T32" fmla="*/ 2147483647 w 619"/>
              <a:gd name="T33" fmla="*/ 2147483647 h 257"/>
              <a:gd name="T34" fmla="*/ 2147483647 w 619"/>
              <a:gd name="T35" fmla="*/ 2147483647 h 257"/>
              <a:gd name="T36" fmla="*/ 2147483647 w 619"/>
              <a:gd name="T37" fmla="*/ 2147483647 h 257"/>
              <a:gd name="T38" fmla="*/ 2147483647 w 619"/>
              <a:gd name="T39" fmla="*/ 2147483647 h 257"/>
              <a:gd name="T40" fmla="*/ 2147483647 w 619"/>
              <a:gd name="T41" fmla="*/ 2147483647 h 257"/>
              <a:gd name="T42" fmla="*/ 2147483647 w 619"/>
              <a:gd name="T43" fmla="*/ 2147483647 h 257"/>
              <a:gd name="T44" fmla="*/ 2147483647 w 619"/>
              <a:gd name="T45" fmla="*/ 2147483647 h 25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619"/>
              <a:gd name="T70" fmla="*/ 0 h 257"/>
              <a:gd name="T71" fmla="*/ 619 w 619"/>
              <a:gd name="T72" fmla="*/ 257 h 25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619" h="257">
                <a:moveTo>
                  <a:pt x="156" y="52"/>
                </a:moveTo>
                <a:cubicBezTo>
                  <a:pt x="144" y="50"/>
                  <a:pt x="137" y="116"/>
                  <a:pt x="126" y="133"/>
                </a:cubicBezTo>
                <a:cubicBezTo>
                  <a:pt x="115" y="150"/>
                  <a:pt x="85" y="147"/>
                  <a:pt x="90" y="157"/>
                </a:cubicBezTo>
                <a:cubicBezTo>
                  <a:pt x="95" y="167"/>
                  <a:pt x="158" y="187"/>
                  <a:pt x="159" y="193"/>
                </a:cubicBezTo>
                <a:cubicBezTo>
                  <a:pt x="160" y="199"/>
                  <a:pt x="113" y="195"/>
                  <a:pt x="93" y="193"/>
                </a:cubicBezTo>
                <a:cubicBezTo>
                  <a:pt x="73" y="191"/>
                  <a:pt x="52" y="181"/>
                  <a:pt x="39" y="181"/>
                </a:cubicBezTo>
                <a:cubicBezTo>
                  <a:pt x="26" y="181"/>
                  <a:pt x="0" y="185"/>
                  <a:pt x="12" y="193"/>
                </a:cubicBezTo>
                <a:cubicBezTo>
                  <a:pt x="24" y="201"/>
                  <a:pt x="68" y="217"/>
                  <a:pt x="111" y="226"/>
                </a:cubicBezTo>
                <a:cubicBezTo>
                  <a:pt x="154" y="235"/>
                  <a:pt x="197" y="257"/>
                  <a:pt x="273" y="250"/>
                </a:cubicBezTo>
                <a:cubicBezTo>
                  <a:pt x="349" y="243"/>
                  <a:pt x="515" y="202"/>
                  <a:pt x="567" y="184"/>
                </a:cubicBezTo>
                <a:cubicBezTo>
                  <a:pt x="619" y="166"/>
                  <a:pt x="589" y="150"/>
                  <a:pt x="585" y="145"/>
                </a:cubicBezTo>
                <a:cubicBezTo>
                  <a:pt x="581" y="140"/>
                  <a:pt x="551" y="153"/>
                  <a:pt x="540" y="154"/>
                </a:cubicBezTo>
                <a:cubicBezTo>
                  <a:pt x="529" y="155"/>
                  <a:pt x="514" y="159"/>
                  <a:pt x="516" y="154"/>
                </a:cubicBezTo>
                <a:cubicBezTo>
                  <a:pt x="518" y="149"/>
                  <a:pt x="544" y="131"/>
                  <a:pt x="555" y="124"/>
                </a:cubicBezTo>
                <a:cubicBezTo>
                  <a:pt x="566" y="117"/>
                  <a:pt x="586" y="120"/>
                  <a:pt x="585" y="112"/>
                </a:cubicBezTo>
                <a:cubicBezTo>
                  <a:pt x="584" y="104"/>
                  <a:pt x="558" y="94"/>
                  <a:pt x="549" y="76"/>
                </a:cubicBezTo>
                <a:cubicBezTo>
                  <a:pt x="540" y="58"/>
                  <a:pt x="535" y="2"/>
                  <a:pt x="528" y="1"/>
                </a:cubicBezTo>
                <a:cubicBezTo>
                  <a:pt x="521" y="0"/>
                  <a:pt x="520" y="45"/>
                  <a:pt x="507" y="70"/>
                </a:cubicBezTo>
                <a:cubicBezTo>
                  <a:pt x="494" y="95"/>
                  <a:pt x="476" y="127"/>
                  <a:pt x="450" y="154"/>
                </a:cubicBezTo>
                <a:cubicBezTo>
                  <a:pt x="424" y="181"/>
                  <a:pt x="385" y="221"/>
                  <a:pt x="351" y="232"/>
                </a:cubicBezTo>
                <a:cubicBezTo>
                  <a:pt x="317" y="243"/>
                  <a:pt x="269" y="235"/>
                  <a:pt x="243" y="220"/>
                </a:cubicBezTo>
                <a:cubicBezTo>
                  <a:pt x="217" y="205"/>
                  <a:pt x="213" y="170"/>
                  <a:pt x="198" y="142"/>
                </a:cubicBezTo>
                <a:cubicBezTo>
                  <a:pt x="183" y="114"/>
                  <a:pt x="168" y="54"/>
                  <a:pt x="156" y="52"/>
                </a:cubicBezTo>
                <a:close/>
              </a:path>
            </a:pathLst>
          </a:custGeom>
          <a:solidFill>
            <a:srgbClr val="00FFFF">
              <a:alpha val="34901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800"/>
          </a:p>
        </p:txBody>
      </p:sp>
      <p:sp>
        <p:nvSpPr>
          <p:cNvPr id="45" name="Freeform 10">
            <a:extLst>
              <a:ext uri="{FF2B5EF4-FFF2-40B4-BE49-F238E27FC236}">
                <a16:creationId xmlns:a16="http://schemas.microsoft.com/office/drawing/2014/main" id="{8D9DB984-E02D-D240-9B08-DFABEDA01667}"/>
              </a:ext>
            </a:extLst>
          </p:cNvPr>
          <p:cNvSpPr>
            <a:spLocks/>
          </p:cNvSpPr>
          <p:nvPr/>
        </p:nvSpPr>
        <p:spPr bwMode="auto">
          <a:xfrm>
            <a:off x="3967799" y="1555946"/>
            <a:ext cx="714375" cy="1238250"/>
          </a:xfrm>
          <a:custGeom>
            <a:avLst/>
            <a:gdLst>
              <a:gd name="T0" fmla="*/ 2147483647 w 450"/>
              <a:gd name="T1" fmla="*/ 2147483647 h 780"/>
              <a:gd name="T2" fmla="*/ 2147483647 w 450"/>
              <a:gd name="T3" fmla="*/ 2147483647 h 780"/>
              <a:gd name="T4" fmla="*/ 2147483647 w 450"/>
              <a:gd name="T5" fmla="*/ 2147483647 h 780"/>
              <a:gd name="T6" fmla="*/ 2147483647 w 450"/>
              <a:gd name="T7" fmla="*/ 2147483647 h 780"/>
              <a:gd name="T8" fmla="*/ 2147483647 w 450"/>
              <a:gd name="T9" fmla="*/ 2147483647 h 780"/>
              <a:gd name="T10" fmla="*/ 2147483647 w 450"/>
              <a:gd name="T11" fmla="*/ 2147483647 h 780"/>
              <a:gd name="T12" fmla="*/ 2147483647 w 450"/>
              <a:gd name="T13" fmla="*/ 2147483647 h 780"/>
              <a:gd name="T14" fmla="*/ 2147483647 w 450"/>
              <a:gd name="T15" fmla="*/ 2147483647 h 780"/>
              <a:gd name="T16" fmla="*/ 2147483647 w 450"/>
              <a:gd name="T17" fmla="*/ 2147483647 h 780"/>
              <a:gd name="T18" fmla="*/ 0 w 450"/>
              <a:gd name="T19" fmla="*/ 0 h 780"/>
              <a:gd name="T20" fmla="*/ 2147483647 w 450"/>
              <a:gd name="T21" fmla="*/ 2147483647 h 780"/>
              <a:gd name="T22" fmla="*/ 2147483647 w 450"/>
              <a:gd name="T23" fmla="*/ 2147483647 h 780"/>
              <a:gd name="T24" fmla="*/ 2147483647 w 450"/>
              <a:gd name="T25" fmla="*/ 2147483647 h 78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0"/>
              <a:gd name="T40" fmla="*/ 0 h 780"/>
              <a:gd name="T41" fmla="*/ 450 w 450"/>
              <a:gd name="T42" fmla="*/ 780 h 78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0" h="780">
                <a:moveTo>
                  <a:pt x="124" y="749"/>
                </a:moveTo>
                <a:lnTo>
                  <a:pt x="33" y="750"/>
                </a:lnTo>
                <a:lnTo>
                  <a:pt x="33" y="23"/>
                </a:lnTo>
                <a:lnTo>
                  <a:pt x="420" y="24"/>
                </a:lnTo>
                <a:lnTo>
                  <a:pt x="411" y="753"/>
                </a:lnTo>
                <a:lnTo>
                  <a:pt x="330" y="753"/>
                </a:lnTo>
                <a:lnTo>
                  <a:pt x="330" y="774"/>
                </a:lnTo>
                <a:lnTo>
                  <a:pt x="450" y="774"/>
                </a:lnTo>
                <a:lnTo>
                  <a:pt x="450" y="3"/>
                </a:lnTo>
                <a:lnTo>
                  <a:pt x="0" y="0"/>
                </a:lnTo>
                <a:lnTo>
                  <a:pt x="9" y="780"/>
                </a:lnTo>
                <a:lnTo>
                  <a:pt x="120" y="780"/>
                </a:lnTo>
                <a:lnTo>
                  <a:pt x="124" y="74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800"/>
          </a:p>
        </p:txBody>
      </p:sp>
      <p:sp>
        <p:nvSpPr>
          <p:cNvPr id="46" name="Oval 11">
            <a:extLst>
              <a:ext uri="{FF2B5EF4-FFF2-40B4-BE49-F238E27FC236}">
                <a16:creationId xmlns:a16="http://schemas.microsoft.com/office/drawing/2014/main" id="{4B89721A-4673-E746-B078-8E0C4AC4F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3835" y="2362209"/>
            <a:ext cx="88900" cy="27622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50000">
                <a:srgbClr val="FF6464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800"/>
          </a:p>
        </p:txBody>
      </p:sp>
      <p:sp>
        <p:nvSpPr>
          <p:cNvPr id="47" name="Oval 12">
            <a:extLst>
              <a:ext uri="{FF2B5EF4-FFF2-40B4-BE49-F238E27FC236}">
                <a16:creationId xmlns:a16="http://schemas.microsoft.com/office/drawing/2014/main" id="{4D642A28-E05B-434E-BAE3-821899C10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8338" y="2363797"/>
            <a:ext cx="88900" cy="27622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50000">
                <a:srgbClr val="FF6464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800"/>
          </a:p>
        </p:txBody>
      </p:sp>
      <p:sp>
        <p:nvSpPr>
          <p:cNvPr id="48" name="Freeform 13">
            <a:extLst>
              <a:ext uri="{FF2B5EF4-FFF2-40B4-BE49-F238E27FC236}">
                <a16:creationId xmlns:a16="http://schemas.microsoft.com/office/drawing/2014/main" id="{BEF1B409-C86B-4B48-AAC8-227932366F93}"/>
              </a:ext>
            </a:extLst>
          </p:cNvPr>
          <p:cNvSpPr>
            <a:spLocks/>
          </p:cNvSpPr>
          <p:nvPr/>
        </p:nvSpPr>
        <p:spPr bwMode="auto">
          <a:xfrm>
            <a:off x="4050349" y="1196984"/>
            <a:ext cx="490537" cy="974725"/>
          </a:xfrm>
          <a:custGeom>
            <a:avLst/>
            <a:gdLst>
              <a:gd name="T0" fmla="*/ 2147483647 w 309"/>
              <a:gd name="T1" fmla="*/ 2147483647 h 614"/>
              <a:gd name="T2" fmla="*/ 2147483647 w 309"/>
              <a:gd name="T3" fmla="*/ 2147483647 h 614"/>
              <a:gd name="T4" fmla="*/ 2147483647 w 309"/>
              <a:gd name="T5" fmla="*/ 2147483647 h 614"/>
              <a:gd name="T6" fmla="*/ 2147483647 w 309"/>
              <a:gd name="T7" fmla="*/ 2147483647 h 614"/>
              <a:gd name="T8" fmla="*/ 2147483647 w 309"/>
              <a:gd name="T9" fmla="*/ 2147483647 h 614"/>
              <a:gd name="T10" fmla="*/ 2147483647 w 309"/>
              <a:gd name="T11" fmla="*/ 2147483647 h 614"/>
              <a:gd name="T12" fmla="*/ 2147483647 w 309"/>
              <a:gd name="T13" fmla="*/ 2147483647 h 614"/>
              <a:gd name="T14" fmla="*/ 2147483647 w 309"/>
              <a:gd name="T15" fmla="*/ 2147483647 h 614"/>
              <a:gd name="T16" fmla="*/ 2147483647 w 309"/>
              <a:gd name="T17" fmla="*/ 2147483647 h 614"/>
              <a:gd name="T18" fmla="*/ 2147483647 w 309"/>
              <a:gd name="T19" fmla="*/ 2147483647 h 614"/>
              <a:gd name="T20" fmla="*/ 2147483647 w 309"/>
              <a:gd name="T21" fmla="*/ 2147483647 h 614"/>
              <a:gd name="T22" fmla="*/ 2147483647 w 309"/>
              <a:gd name="T23" fmla="*/ 2147483647 h 614"/>
              <a:gd name="T24" fmla="*/ 2147483647 w 309"/>
              <a:gd name="T25" fmla="*/ 2147483647 h 614"/>
              <a:gd name="T26" fmla="*/ 2147483647 w 309"/>
              <a:gd name="T27" fmla="*/ 2147483647 h 614"/>
              <a:gd name="T28" fmla="*/ 2147483647 w 309"/>
              <a:gd name="T29" fmla="*/ 2147483647 h 614"/>
              <a:gd name="T30" fmla="*/ 2147483647 w 309"/>
              <a:gd name="T31" fmla="*/ 2147483647 h 614"/>
              <a:gd name="T32" fmla="*/ 2147483647 w 309"/>
              <a:gd name="T33" fmla="*/ 2147483647 h 614"/>
              <a:gd name="T34" fmla="*/ 2147483647 w 309"/>
              <a:gd name="T35" fmla="*/ 2147483647 h 61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309"/>
              <a:gd name="T55" fmla="*/ 0 h 614"/>
              <a:gd name="T56" fmla="*/ 309 w 309"/>
              <a:gd name="T57" fmla="*/ 614 h 614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309" h="614">
                <a:moveTo>
                  <a:pt x="151" y="44"/>
                </a:moveTo>
                <a:cubicBezTo>
                  <a:pt x="147" y="97"/>
                  <a:pt x="152" y="277"/>
                  <a:pt x="148" y="329"/>
                </a:cubicBezTo>
                <a:cubicBezTo>
                  <a:pt x="144" y="381"/>
                  <a:pt x="141" y="346"/>
                  <a:pt x="124" y="356"/>
                </a:cubicBezTo>
                <a:cubicBezTo>
                  <a:pt x="107" y="366"/>
                  <a:pt x="64" y="369"/>
                  <a:pt x="43" y="392"/>
                </a:cubicBezTo>
                <a:cubicBezTo>
                  <a:pt x="22" y="415"/>
                  <a:pt x="2" y="458"/>
                  <a:pt x="1" y="491"/>
                </a:cubicBezTo>
                <a:cubicBezTo>
                  <a:pt x="0" y="524"/>
                  <a:pt x="16" y="570"/>
                  <a:pt x="37" y="590"/>
                </a:cubicBezTo>
                <a:cubicBezTo>
                  <a:pt x="58" y="610"/>
                  <a:pt x="99" y="608"/>
                  <a:pt x="124" y="611"/>
                </a:cubicBezTo>
                <a:cubicBezTo>
                  <a:pt x="149" y="614"/>
                  <a:pt x="165" y="614"/>
                  <a:pt x="187" y="608"/>
                </a:cubicBezTo>
                <a:cubicBezTo>
                  <a:pt x="209" y="602"/>
                  <a:pt x="237" y="590"/>
                  <a:pt x="256" y="578"/>
                </a:cubicBezTo>
                <a:cubicBezTo>
                  <a:pt x="275" y="566"/>
                  <a:pt x="293" y="554"/>
                  <a:pt x="301" y="533"/>
                </a:cubicBezTo>
                <a:cubicBezTo>
                  <a:pt x="309" y="512"/>
                  <a:pt x="309" y="475"/>
                  <a:pt x="304" y="452"/>
                </a:cubicBezTo>
                <a:cubicBezTo>
                  <a:pt x="299" y="429"/>
                  <a:pt x="289" y="411"/>
                  <a:pt x="274" y="395"/>
                </a:cubicBezTo>
                <a:cubicBezTo>
                  <a:pt x="259" y="379"/>
                  <a:pt x="222" y="364"/>
                  <a:pt x="211" y="353"/>
                </a:cubicBezTo>
                <a:cubicBezTo>
                  <a:pt x="200" y="342"/>
                  <a:pt x="209" y="377"/>
                  <a:pt x="208" y="326"/>
                </a:cubicBezTo>
                <a:cubicBezTo>
                  <a:pt x="207" y="275"/>
                  <a:pt x="206" y="94"/>
                  <a:pt x="205" y="47"/>
                </a:cubicBezTo>
                <a:cubicBezTo>
                  <a:pt x="204" y="0"/>
                  <a:pt x="204" y="42"/>
                  <a:pt x="199" y="41"/>
                </a:cubicBezTo>
                <a:cubicBezTo>
                  <a:pt x="194" y="40"/>
                  <a:pt x="183" y="40"/>
                  <a:pt x="175" y="41"/>
                </a:cubicBezTo>
                <a:cubicBezTo>
                  <a:pt x="167" y="42"/>
                  <a:pt x="156" y="44"/>
                  <a:pt x="151" y="44"/>
                </a:cubicBezTo>
                <a:close/>
              </a:path>
            </a:pathLst>
          </a:custGeom>
          <a:solidFill>
            <a:srgbClr val="00B050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800"/>
          </a:p>
        </p:txBody>
      </p:sp>
      <p:sp>
        <p:nvSpPr>
          <p:cNvPr id="49" name="Freeform 14">
            <a:extLst>
              <a:ext uri="{FF2B5EF4-FFF2-40B4-BE49-F238E27FC236}">
                <a16:creationId xmlns:a16="http://schemas.microsoft.com/office/drawing/2014/main" id="{18036113-C475-E143-8479-CD1D3CCFC22D}"/>
              </a:ext>
            </a:extLst>
          </p:cNvPr>
          <p:cNvSpPr>
            <a:spLocks/>
          </p:cNvSpPr>
          <p:nvPr/>
        </p:nvSpPr>
        <p:spPr bwMode="auto">
          <a:xfrm>
            <a:off x="4090036" y="660404"/>
            <a:ext cx="752475" cy="612775"/>
          </a:xfrm>
          <a:custGeom>
            <a:avLst/>
            <a:gdLst>
              <a:gd name="T0" fmla="*/ 0 w 474"/>
              <a:gd name="T1" fmla="*/ 2147483647 h 386"/>
              <a:gd name="T2" fmla="*/ 2147483647 w 474"/>
              <a:gd name="T3" fmla="*/ 2147483647 h 386"/>
              <a:gd name="T4" fmla="*/ 2147483647 w 474"/>
              <a:gd name="T5" fmla="*/ 2147483647 h 386"/>
              <a:gd name="T6" fmla="*/ 2147483647 w 474"/>
              <a:gd name="T7" fmla="*/ 2147483647 h 386"/>
              <a:gd name="T8" fmla="*/ 2147483647 w 474"/>
              <a:gd name="T9" fmla="*/ 2147483647 h 386"/>
              <a:gd name="T10" fmla="*/ 2147483647 w 474"/>
              <a:gd name="T11" fmla="*/ 2147483647 h 386"/>
              <a:gd name="T12" fmla="*/ 2147483647 w 474"/>
              <a:gd name="T13" fmla="*/ 2147483647 h 386"/>
              <a:gd name="T14" fmla="*/ 2147483647 w 474"/>
              <a:gd name="T15" fmla="*/ 2147483647 h 386"/>
              <a:gd name="T16" fmla="*/ 2147483647 w 474"/>
              <a:gd name="T17" fmla="*/ 2147483647 h 386"/>
              <a:gd name="T18" fmla="*/ 2147483647 w 474"/>
              <a:gd name="T19" fmla="*/ 2147483647 h 386"/>
              <a:gd name="T20" fmla="*/ 2147483647 w 474"/>
              <a:gd name="T21" fmla="*/ 2147483647 h 386"/>
              <a:gd name="T22" fmla="*/ 2147483647 w 474"/>
              <a:gd name="T23" fmla="*/ 2147483647 h 386"/>
              <a:gd name="T24" fmla="*/ 2147483647 w 474"/>
              <a:gd name="T25" fmla="*/ 2147483647 h 386"/>
              <a:gd name="T26" fmla="*/ 2147483647 w 474"/>
              <a:gd name="T27" fmla="*/ 2147483647 h 386"/>
              <a:gd name="T28" fmla="*/ 2147483647 w 474"/>
              <a:gd name="T29" fmla="*/ 2147483647 h 386"/>
              <a:gd name="T30" fmla="*/ 2147483647 w 474"/>
              <a:gd name="T31" fmla="*/ 2147483647 h 3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74"/>
              <a:gd name="T49" fmla="*/ 0 h 386"/>
              <a:gd name="T50" fmla="*/ 474 w 474"/>
              <a:gd name="T51" fmla="*/ 386 h 38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74" h="386">
                <a:moveTo>
                  <a:pt x="0" y="160"/>
                </a:moveTo>
                <a:cubicBezTo>
                  <a:pt x="5" y="192"/>
                  <a:pt x="11" y="228"/>
                  <a:pt x="24" y="259"/>
                </a:cubicBezTo>
                <a:cubicBezTo>
                  <a:pt x="37" y="290"/>
                  <a:pt x="61" y="329"/>
                  <a:pt x="78" y="349"/>
                </a:cubicBezTo>
                <a:cubicBezTo>
                  <a:pt x="95" y="369"/>
                  <a:pt x="98" y="380"/>
                  <a:pt x="129" y="382"/>
                </a:cubicBezTo>
                <a:cubicBezTo>
                  <a:pt x="160" y="384"/>
                  <a:pt x="222" y="386"/>
                  <a:pt x="264" y="358"/>
                </a:cubicBezTo>
                <a:cubicBezTo>
                  <a:pt x="306" y="330"/>
                  <a:pt x="357" y="260"/>
                  <a:pt x="378" y="217"/>
                </a:cubicBezTo>
                <a:cubicBezTo>
                  <a:pt x="399" y="174"/>
                  <a:pt x="390" y="114"/>
                  <a:pt x="393" y="97"/>
                </a:cubicBezTo>
                <a:cubicBezTo>
                  <a:pt x="396" y="80"/>
                  <a:pt x="394" y="110"/>
                  <a:pt x="399" y="115"/>
                </a:cubicBezTo>
                <a:cubicBezTo>
                  <a:pt x="404" y="120"/>
                  <a:pt x="418" y="130"/>
                  <a:pt x="426" y="130"/>
                </a:cubicBezTo>
                <a:cubicBezTo>
                  <a:pt x="434" y="130"/>
                  <a:pt x="442" y="130"/>
                  <a:pt x="450" y="118"/>
                </a:cubicBezTo>
                <a:cubicBezTo>
                  <a:pt x="458" y="106"/>
                  <a:pt x="468" y="77"/>
                  <a:pt x="471" y="61"/>
                </a:cubicBezTo>
                <a:cubicBezTo>
                  <a:pt x="474" y="45"/>
                  <a:pt x="474" y="28"/>
                  <a:pt x="471" y="19"/>
                </a:cubicBezTo>
                <a:cubicBezTo>
                  <a:pt x="468" y="10"/>
                  <a:pt x="460" y="0"/>
                  <a:pt x="450" y="4"/>
                </a:cubicBezTo>
                <a:cubicBezTo>
                  <a:pt x="440" y="8"/>
                  <a:pt x="426" y="27"/>
                  <a:pt x="414" y="40"/>
                </a:cubicBezTo>
                <a:cubicBezTo>
                  <a:pt x="402" y="53"/>
                  <a:pt x="381" y="74"/>
                  <a:pt x="378" y="85"/>
                </a:cubicBezTo>
                <a:cubicBezTo>
                  <a:pt x="375" y="96"/>
                  <a:pt x="394" y="101"/>
                  <a:pt x="396" y="106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800"/>
          </a:p>
        </p:txBody>
      </p:sp>
      <p:sp>
        <p:nvSpPr>
          <p:cNvPr id="50" name="Freeform 15">
            <a:extLst>
              <a:ext uri="{FF2B5EF4-FFF2-40B4-BE49-F238E27FC236}">
                <a16:creationId xmlns:a16="http://schemas.microsoft.com/office/drawing/2014/main" id="{C3EDCD98-0F4B-2547-B734-0A0C3AAC801A}"/>
              </a:ext>
            </a:extLst>
          </p:cNvPr>
          <p:cNvSpPr>
            <a:spLocks/>
          </p:cNvSpPr>
          <p:nvPr/>
        </p:nvSpPr>
        <p:spPr bwMode="auto">
          <a:xfrm>
            <a:off x="3772536" y="665172"/>
            <a:ext cx="517525" cy="261937"/>
          </a:xfrm>
          <a:custGeom>
            <a:avLst/>
            <a:gdLst>
              <a:gd name="T0" fmla="*/ 2147483647 w 326"/>
              <a:gd name="T1" fmla="*/ 2147483647 h 165"/>
              <a:gd name="T2" fmla="*/ 2147483647 w 326"/>
              <a:gd name="T3" fmla="*/ 2147483647 h 165"/>
              <a:gd name="T4" fmla="*/ 2147483647 w 326"/>
              <a:gd name="T5" fmla="*/ 2147483647 h 165"/>
              <a:gd name="T6" fmla="*/ 2147483647 w 326"/>
              <a:gd name="T7" fmla="*/ 2147483647 h 165"/>
              <a:gd name="T8" fmla="*/ 2147483647 w 326"/>
              <a:gd name="T9" fmla="*/ 2147483647 h 165"/>
              <a:gd name="T10" fmla="*/ 2147483647 w 326"/>
              <a:gd name="T11" fmla="*/ 2147483647 h 165"/>
              <a:gd name="T12" fmla="*/ 2147483647 w 326"/>
              <a:gd name="T13" fmla="*/ 2147483647 h 16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6"/>
              <a:gd name="T22" fmla="*/ 0 h 165"/>
              <a:gd name="T23" fmla="*/ 326 w 326"/>
              <a:gd name="T24" fmla="*/ 165 h 16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6" h="165">
                <a:moveTo>
                  <a:pt x="326" y="97"/>
                </a:moveTo>
                <a:cubicBezTo>
                  <a:pt x="297" y="82"/>
                  <a:pt x="268" y="67"/>
                  <a:pt x="224" y="52"/>
                </a:cubicBezTo>
                <a:cubicBezTo>
                  <a:pt x="180" y="37"/>
                  <a:pt x="99" y="8"/>
                  <a:pt x="62" y="4"/>
                </a:cubicBezTo>
                <a:cubicBezTo>
                  <a:pt x="25" y="0"/>
                  <a:pt x="4" y="12"/>
                  <a:pt x="2" y="28"/>
                </a:cubicBezTo>
                <a:cubicBezTo>
                  <a:pt x="0" y="44"/>
                  <a:pt x="17" y="79"/>
                  <a:pt x="50" y="100"/>
                </a:cubicBezTo>
                <a:cubicBezTo>
                  <a:pt x="83" y="121"/>
                  <a:pt x="162" y="149"/>
                  <a:pt x="200" y="157"/>
                </a:cubicBezTo>
                <a:cubicBezTo>
                  <a:pt x="238" y="165"/>
                  <a:pt x="256" y="158"/>
                  <a:pt x="275" y="151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800"/>
          </a:p>
        </p:txBody>
      </p:sp>
      <p:sp>
        <p:nvSpPr>
          <p:cNvPr id="51" name="Freeform 16">
            <a:extLst>
              <a:ext uri="{FF2B5EF4-FFF2-40B4-BE49-F238E27FC236}">
                <a16:creationId xmlns:a16="http://schemas.microsoft.com/office/drawing/2014/main" id="{06ECFDCE-2D8A-8A4A-8373-5C100F4C59B1}"/>
              </a:ext>
            </a:extLst>
          </p:cNvPr>
          <p:cNvSpPr>
            <a:spLocks/>
          </p:cNvSpPr>
          <p:nvPr/>
        </p:nvSpPr>
        <p:spPr bwMode="auto">
          <a:xfrm>
            <a:off x="4166240" y="1028700"/>
            <a:ext cx="138113" cy="57150"/>
          </a:xfrm>
          <a:custGeom>
            <a:avLst/>
            <a:gdLst>
              <a:gd name="T0" fmla="*/ 0 w 87"/>
              <a:gd name="T1" fmla="*/ 0 h 36"/>
              <a:gd name="T2" fmla="*/ 2147483647 w 87"/>
              <a:gd name="T3" fmla="*/ 2147483647 h 36"/>
              <a:gd name="T4" fmla="*/ 2147483647 w 87"/>
              <a:gd name="T5" fmla="*/ 2147483647 h 36"/>
              <a:gd name="T6" fmla="*/ 0 60000 65536"/>
              <a:gd name="T7" fmla="*/ 0 60000 65536"/>
              <a:gd name="T8" fmla="*/ 0 60000 65536"/>
              <a:gd name="T9" fmla="*/ 0 w 87"/>
              <a:gd name="T10" fmla="*/ 0 h 36"/>
              <a:gd name="T11" fmla="*/ 87 w 87"/>
              <a:gd name="T12" fmla="*/ 36 h 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7" h="36">
                <a:moveTo>
                  <a:pt x="0" y="0"/>
                </a:moveTo>
                <a:cubicBezTo>
                  <a:pt x="3" y="6"/>
                  <a:pt x="7" y="12"/>
                  <a:pt x="21" y="18"/>
                </a:cubicBezTo>
                <a:cubicBezTo>
                  <a:pt x="35" y="24"/>
                  <a:pt x="76" y="33"/>
                  <a:pt x="87" y="3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800"/>
          </a:p>
        </p:txBody>
      </p:sp>
      <p:sp>
        <p:nvSpPr>
          <p:cNvPr id="52" name="Freeform 17">
            <a:extLst>
              <a:ext uri="{FF2B5EF4-FFF2-40B4-BE49-F238E27FC236}">
                <a16:creationId xmlns:a16="http://schemas.microsoft.com/office/drawing/2014/main" id="{A5EDF955-5E87-9841-B14F-F0D1B63F1BFB}"/>
              </a:ext>
            </a:extLst>
          </p:cNvPr>
          <p:cNvSpPr>
            <a:spLocks/>
          </p:cNvSpPr>
          <p:nvPr/>
        </p:nvSpPr>
        <p:spPr bwMode="auto">
          <a:xfrm>
            <a:off x="4247199" y="1009659"/>
            <a:ext cx="84137" cy="125413"/>
          </a:xfrm>
          <a:custGeom>
            <a:avLst/>
            <a:gdLst>
              <a:gd name="T0" fmla="*/ 2147483647 w 53"/>
              <a:gd name="T1" fmla="*/ 2147483647 h 79"/>
              <a:gd name="T2" fmla="*/ 0 w 53"/>
              <a:gd name="T3" fmla="*/ 2147483647 h 79"/>
              <a:gd name="T4" fmla="*/ 2147483647 w 53"/>
              <a:gd name="T5" fmla="*/ 2147483647 h 79"/>
              <a:gd name="T6" fmla="*/ 2147483647 w 53"/>
              <a:gd name="T7" fmla="*/ 2147483647 h 79"/>
              <a:gd name="T8" fmla="*/ 2147483647 w 53"/>
              <a:gd name="T9" fmla="*/ 2147483647 h 79"/>
              <a:gd name="T10" fmla="*/ 2147483647 w 53"/>
              <a:gd name="T11" fmla="*/ 2147483647 h 79"/>
              <a:gd name="T12" fmla="*/ 2147483647 w 53"/>
              <a:gd name="T13" fmla="*/ 2147483647 h 7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3"/>
              <a:gd name="T22" fmla="*/ 0 h 79"/>
              <a:gd name="T23" fmla="*/ 53 w 53"/>
              <a:gd name="T24" fmla="*/ 79 h 7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3" h="79">
                <a:moveTo>
                  <a:pt x="9" y="3"/>
                </a:moveTo>
                <a:cubicBezTo>
                  <a:pt x="1" y="6"/>
                  <a:pt x="0" y="34"/>
                  <a:pt x="0" y="45"/>
                </a:cubicBezTo>
                <a:cubicBezTo>
                  <a:pt x="0" y="56"/>
                  <a:pt x="3" y="67"/>
                  <a:pt x="9" y="72"/>
                </a:cubicBezTo>
                <a:cubicBezTo>
                  <a:pt x="15" y="77"/>
                  <a:pt x="29" y="79"/>
                  <a:pt x="33" y="75"/>
                </a:cubicBezTo>
                <a:cubicBezTo>
                  <a:pt x="37" y="71"/>
                  <a:pt x="33" y="53"/>
                  <a:pt x="36" y="45"/>
                </a:cubicBezTo>
                <a:cubicBezTo>
                  <a:pt x="39" y="37"/>
                  <a:pt x="53" y="30"/>
                  <a:pt x="51" y="24"/>
                </a:cubicBezTo>
                <a:cubicBezTo>
                  <a:pt x="49" y="18"/>
                  <a:pt x="17" y="0"/>
                  <a:pt x="9" y="3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800"/>
          </a:p>
        </p:txBody>
      </p:sp>
      <p:sp>
        <p:nvSpPr>
          <p:cNvPr id="53" name="Freeform 18">
            <a:extLst>
              <a:ext uri="{FF2B5EF4-FFF2-40B4-BE49-F238E27FC236}">
                <a16:creationId xmlns:a16="http://schemas.microsoft.com/office/drawing/2014/main" id="{BD55CAAF-A94B-1C4D-AD89-6C16C51C76FC}"/>
              </a:ext>
            </a:extLst>
          </p:cNvPr>
          <p:cNvSpPr>
            <a:spLocks/>
          </p:cNvSpPr>
          <p:nvPr/>
        </p:nvSpPr>
        <p:spPr bwMode="auto">
          <a:xfrm>
            <a:off x="4171003" y="966788"/>
            <a:ext cx="180975" cy="76200"/>
          </a:xfrm>
          <a:custGeom>
            <a:avLst/>
            <a:gdLst>
              <a:gd name="T0" fmla="*/ 0 w 114"/>
              <a:gd name="T1" fmla="*/ 0 h 48"/>
              <a:gd name="T2" fmla="*/ 2147483647 w 114"/>
              <a:gd name="T3" fmla="*/ 2147483647 h 48"/>
              <a:gd name="T4" fmla="*/ 2147483647 w 114"/>
              <a:gd name="T5" fmla="*/ 2147483647 h 48"/>
              <a:gd name="T6" fmla="*/ 0 60000 65536"/>
              <a:gd name="T7" fmla="*/ 0 60000 65536"/>
              <a:gd name="T8" fmla="*/ 0 60000 65536"/>
              <a:gd name="T9" fmla="*/ 0 w 114"/>
              <a:gd name="T10" fmla="*/ 0 h 48"/>
              <a:gd name="T11" fmla="*/ 114 w 114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4" h="48">
                <a:moveTo>
                  <a:pt x="0" y="0"/>
                </a:moveTo>
                <a:cubicBezTo>
                  <a:pt x="16" y="11"/>
                  <a:pt x="32" y="22"/>
                  <a:pt x="51" y="30"/>
                </a:cubicBezTo>
                <a:cubicBezTo>
                  <a:pt x="70" y="38"/>
                  <a:pt x="92" y="43"/>
                  <a:pt x="114" y="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800"/>
          </a:p>
        </p:txBody>
      </p:sp>
      <p:sp>
        <p:nvSpPr>
          <p:cNvPr id="54" name="Oval 19">
            <a:extLst>
              <a:ext uri="{FF2B5EF4-FFF2-40B4-BE49-F238E27FC236}">
                <a16:creationId xmlns:a16="http://schemas.microsoft.com/office/drawing/2014/main" id="{28D8817B-0B26-9C40-8292-30B12AF79515}"/>
              </a:ext>
            </a:extLst>
          </p:cNvPr>
          <p:cNvSpPr>
            <a:spLocks noChangeArrowheads="1"/>
          </p:cNvSpPr>
          <p:nvPr/>
        </p:nvSpPr>
        <p:spPr bwMode="auto">
          <a:xfrm rot="2209892">
            <a:off x="4166239" y="588963"/>
            <a:ext cx="60325" cy="150812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800"/>
          </a:p>
        </p:txBody>
      </p:sp>
      <p:sp>
        <p:nvSpPr>
          <p:cNvPr id="55" name="Oval 20">
            <a:extLst>
              <a:ext uri="{FF2B5EF4-FFF2-40B4-BE49-F238E27FC236}">
                <a16:creationId xmlns:a16="http://schemas.microsoft.com/office/drawing/2014/main" id="{A0FF4EA0-923C-5C48-8C62-F2A5270CBF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5123" y="655638"/>
            <a:ext cx="50800" cy="55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800"/>
          </a:p>
        </p:txBody>
      </p:sp>
      <p:sp>
        <p:nvSpPr>
          <p:cNvPr id="56" name="Oval 21">
            <a:extLst>
              <a:ext uri="{FF2B5EF4-FFF2-40B4-BE49-F238E27FC236}">
                <a16:creationId xmlns:a16="http://schemas.microsoft.com/office/drawing/2014/main" id="{DB5549CB-7FD2-4E40-95F1-11C110B93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4348" y="719138"/>
            <a:ext cx="50800" cy="55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800"/>
          </a:p>
        </p:txBody>
      </p:sp>
      <p:sp>
        <p:nvSpPr>
          <p:cNvPr id="57" name="Oval 22">
            <a:extLst>
              <a:ext uri="{FF2B5EF4-FFF2-40B4-BE49-F238E27FC236}">
                <a16:creationId xmlns:a16="http://schemas.microsoft.com/office/drawing/2014/main" id="{5DADA841-0D0E-114E-83B0-3D979464B398}"/>
              </a:ext>
            </a:extLst>
          </p:cNvPr>
          <p:cNvSpPr>
            <a:spLocks noChangeArrowheads="1"/>
          </p:cNvSpPr>
          <p:nvPr/>
        </p:nvSpPr>
        <p:spPr bwMode="auto">
          <a:xfrm rot="1538987">
            <a:off x="4317048" y="647700"/>
            <a:ext cx="63500" cy="160338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800"/>
          </a:p>
        </p:txBody>
      </p:sp>
      <p:sp>
        <p:nvSpPr>
          <p:cNvPr id="58" name="Freeform 23">
            <a:extLst>
              <a:ext uri="{FF2B5EF4-FFF2-40B4-BE49-F238E27FC236}">
                <a16:creationId xmlns:a16="http://schemas.microsoft.com/office/drawing/2014/main" id="{2974EBF4-DFFD-C14C-8E56-A2C4990BCF9A}"/>
              </a:ext>
            </a:extLst>
          </p:cNvPr>
          <p:cNvSpPr>
            <a:spLocks/>
          </p:cNvSpPr>
          <p:nvPr/>
        </p:nvSpPr>
        <p:spPr bwMode="auto">
          <a:xfrm>
            <a:off x="3847148" y="309568"/>
            <a:ext cx="590550" cy="319087"/>
          </a:xfrm>
          <a:custGeom>
            <a:avLst/>
            <a:gdLst>
              <a:gd name="T0" fmla="*/ 0 w 372"/>
              <a:gd name="T1" fmla="*/ 0 h 201"/>
              <a:gd name="T2" fmla="*/ 2147483647 w 372"/>
              <a:gd name="T3" fmla="*/ 2147483647 h 201"/>
              <a:gd name="T4" fmla="*/ 2147483647 w 372"/>
              <a:gd name="T5" fmla="*/ 2147483647 h 201"/>
              <a:gd name="T6" fmla="*/ 2147483647 w 372"/>
              <a:gd name="T7" fmla="*/ 2147483647 h 201"/>
              <a:gd name="T8" fmla="*/ 2147483647 w 372"/>
              <a:gd name="T9" fmla="*/ 2147483647 h 2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2"/>
              <a:gd name="T16" fmla="*/ 0 h 201"/>
              <a:gd name="T17" fmla="*/ 372 w 372"/>
              <a:gd name="T18" fmla="*/ 201 h 20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2" h="201">
                <a:moveTo>
                  <a:pt x="0" y="0"/>
                </a:moveTo>
                <a:lnTo>
                  <a:pt x="129" y="75"/>
                </a:lnTo>
                <a:lnTo>
                  <a:pt x="237" y="132"/>
                </a:lnTo>
                <a:lnTo>
                  <a:pt x="330" y="177"/>
                </a:lnTo>
                <a:lnTo>
                  <a:pt x="372" y="201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800"/>
          </a:p>
        </p:txBody>
      </p:sp>
      <p:sp>
        <p:nvSpPr>
          <p:cNvPr id="59" name="Freeform 24">
            <a:extLst>
              <a:ext uri="{FF2B5EF4-FFF2-40B4-BE49-F238E27FC236}">
                <a16:creationId xmlns:a16="http://schemas.microsoft.com/office/drawing/2014/main" id="{32584AB2-1213-7644-AC3D-45CF24A4C68D}"/>
              </a:ext>
            </a:extLst>
          </p:cNvPr>
          <p:cNvSpPr>
            <a:spLocks/>
          </p:cNvSpPr>
          <p:nvPr/>
        </p:nvSpPr>
        <p:spPr bwMode="auto">
          <a:xfrm>
            <a:off x="4113853" y="557213"/>
            <a:ext cx="123825" cy="95250"/>
          </a:xfrm>
          <a:custGeom>
            <a:avLst/>
            <a:gdLst>
              <a:gd name="T0" fmla="*/ 0 w 78"/>
              <a:gd name="T1" fmla="*/ 2147483647 h 60"/>
              <a:gd name="T2" fmla="*/ 2147483647 w 78"/>
              <a:gd name="T3" fmla="*/ 2147483647 h 60"/>
              <a:gd name="T4" fmla="*/ 2147483647 w 78"/>
              <a:gd name="T5" fmla="*/ 0 h 60"/>
              <a:gd name="T6" fmla="*/ 0 60000 65536"/>
              <a:gd name="T7" fmla="*/ 0 60000 65536"/>
              <a:gd name="T8" fmla="*/ 0 60000 65536"/>
              <a:gd name="T9" fmla="*/ 0 w 78"/>
              <a:gd name="T10" fmla="*/ 0 h 60"/>
              <a:gd name="T11" fmla="*/ 78 w 78"/>
              <a:gd name="T12" fmla="*/ 60 h 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8" h="60">
                <a:moveTo>
                  <a:pt x="0" y="60"/>
                </a:moveTo>
                <a:lnTo>
                  <a:pt x="63" y="18"/>
                </a:lnTo>
                <a:lnTo>
                  <a:pt x="78" y="0"/>
                </a:ln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800"/>
          </a:p>
        </p:txBody>
      </p:sp>
      <p:sp>
        <p:nvSpPr>
          <p:cNvPr id="60" name="Freeform 25">
            <a:extLst>
              <a:ext uri="{FF2B5EF4-FFF2-40B4-BE49-F238E27FC236}">
                <a16:creationId xmlns:a16="http://schemas.microsoft.com/office/drawing/2014/main" id="{2C734915-6255-3B4B-83D2-48EC96A58031}"/>
              </a:ext>
            </a:extLst>
          </p:cNvPr>
          <p:cNvSpPr>
            <a:spLocks/>
          </p:cNvSpPr>
          <p:nvPr/>
        </p:nvSpPr>
        <p:spPr bwMode="auto">
          <a:xfrm>
            <a:off x="4390073" y="581025"/>
            <a:ext cx="61912" cy="171450"/>
          </a:xfrm>
          <a:custGeom>
            <a:avLst/>
            <a:gdLst>
              <a:gd name="T0" fmla="*/ 0 w 39"/>
              <a:gd name="T1" fmla="*/ 0 h 108"/>
              <a:gd name="T2" fmla="*/ 2147483647 w 39"/>
              <a:gd name="T3" fmla="*/ 2147483647 h 108"/>
              <a:gd name="T4" fmla="*/ 2147483647 w 39"/>
              <a:gd name="T5" fmla="*/ 2147483647 h 108"/>
              <a:gd name="T6" fmla="*/ 0 60000 65536"/>
              <a:gd name="T7" fmla="*/ 0 60000 65536"/>
              <a:gd name="T8" fmla="*/ 0 60000 65536"/>
              <a:gd name="T9" fmla="*/ 0 w 39"/>
              <a:gd name="T10" fmla="*/ 0 h 108"/>
              <a:gd name="T11" fmla="*/ 39 w 39"/>
              <a:gd name="T12" fmla="*/ 108 h 10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" h="108">
                <a:moveTo>
                  <a:pt x="0" y="0"/>
                </a:moveTo>
                <a:lnTo>
                  <a:pt x="15" y="63"/>
                </a:lnTo>
                <a:lnTo>
                  <a:pt x="39" y="108"/>
                </a:ln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800"/>
          </a:p>
        </p:txBody>
      </p:sp>
      <p:sp>
        <p:nvSpPr>
          <p:cNvPr id="61" name="Freeform 26">
            <a:extLst>
              <a:ext uri="{FF2B5EF4-FFF2-40B4-BE49-F238E27FC236}">
                <a16:creationId xmlns:a16="http://schemas.microsoft.com/office/drawing/2014/main" id="{DEBD583E-01FD-5A47-B672-FCD866817F85}"/>
              </a:ext>
            </a:extLst>
          </p:cNvPr>
          <p:cNvSpPr>
            <a:spLocks/>
          </p:cNvSpPr>
          <p:nvPr/>
        </p:nvSpPr>
        <p:spPr bwMode="auto">
          <a:xfrm>
            <a:off x="4028127" y="257179"/>
            <a:ext cx="466725" cy="366713"/>
          </a:xfrm>
          <a:custGeom>
            <a:avLst/>
            <a:gdLst>
              <a:gd name="T0" fmla="*/ 0 w 294"/>
              <a:gd name="T1" fmla="*/ 0 h 231"/>
              <a:gd name="T2" fmla="*/ 2147483647 w 294"/>
              <a:gd name="T3" fmla="*/ 2147483647 h 231"/>
              <a:gd name="T4" fmla="*/ 2147483647 w 294"/>
              <a:gd name="T5" fmla="*/ 2147483647 h 231"/>
              <a:gd name="T6" fmla="*/ 2147483647 w 294"/>
              <a:gd name="T7" fmla="*/ 2147483647 h 231"/>
              <a:gd name="T8" fmla="*/ 2147483647 w 294"/>
              <a:gd name="T9" fmla="*/ 2147483647 h 2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4"/>
              <a:gd name="T16" fmla="*/ 0 h 231"/>
              <a:gd name="T17" fmla="*/ 294 w 294"/>
              <a:gd name="T18" fmla="*/ 231 h 2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4" h="231">
                <a:moveTo>
                  <a:pt x="0" y="0"/>
                </a:moveTo>
                <a:lnTo>
                  <a:pt x="93" y="87"/>
                </a:lnTo>
                <a:lnTo>
                  <a:pt x="213" y="177"/>
                </a:lnTo>
                <a:lnTo>
                  <a:pt x="276" y="210"/>
                </a:lnTo>
                <a:lnTo>
                  <a:pt x="294" y="231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800"/>
          </a:p>
        </p:txBody>
      </p:sp>
      <p:sp>
        <p:nvSpPr>
          <p:cNvPr id="62" name="Freeform 27">
            <a:extLst>
              <a:ext uri="{FF2B5EF4-FFF2-40B4-BE49-F238E27FC236}">
                <a16:creationId xmlns:a16="http://schemas.microsoft.com/office/drawing/2014/main" id="{7E2D0695-5A50-1C47-98F6-15D270D5FABD}"/>
              </a:ext>
            </a:extLst>
          </p:cNvPr>
          <p:cNvSpPr>
            <a:spLocks/>
          </p:cNvSpPr>
          <p:nvPr/>
        </p:nvSpPr>
        <p:spPr bwMode="auto">
          <a:xfrm>
            <a:off x="4118610" y="252413"/>
            <a:ext cx="414338" cy="342900"/>
          </a:xfrm>
          <a:custGeom>
            <a:avLst/>
            <a:gdLst>
              <a:gd name="T0" fmla="*/ 0 w 261"/>
              <a:gd name="T1" fmla="*/ 0 h 216"/>
              <a:gd name="T2" fmla="*/ 2147483647 w 261"/>
              <a:gd name="T3" fmla="*/ 2147483647 h 216"/>
              <a:gd name="T4" fmla="*/ 2147483647 w 261"/>
              <a:gd name="T5" fmla="*/ 2147483647 h 216"/>
              <a:gd name="T6" fmla="*/ 2147483647 w 261"/>
              <a:gd name="T7" fmla="*/ 2147483647 h 216"/>
              <a:gd name="T8" fmla="*/ 2147483647 w 261"/>
              <a:gd name="T9" fmla="*/ 2147483647 h 216"/>
              <a:gd name="T10" fmla="*/ 2147483647 w 261"/>
              <a:gd name="T11" fmla="*/ 2147483647 h 216"/>
              <a:gd name="T12" fmla="*/ 2147483647 w 261"/>
              <a:gd name="T13" fmla="*/ 2147483647 h 2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1"/>
              <a:gd name="T22" fmla="*/ 0 h 216"/>
              <a:gd name="T23" fmla="*/ 261 w 261"/>
              <a:gd name="T24" fmla="*/ 216 h 2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1" h="216">
                <a:moveTo>
                  <a:pt x="0" y="0"/>
                </a:moveTo>
                <a:lnTo>
                  <a:pt x="81" y="69"/>
                </a:lnTo>
                <a:lnTo>
                  <a:pt x="135" y="120"/>
                </a:lnTo>
                <a:lnTo>
                  <a:pt x="207" y="171"/>
                </a:lnTo>
                <a:lnTo>
                  <a:pt x="261" y="216"/>
                </a:lnTo>
                <a:lnTo>
                  <a:pt x="243" y="192"/>
                </a:lnTo>
                <a:lnTo>
                  <a:pt x="216" y="135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800"/>
          </a:p>
        </p:txBody>
      </p:sp>
      <p:sp>
        <p:nvSpPr>
          <p:cNvPr id="63" name="Freeform 28">
            <a:extLst>
              <a:ext uri="{FF2B5EF4-FFF2-40B4-BE49-F238E27FC236}">
                <a16:creationId xmlns:a16="http://schemas.microsoft.com/office/drawing/2014/main" id="{EB271353-88A7-CE40-A380-2E64B79B54CC}"/>
              </a:ext>
            </a:extLst>
          </p:cNvPr>
          <p:cNvSpPr>
            <a:spLocks/>
          </p:cNvSpPr>
          <p:nvPr/>
        </p:nvSpPr>
        <p:spPr bwMode="auto">
          <a:xfrm>
            <a:off x="4490090" y="452447"/>
            <a:ext cx="85725" cy="180975"/>
          </a:xfrm>
          <a:custGeom>
            <a:avLst/>
            <a:gdLst>
              <a:gd name="T0" fmla="*/ 0 w 54"/>
              <a:gd name="T1" fmla="*/ 2147483647 h 114"/>
              <a:gd name="T2" fmla="*/ 2147483647 w 54"/>
              <a:gd name="T3" fmla="*/ 2147483647 h 114"/>
              <a:gd name="T4" fmla="*/ 2147483647 w 54"/>
              <a:gd name="T5" fmla="*/ 2147483647 h 114"/>
              <a:gd name="T6" fmla="*/ 2147483647 w 54"/>
              <a:gd name="T7" fmla="*/ 2147483647 h 114"/>
              <a:gd name="T8" fmla="*/ 2147483647 w 54"/>
              <a:gd name="T9" fmla="*/ 2147483647 h 114"/>
              <a:gd name="T10" fmla="*/ 2147483647 w 54"/>
              <a:gd name="T11" fmla="*/ 0 h 11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4"/>
              <a:gd name="T19" fmla="*/ 0 h 114"/>
              <a:gd name="T20" fmla="*/ 54 w 54"/>
              <a:gd name="T21" fmla="*/ 114 h 11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4" h="114">
                <a:moveTo>
                  <a:pt x="0" y="3"/>
                </a:moveTo>
                <a:lnTo>
                  <a:pt x="33" y="57"/>
                </a:lnTo>
                <a:lnTo>
                  <a:pt x="54" y="114"/>
                </a:lnTo>
                <a:lnTo>
                  <a:pt x="51" y="75"/>
                </a:lnTo>
                <a:lnTo>
                  <a:pt x="39" y="24"/>
                </a:lnTo>
                <a:lnTo>
                  <a:pt x="21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800"/>
          </a:p>
        </p:txBody>
      </p:sp>
      <p:sp>
        <p:nvSpPr>
          <p:cNvPr id="64" name="Freeform 29">
            <a:extLst>
              <a:ext uri="{FF2B5EF4-FFF2-40B4-BE49-F238E27FC236}">
                <a16:creationId xmlns:a16="http://schemas.microsoft.com/office/drawing/2014/main" id="{3B5D58D2-6AB2-2948-822B-AC667727486E}"/>
              </a:ext>
            </a:extLst>
          </p:cNvPr>
          <p:cNvSpPr>
            <a:spLocks/>
          </p:cNvSpPr>
          <p:nvPr/>
        </p:nvSpPr>
        <p:spPr bwMode="auto">
          <a:xfrm>
            <a:off x="4594860" y="533400"/>
            <a:ext cx="38100" cy="114300"/>
          </a:xfrm>
          <a:custGeom>
            <a:avLst/>
            <a:gdLst>
              <a:gd name="T0" fmla="*/ 0 w 24"/>
              <a:gd name="T1" fmla="*/ 2147483647 h 72"/>
              <a:gd name="T2" fmla="*/ 2147483647 w 24"/>
              <a:gd name="T3" fmla="*/ 2147483647 h 72"/>
              <a:gd name="T4" fmla="*/ 2147483647 w 24"/>
              <a:gd name="T5" fmla="*/ 0 h 72"/>
              <a:gd name="T6" fmla="*/ 0 60000 65536"/>
              <a:gd name="T7" fmla="*/ 0 60000 65536"/>
              <a:gd name="T8" fmla="*/ 0 60000 65536"/>
              <a:gd name="T9" fmla="*/ 0 w 24"/>
              <a:gd name="T10" fmla="*/ 0 h 72"/>
              <a:gd name="T11" fmla="*/ 24 w 24"/>
              <a:gd name="T12" fmla="*/ 72 h 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72">
                <a:moveTo>
                  <a:pt x="0" y="72"/>
                </a:moveTo>
                <a:lnTo>
                  <a:pt x="15" y="45"/>
                </a:lnTo>
                <a:lnTo>
                  <a:pt x="24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800"/>
          </a:p>
        </p:txBody>
      </p:sp>
      <p:sp>
        <p:nvSpPr>
          <p:cNvPr id="65" name="Freeform 30">
            <a:extLst>
              <a:ext uri="{FF2B5EF4-FFF2-40B4-BE49-F238E27FC236}">
                <a16:creationId xmlns:a16="http://schemas.microsoft.com/office/drawing/2014/main" id="{9F8047FB-25AD-9B4F-B8F0-7620FC046FE4}"/>
              </a:ext>
            </a:extLst>
          </p:cNvPr>
          <p:cNvSpPr>
            <a:spLocks/>
          </p:cNvSpPr>
          <p:nvPr/>
        </p:nvSpPr>
        <p:spPr bwMode="auto">
          <a:xfrm>
            <a:off x="4685353" y="679450"/>
            <a:ext cx="34925" cy="82550"/>
          </a:xfrm>
          <a:custGeom>
            <a:avLst/>
            <a:gdLst>
              <a:gd name="T0" fmla="*/ 0 w 22"/>
              <a:gd name="T1" fmla="*/ 2147483647 h 52"/>
              <a:gd name="T2" fmla="*/ 2147483647 w 22"/>
              <a:gd name="T3" fmla="*/ 2147483647 h 52"/>
              <a:gd name="T4" fmla="*/ 0 w 22"/>
              <a:gd name="T5" fmla="*/ 2147483647 h 52"/>
              <a:gd name="T6" fmla="*/ 0 60000 65536"/>
              <a:gd name="T7" fmla="*/ 0 60000 65536"/>
              <a:gd name="T8" fmla="*/ 0 60000 65536"/>
              <a:gd name="T9" fmla="*/ 0 w 22"/>
              <a:gd name="T10" fmla="*/ 0 h 52"/>
              <a:gd name="T11" fmla="*/ 22 w 22"/>
              <a:gd name="T12" fmla="*/ 52 h 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" h="52">
                <a:moveTo>
                  <a:pt x="0" y="52"/>
                </a:moveTo>
                <a:cubicBezTo>
                  <a:pt x="0" y="52"/>
                  <a:pt x="22" y="2"/>
                  <a:pt x="21" y="1"/>
                </a:cubicBezTo>
                <a:cubicBezTo>
                  <a:pt x="20" y="0"/>
                  <a:pt x="0" y="52"/>
                  <a:pt x="0" y="52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800"/>
          </a:p>
        </p:txBody>
      </p:sp>
      <p:sp>
        <p:nvSpPr>
          <p:cNvPr id="66" name="Freeform 31">
            <a:extLst>
              <a:ext uri="{FF2B5EF4-FFF2-40B4-BE49-F238E27FC236}">
                <a16:creationId xmlns:a16="http://schemas.microsoft.com/office/drawing/2014/main" id="{78559984-2B0D-5D4D-968D-1460D8CA11DC}"/>
              </a:ext>
            </a:extLst>
          </p:cNvPr>
          <p:cNvSpPr>
            <a:spLocks/>
          </p:cNvSpPr>
          <p:nvPr/>
        </p:nvSpPr>
        <p:spPr bwMode="auto">
          <a:xfrm>
            <a:off x="4632965" y="565150"/>
            <a:ext cx="79375" cy="198438"/>
          </a:xfrm>
          <a:custGeom>
            <a:avLst/>
            <a:gdLst>
              <a:gd name="T0" fmla="*/ 0 w 50"/>
              <a:gd name="T1" fmla="*/ 2147483647 h 125"/>
              <a:gd name="T2" fmla="*/ 2147483647 w 50"/>
              <a:gd name="T3" fmla="*/ 2147483647 h 125"/>
              <a:gd name="T4" fmla="*/ 2147483647 w 50"/>
              <a:gd name="T5" fmla="*/ 2147483647 h 125"/>
              <a:gd name="T6" fmla="*/ 2147483647 w 50"/>
              <a:gd name="T7" fmla="*/ 2147483647 h 125"/>
              <a:gd name="T8" fmla="*/ 2147483647 w 50"/>
              <a:gd name="T9" fmla="*/ 2147483647 h 125"/>
              <a:gd name="T10" fmla="*/ 2147483647 w 50"/>
              <a:gd name="T11" fmla="*/ 2147483647 h 125"/>
              <a:gd name="T12" fmla="*/ 2147483647 w 50"/>
              <a:gd name="T13" fmla="*/ 2147483647 h 125"/>
              <a:gd name="T14" fmla="*/ 2147483647 w 50"/>
              <a:gd name="T15" fmla="*/ 2147483647 h 125"/>
              <a:gd name="T16" fmla="*/ 2147483647 w 50"/>
              <a:gd name="T17" fmla="*/ 2147483647 h 125"/>
              <a:gd name="T18" fmla="*/ 2147483647 w 50"/>
              <a:gd name="T19" fmla="*/ 2147483647 h 125"/>
              <a:gd name="T20" fmla="*/ 2147483647 w 50"/>
              <a:gd name="T21" fmla="*/ 2147483647 h 12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0"/>
              <a:gd name="T34" fmla="*/ 0 h 125"/>
              <a:gd name="T35" fmla="*/ 50 w 50"/>
              <a:gd name="T36" fmla="*/ 125 h 12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0" h="125">
                <a:moveTo>
                  <a:pt x="0" y="49"/>
                </a:moveTo>
                <a:cubicBezTo>
                  <a:pt x="13" y="24"/>
                  <a:pt x="26" y="0"/>
                  <a:pt x="27" y="4"/>
                </a:cubicBezTo>
                <a:cubicBezTo>
                  <a:pt x="28" y="8"/>
                  <a:pt x="6" y="68"/>
                  <a:pt x="6" y="73"/>
                </a:cubicBezTo>
                <a:cubicBezTo>
                  <a:pt x="6" y="78"/>
                  <a:pt x="29" y="32"/>
                  <a:pt x="30" y="34"/>
                </a:cubicBezTo>
                <a:cubicBezTo>
                  <a:pt x="31" y="36"/>
                  <a:pt x="8" y="83"/>
                  <a:pt x="9" y="85"/>
                </a:cubicBezTo>
                <a:cubicBezTo>
                  <a:pt x="10" y="87"/>
                  <a:pt x="35" y="47"/>
                  <a:pt x="36" y="49"/>
                </a:cubicBezTo>
                <a:cubicBezTo>
                  <a:pt x="37" y="51"/>
                  <a:pt x="17" y="101"/>
                  <a:pt x="15" y="100"/>
                </a:cubicBezTo>
                <a:cubicBezTo>
                  <a:pt x="13" y="99"/>
                  <a:pt x="46" y="55"/>
                  <a:pt x="48" y="55"/>
                </a:cubicBezTo>
                <a:cubicBezTo>
                  <a:pt x="50" y="55"/>
                  <a:pt x="34" y="92"/>
                  <a:pt x="30" y="103"/>
                </a:cubicBezTo>
                <a:cubicBezTo>
                  <a:pt x="26" y="114"/>
                  <a:pt x="22" y="125"/>
                  <a:pt x="24" y="121"/>
                </a:cubicBezTo>
                <a:cubicBezTo>
                  <a:pt x="26" y="117"/>
                  <a:pt x="35" y="98"/>
                  <a:pt x="45" y="7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800"/>
          </a:p>
        </p:txBody>
      </p:sp>
      <p:sp>
        <p:nvSpPr>
          <p:cNvPr id="67" name="Freeform 32">
            <a:extLst>
              <a:ext uri="{FF2B5EF4-FFF2-40B4-BE49-F238E27FC236}">
                <a16:creationId xmlns:a16="http://schemas.microsoft.com/office/drawing/2014/main" id="{64E25C13-4DA6-6442-AF08-8DCBD64BFCBC}"/>
              </a:ext>
            </a:extLst>
          </p:cNvPr>
          <p:cNvSpPr>
            <a:spLocks/>
          </p:cNvSpPr>
          <p:nvPr/>
        </p:nvSpPr>
        <p:spPr bwMode="auto">
          <a:xfrm>
            <a:off x="3370902" y="2974975"/>
            <a:ext cx="2071687" cy="687388"/>
          </a:xfrm>
          <a:custGeom>
            <a:avLst/>
            <a:gdLst>
              <a:gd name="T0" fmla="*/ 2147483647 w 1305"/>
              <a:gd name="T1" fmla="*/ 2147483647 h 433"/>
              <a:gd name="T2" fmla="*/ 2147483647 w 1305"/>
              <a:gd name="T3" fmla="*/ 2147483647 h 433"/>
              <a:gd name="T4" fmla="*/ 2147483647 w 1305"/>
              <a:gd name="T5" fmla="*/ 2147483647 h 433"/>
              <a:gd name="T6" fmla="*/ 2147483647 w 1305"/>
              <a:gd name="T7" fmla="*/ 2147483647 h 433"/>
              <a:gd name="T8" fmla="*/ 2147483647 w 1305"/>
              <a:gd name="T9" fmla="*/ 2147483647 h 433"/>
              <a:gd name="T10" fmla="*/ 2147483647 w 1305"/>
              <a:gd name="T11" fmla="*/ 2147483647 h 433"/>
              <a:gd name="T12" fmla="*/ 2147483647 w 1305"/>
              <a:gd name="T13" fmla="*/ 2147483647 h 433"/>
              <a:gd name="T14" fmla="*/ 2147483647 w 1305"/>
              <a:gd name="T15" fmla="*/ 2147483647 h 433"/>
              <a:gd name="T16" fmla="*/ 2147483647 w 1305"/>
              <a:gd name="T17" fmla="*/ 2147483647 h 433"/>
              <a:gd name="T18" fmla="*/ 2147483647 w 1305"/>
              <a:gd name="T19" fmla="*/ 2147483647 h 433"/>
              <a:gd name="T20" fmla="*/ 2147483647 w 1305"/>
              <a:gd name="T21" fmla="*/ 2147483647 h 433"/>
              <a:gd name="T22" fmla="*/ 2147483647 w 1305"/>
              <a:gd name="T23" fmla="*/ 2147483647 h 433"/>
              <a:gd name="T24" fmla="*/ 2147483647 w 1305"/>
              <a:gd name="T25" fmla="*/ 2147483647 h 43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305"/>
              <a:gd name="T40" fmla="*/ 0 h 433"/>
              <a:gd name="T41" fmla="*/ 1305 w 1305"/>
              <a:gd name="T42" fmla="*/ 433 h 43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305" h="433">
                <a:moveTo>
                  <a:pt x="108" y="361"/>
                </a:moveTo>
                <a:cubicBezTo>
                  <a:pt x="81" y="339"/>
                  <a:pt x="55" y="318"/>
                  <a:pt x="39" y="277"/>
                </a:cubicBezTo>
                <a:cubicBezTo>
                  <a:pt x="23" y="236"/>
                  <a:pt x="0" y="142"/>
                  <a:pt x="9" y="112"/>
                </a:cubicBezTo>
                <a:cubicBezTo>
                  <a:pt x="18" y="82"/>
                  <a:pt x="49" y="105"/>
                  <a:pt x="96" y="94"/>
                </a:cubicBezTo>
                <a:cubicBezTo>
                  <a:pt x="143" y="83"/>
                  <a:pt x="209" y="61"/>
                  <a:pt x="291" y="46"/>
                </a:cubicBezTo>
                <a:cubicBezTo>
                  <a:pt x="373" y="31"/>
                  <a:pt x="492" y="8"/>
                  <a:pt x="591" y="4"/>
                </a:cubicBezTo>
                <a:cubicBezTo>
                  <a:pt x="690" y="0"/>
                  <a:pt x="800" y="8"/>
                  <a:pt x="888" y="19"/>
                </a:cubicBezTo>
                <a:cubicBezTo>
                  <a:pt x="976" y="30"/>
                  <a:pt x="1063" y="57"/>
                  <a:pt x="1119" y="73"/>
                </a:cubicBezTo>
                <a:cubicBezTo>
                  <a:pt x="1175" y="89"/>
                  <a:pt x="1210" y="104"/>
                  <a:pt x="1224" y="115"/>
                </a:cubicBezTo>
                <a:cubicBezTo>
                  <a:pt x="1238" y="126"/>
                  <a:pt x="1210" y="123"/>
                  <a:pt x="1206" y="139"/>
                </a:cubicBezTo>
                <a:cubicBezTo>
                  <a:pt x="1202" y="155"/>
                  <a:pt x="1195" y="177"/>
                  <a:pt x="1200" y="214"/>
                </a:cubicBezTo>
                <a:cubicBezTo>
                  <a:pt x="1205" y="251"/>
                  <a:pt x="1222" y="328"/>
                  <a:pt x="1239" y="364"/>
                </a:cubicBezTo>
                <a:cubicBezTo>
                  <a:pt x="1256" y="400"/>
                  <a:pt x="1280" y="416"/>
                  <a:pt x="1305" y="433"/>
                </a:cubicBezTo>
              </a:path>
            </a:pathLst>
          </a:custGeom>
          <a:noFill/>
          <a:ln w="1143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800"/>
          </a:p>
        </p:txBody>
      </p:sp>
      <p:sp>
        <p:nvSpPr>
          <p:cNvPr id="68" name="Freeform 33">
            <a:extLst>
              <a:ext uri="{FF2B5EF4-FFF2-40B4-BE49-F238E27FC236}">
                <a16:creationId xmlns:a16="http://schemas.microsoft.com/office/drawing/2014/main" id="{C9B32249-0947-F94C-B72C-E3653757EDB4}"/>
              </a:ext>
            </a:extLst>
          </p:cNvPr>
          <p:cNvSpPr>
            <a:spLocks/>
          </p:cNvSpPr>
          <p:nvPr/>
        </p:nvSpPr>
        <p:spPr bwMode="auto">
          <a:xfrm>
            <a:off x="3567752" y="3081345"/>
            <a:ext cx="431800" cy="1260475"/>
          </a:xfrm>
          <a:custGeom>
            <a:avLst/>
            <a:gdLst>
              <a:gd name="T0" fmla="*/ 2147483647 w 272"/>
              <a:gd name="T1" fmla="*/ 0 h 794"/>
              <a:gd name="T2" fmla="*/ 2147483647 w 272"/>
              <a:gd name="T3" fmla="*/ 2147483647 h 794"/>
              <a:gd name="T4" fmla="*/ 2147483647 w 272"/>
              <a:gd name="T5" fmla="*/ 2147483647 h 794"/>
              <a:gd name="T6" fmla="*/ 2147483647 w 272"/>
              <a:gd name="T7" fmla="*/ 2147483647 h 794"/>
              <a:gd name="T8" fmla="*/ 2147483647 w 272"/>
              <a:gd name="T9" fmla="*/ 2147483647 h 794"/>
              <a:gd name="T10" fmla="*/ 2147483647 w 272"/>
              <a:gd name="T11" fmla="*/ 2147483647 h 7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72"/>
              <a:gd name="T19" fmla="*/ 0 h 794"/>
              <a:gd name="T20" fmla="*/ 272 w 272"/>
              <a:gd name="T21" fmla="*/ 794 h 79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72" h="794">
                <a:moveTo>
                  <a:pt x="272" y="0"/>
                </a:moveTo>
                <a:cubicBezTo>
                  <a:pt x="233" y="10"/>
                  <a:pt x="194" y="20"/>
                  <a:pt x="158" y="45"/>
                </a:cubicBezTo>
                <a:cubicBezTo>
                  <a:pt x="122" y="70"/>
                  <a:pt x="79" y="93"/>
                  <a:pt x="53" y="153"/>
                </a:cubicBezTo>
                <a:cubicBezTo>
                  <a:pt x="27" y="213"/>
                  <a:pt x="4" y="309"/>
                  <a:pt x="2" y="405"/>
                </a:cubicBezTo>
                <a:cubicBezTo>
                  <a:pt x="0" y="501"/>
                  <a:pt x="28" y="670"/>
                  <a:pt x="41" y="732"/>
                </a:cubicBezTo>
                <a:cubicBezTo>
                  <a:pt x="54" y="794"/>
                  <a:pt x="67" y="785"/>
                  <a:pt x="80" y="777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800"/>
          </a:p>
        </p:txBody>
      </p:sp>
      <p:sp>
        <p:nvSpPr>
          <p:cNvPr id="69" name="Freeform 34">
            <a:extLst>
              <a:ext uri="{FF2B5EF4-FFF2-40B4-BE49-F238E27FC236}">
                <a16:creationId xmlns:a16="http://schemas.microsoft.com/office/drawing/2014/main" id="{03924C2C-2F57-DC45-BE39-DA0F635A88BA}"/>
              </a:ext>
            </a:extLst>
          </p:cNvPr>
          <p:cNvSpPr>
            <a:spLocks/>
          </p:cNvSpPr>
          <p:nvPr/>
        </p:nvSpPr>
        <p:spPr bwMode="auto">
          <a:xfrm>
            <a:off x="3905886" y="3505200"/>
            <a:ext cx="301625" cy="1747838"/>
          </a:xfrm>
          <a:custGeom>
            <a:avLst/>
            <a:gdLst>
              <a:gd name="T0" fmla="*/ 2147483647 w 190"/>
              <a:gd name="T1" fmla="*/ 0 h 1101"/>
              <a:gd name="T2" fmla="*/ 2147483647 w 190"/>
              <a:gd name="T3" fmla="*/ 2147483647 h 1101"/>
              <a:gd name="T4" fmla="*/ 2147483647 w 190"/>
              <a:gd name="T5" fmla="*/ 2147483647 h 1101"/>
              <a:gd name="T6" fmla="*/ 2147483647 w 190"/>
              <a:gd name="T7" fmla="*/ 2147483647 h 1101"/>
              <a:gd name="T8" fmla="*/ 2147483647 w 190"/>
              <a:gd name="T9" fmla="*/ 2147483647 h 1101"/>
              <a:gd name="T10" fmla="*/ 2147483647 w 190"/>
              <a:gd name="T11" fmla="*/ 2147483647 h 1101"/>
              <a:gd name="T12" fmla="*/ 2147483647 w 190"/>
              <a:gd name="T13" fmla="*/ 2147483647 h 1101"/>
              <a:gd name="T14" fmla="*/ 2147483647 w 190"/>
              <a:gd name="T15" fmla="*/ 2147483647 h 1101"/>
              <a:gd name="T16" fmla="*/ 2147483647 w 190"/>
              <a:gd name="T17" fmla="*/ 2147483647 h 1101"/>
              <a:gd name="T18" fmla="*/ 2147483647 w 190"/>
              <a:gd name="T19" fmla="*/ 2147483647 h 1101"/>
              <a:gd name="T20" fmla="*/ 2147483647 w 190"/>
              <a:gd name="T21" fmla="*/ 2147483647 h 1101"/>
              <a:gd name="T22" fmla="*/ 2147483647 w 190"/>
              <a:gd name="T23" fmla="*/ 2147483647 h 110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90"/>
              <a:gd name="T37" fmla="*/ 0 h 1101"/>
              <a:gd name="T38" fmla="*/ 190 w 190"/>
              <a:gd name="T39" fmla="*/ 1101 h 110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90" h="1101">
                <a:moveTo>
                  <a:pt x="179" y="0"/>
                </a:moveTo>
                <a:cubicBezTo>
                  <a:pt x="184" y="26"/>
                  <a:pt x="190" y="52"/>
                  <a:pt x="188" y="96"/>
                </a:cubicBezTo>
                <a:cubicBezTo>
                  <a:pt x="186" y="140"/>
                  <a:pt x="180" y="211"/>
                  <a:pt x="164" y="264"/>
                </a:cubicBezTo>
                <a:cubicBezTo>
                  <a:pt x="148" y="317"/>
                  <a:pt x="120" y="371"/>
                  <a:pt x="95" y="414"/>
                </a:cubicBezTo>
                <a:cubicBezTo>
                  <a:pt x="70" y="457"/>
                  <a:pt x="22" y="504"/>
                  <a:pt x="11" y="525"/>
                </a:cubicBezTo>
                <a:cubicBezTo>
                  <a:pt x="0" y="546"/>
                  <a:pt x="20" y="538"/>
                  <a:pt x="26" y="543"/>
                </a:cubicBezTo>
                <a:cubicBezTo>
                  <a:pt x="32" y="548"/>
                  <a:pt x="39" y="545"/>
                  <a:pt x="50" y="558"/>
                </a:cubicBezTo>
                <a:cubicBezTo>
                  <a:pt x="61" y="571"/>
                  <a:pt x="79" y="593"/>
                  <a:pt x="92" y="621"/>
                </a:cubicBezTo>
                <a:cubicBezTo>
                  <a:pt x="105" y="649"/>
                  <a:pt x="127" y="681"/>
                  <a:pt x="131" y="729"/>
                </a:cubicBezTo>
                <a:cubicBezTo>
                  <a:pt x="135" y="777"/>
                  <a:pt x="124" y="863"/>
                  <a:pt x="119" y="909"/>
                </a:cubicBezTo>
                <a:cubicBezTo>
                  <a:pt x="114" y="955"/>
                  <a:pt x="101" y="973"/>
                  <a:pt x="98" y="1005"/>
                </a:cubicBezTo>
                <a:cubicBezTo>
                  <a:pt x="95" y="1037"/>
                  <a:pt x="96" y="1069"/>
                  <a:pt x="98" y="1101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800"/>
          </a:p>
        </p:txBody>
      </p:sp>
      <p:sp>
        <p:nvSpPr>
          <p:cNvPr id="70" name="Freeform 35">
            <a:extLst>
              <a:ext uri="{FF2B5EF4-FFF2-40B4-BE49-F238E27FC236}">
                <a16:creationId xmlns:a16="http://schemas.microsoft.com/office/drawing/2014/main" id="{10B25894-EF9C-DF47-8E86-C94D2BC25578}"/>
              </a:ext>
            </a:extLst>
          </p:cNvPr>
          <p:cNvSpPr>
            <a:spLocks/>
          </p:cNvSpPr>
          <p:nvPr/>
        </p:nvSpPr>
        <p:spPr bwMode="auto">
          <a:xfrm>
            <a:off x="3680460" y="4248159"/>
            <a:ext cx="247650" cy="182563"/>
          </a:xfrm>
          <a:custGeom>
            <a:avLst/>
            <a:gdLst>
              <a:gd name="T0" fmla="*/ 0 w 156"/>
              <a:gd name="T1" fmla="*/ 2147483647 h 115"/>
              <a:gd name="T2" fmla="*/ 2147483647 w 156"/>
              <a:gd name="T3" fmla="*/ 2147483647 h 115"/>
              <a:gd name="T4" fmla="*/ 2147483647 w 156"/>
              <a:gd name="T5" fmla="*/ 2147483647 h 115"/>
              <a:gd name="T6" fmla="*/ 2147483647 w 156"/>
              <a:gd name="T7" fmla="*/ 2147483647 h 115"/>
              <a:gd name="T8" fmla="*/ 2147483647 w 156"/>
              <a:gd name="T9" fmla="*/ 2147483647 h 115"/>
              <a:gd name="T10" fmla="*/ 2147483647 w 156"/>
              <a:gd name="T11" fmla="*/ 0 h 11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6"/>
              <a:gd name="T19" fmla="*/ 0 h 115"/>
              <a:gd name="T20" fmla="*/ 156 w 156"/>
              <a:gd name="T21" fmla="*/ 115 h 11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6" h="115">
                <a:moveTo>
                  <a:pt x="0" y="3"/>
                </a:moveTo>
                <a:cubicBezTo>
                  <a:pt x="3" y="33"/>
                  <a:pt x="6" y="63"/>
                  <a:pt x="18" y="81"/>
                </a:cubicBezTo>
                <a:cubicBezTo>
                  <a:pt x="30" y="99"/>
                  <a:pt x="60" y="113"/>
                  <a:pt x="75" y="114"/>
                </a:cubicBezTo>
                <a:cubicBezTo>
                  <a:pt x="90" y="115"/>
                  <a:pt x="98" y="100"/>
                  <a:pt x="108" y="87"/>
                </a:cubicBezTo>
                <a:cubicBezTo>
                  <a:pt x="118" y="74"/>
                  <a:pt x="124" y="47"/>
                  <a:pt x="132" y="33"/>
                </a:cubicBezTo>
                <a:cubicBezTo>
                  <a:pt x="140" y="19"/>
                  <a:pt x="148" y="9"/>
                  <a:pt x="156" y="0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800"/>
          </a:p>
        </p:txBody>
      </p:sp>
      <p:sp>
        <p:nvSpPr>
          <p:cNvPr id="71" name="Freeform 36">
            <a:extLst>
              <a:ext uri="{FF2B5EF4-FFF2-40B4-BE49-F238E27FC236}">
                <a16:creationId xmlns:a16="http://schemas.microsoft.com/office/drawing/2014/main" id="{B09E69BD-5D8F-CD49-895B-A41DFBF3F9D5}"/>
              </a:ext>
            </a:extLst>
          </p:cNvPr>
          <p:cNvSpPr>
            <a:spLocks/>
          </p:cNvSpPr>
          <p:nvPr/>
        </p:nvSpPr>
        <p:spPr bwMode="auto">
          <a:xfrm>
            <a:off x="3685223" y="4352925"/>
            <a:ext cx="449262" cy="1492250"/>
          </a:xfrm>
          <a:custGeom>
            <a:avLst/>
            <a:gdLst>
              <a:gd name="T0" fmla="*/ 0 w 283"/>
              <a:gd name="T1" fmla="*/ 0 h 940"/>
              <a:gd name="T2" fmla="*/ 2147483647 w 283"/>
              <a:gd name="T3" fmla="*/ 2147483647 h 940"/>
              <a:gd name="T4" fmla="*/ 2147483647 w 283"/>
              <a:gd name="T5" fmla="*/ 2147483647 h 940"/>
              <a:gd name="T6" fmla="*/ 2147483647 w 283"/>
              <a:gd name="T7" fmla="*/ 2147483647 h 940"/>
              <a:gd name="T8" fmla="*/ 2147483647 w 283"/>
              <a:gd name="T9" fmla="*/ 2147483647 h 940"/>
              <a:gd name="T10" fmla="*/ 2147483647 w 283"/>
              <a:gd name="T11" fmla="*/ 2147483647 h 940"/>
              <a:gd name="T12" fmla="*/ 2147483647 w 283"/>
              <a:gd name="T13" fmla="*/ 2147483647 h 940"/>
              <a:gd name="T14" fmla="*/ 2147483647 w 283"/>
              <a:gd name="T15" fmla="*/ 2147483647 h 940"/>
              <a:gd name="T16" fmla="*/ 2147483647 w 283"/>
              <a:gd name="T17" fmla="*/ 2147483647 h 940"/>
              <a:gd name="T18" fmla="*/ 2147483647 w 283"/>
              <a:gd name="T19" fmla="*/ 2147483647 h 940"/>
              <a:gd name="T20" fmla="*/ 2147483647 w 283"/>
              <a:gd name="T21" fmla="*/ 2147483647 h 940"/>
              <a:gd name="T22" fmla="*/ 2147483647 w 283"/>
              <a:gd name="T23" fmla="*/ 2147483647 h 940"/>
              <a:gd name="T24" fmla="*/ 2147483647 w 283"/>
              <a:gd name="T25" fmla="*/ 2147483647 h 940"/>
              <a:gd name="T26" fmla="*/ 2147483647 w 283"/>
              <a:gd name="T27" fmla="*/ 2147483647 h 940"/>
              <a:gd name="T28" fmla="*/ 2147483647 w 283"/>
              <a:gd name="T29" fmla="*/ 2147483647 h 940"/>
              <a:gd name="T30" fmla="*/ 2147483647 w 283"/>
              <a:gd name="T31" fmla="*/ 2147483647 h 940"/>
              <a:gd name="T32" fmla="*/ 2147483647 w 283"/>
              <a:gd name="T33" fmla="*/ 2147483647 h 940"/>
              <a:gd name="T34" fmla="*/ 2147483647 w 283"/>
              <a:gd name="T35" fmla="*/ 2147483647 h 94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83"/>
              <a:gd name="T55" fmla="*/ 0 h 940"/>
              <a:gd name="T56" fmla="*/ 283 w 283"/>
              <a:gd name="T57" fmla="*/ 940 h 94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83" h="940">
                <a:moveTo>
                  <a:pt x="0" y="0"/>
                </a:moveTo>
                <a:cubicBezTo>
                  <a:pt x="8" y="49"/>
                  <a:pt x="17" y="99"/>
                  <a:pt x="30" y="153"/>
                </a:cubicBezTo>
                <a:cubicBezTo>
                  <a:pt x="43" y="207"/>
                  <a:pt x="63" y="266"/>
                  <a:pt x="81" y="327"/>
                </a:cubicBezTo>
                <a:cubicBezTo>
                  <a:pt x="99" y="388"/>
                  <a:pt x="124" y="479"/>
                  <a:pt x="138" y="522"/>
                </a:cubicBezTo>
                <a:cubicBezTo>
                  <a:pt x="152" y="565"/>
                  <a:pt x="162" y="571"/>
                  <a:pt x="165" y="585"/>
                </a:cubicBezTo>
                <a:cubicBezTo>
                  <a:pt x="168" y="599"/>
                  <a:pt x="164" y="592"/>
                  <a:pt x="159" y="609"/>
                </a:cubicBezTo>
                <a:cubicBezTo>
                  <a:pt x="154" y="626"/>
                  <a:pt x="145" y="661"/>
                  <a:pt x="135" y="687"/>
                </a:cubicBezTo>
                <a:cubicBezTo>
                  <a:pt x="125" y="713"/>
                  <a:pt x="105" y="728"/>
                  <a:pt x="102" y="765"/>
                </a:cubicBezTo>
                <a:cubicBezTo>
                  <a:pt x="99" y="802"/>
                  <a:pt x="115" y="882"/>
                  <a:pt x="120" y="909"/>
                </a:cubicBezTo>
                <a:cubicBezTo>
                  <a:pt x="125" y="936"/>
                  <a:pt x="125" y="940"/>
                  <a:pt x="132" y="930"/>
                </a:cubicBezTo>
                <a:cubicBezTo>
                  <a:pt x="139" y="920"/>
                  <a:pt x="152" y="884"/>
                  <a:pt x="165" y="852"/>
                </a:cubicBezTo>
                <a:cubicBezTo>
                  <a:pt x="178" y="820"/>
                  <a:pt x="204" y="760"/>
                  <a:pt x="213" y="738"/>
                </a:cubicBezTo>
                <a:cubicBezTo>
                  <a:pt x="222" y="716"/>
                  <a:pt x="216" y="716"/>
                  <a:pt x="222" y="717"/>
                </a:cubicBezTo>
                <a:cubicBezTo>
                  <a:pt x="228" y="718"/>
                  <a:pt x="244" y="741"/>
                  <a:pt x="252" y="747"/>
                </a:cubicBezTo>
                <a:cubicBezTo>
                  <a:pt x="260" y="753"/>
                  <a:pt x="269" y="761"/>
                  <a:pt x="273" y="756"/>
                </a:cubicBezTo>
                <a:cubicBezTo>
                  <a:pt x="277" y="751"/>
                  <a:pt x="283" y="740"/>
                  <a:pt x="276" y="714"/>
                </a:cubicBezTo>
                <a:cubicBezTo>
                  <a:pt x="269" y="688"/>
                  <a:pt x="239" y="626"/>
                  <a:pt x="231" y="603"/>
                </a:cubicBezTo>
                <a:cubicBezTo>
                  <a:pt x="223" y="580"/>
                  <a:pt x="225" y="578"/>
                  <a:pt x="228" y="576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800"/>
          </a:p>
        </p:txBody>
      </p:sp>
      <p:sp>
        <p:nvSpPr>
          <p:cNvPr id="72" name="Freeform 37">
            <a:extLst>
              <a:ext uri="{FF2B5EF4-FFF2-40B4-BE49-F238E27FC236}">
                <a16:creationId xmlns:a16="http://schemas.microsoft.com/office/drawing/2014/main" id="{D535922B-F70D-E545-A2F4-3D58C8A70E9E}"/>
              </a:ext>
            </a:extLst>
          </p:cNvPr>
          <p:cNvSpPr>
            <a:spLocks/>
          </p:cNvSpPr>
          <p:nvPr/>
        </p:nvSpPr>
        <p:spPr bwMode="auto">
          <a:xfrm>
            <a:off x="4671060" y="3143250"/>
            <a:ext cx="681038" cy="2305050"/>
          </a:xfrm>
          <a:custGeom>
            <a:avLst/>
            <a:gdLst>
              <a:gd name="T0" fmla="*/ 0 w 429"/>
              <a:gd name="T1" fmla="*/ 0 h 1452"/>
              <a:gd name="T2" fmla="*/ 2147483647 w 429"/>
              <a:gd name="T3" fmla="*/ 2147483647 h 1452"/>
              <a:gd name="T4" fmla="*/ 2147483647 w 429"/>
              <a:gd name="T5" fmla="*/ 2147483647 h 1452"/>
              <a:gd name="T6" fmla="*/ 2147483647 w 429"/>
              <a:gd name="T7" fmla="*/ 2147483647 h 1452"/>
              <a:gd name="T8" fmla="*/ 2147483647 w 429"/>
              <a:gd name="T9" fmla="*/ 2147483647 h 1452"/>
              <a:gd name="T10" fmla="*/ 2147483647 w 429"/>
              <a:gd name="T11" fmla="*/ 2147483647 h 1452"/>
              <a:gd name="T12" fmla="*/ 2147483647 w 429"/>
              <a:gd name="T13" fmla="*/ 2147483647 h 1452"/>
              <a:gd name="T14" fmla="*/ 2147483647 w 429"/>
              <a:gd name="T15" fmla="*/ 2147483647 h 1452"/>
              <a:gd name="T16" fmla="*/ 2147483647 w 429"/>
              <a:gd name="T17" fmla="*/ 2147483647 h 1452"/>
              <a:gd name="T18" fmla="*/ 2147483647 w 429"/>
              <a:gd name="T19" fmla="*/ 2147483647 h 1452"/>
              <a:gd name="T20" fmla="*/ 2147483647 w 429"/>
              <a:gd name="T21" fmla="*/ 2147483647 h 1452"/>
              <a:gd name="T22" fmla="*/ 2147483647 w 429"/>
              <a:gd name="T23" fmla="*/ 2147483647 h 1452"/>
              <a:gd name="T24" fmla="*/ 2147483647 w 429"/>
              <a:gd name="T25" fmla="*/ 2147483647 h 1452"/>
              <a:gd name="T26" fmla="*/ 2147483647 w 429"/>
              <a:gd name="T27" fmla="*/ 2147483647 h 1452"/>
              <a:gd name="T28" fmla="*/ 2147483647 w 429"/>
              <a:gd name="T29" fmla="*/ 2147483647 h 1452"/>
              <a:gd name="T30" fmla="*/ 2147483647 w 429"/>
              <a:gd name="T31" fmla="*/ 2147483647 h 1452"/>
              <a:gd name="T32" fmla="*/ 2147483647 w 429"/>
              <a:gd name="T33" fmla="*/ 2147483647 h 1452"/>
              <a:gd name="T34" fmla="*/ 2147483647 w 429"/>
              <a:gd name="T35" fmla="*/ 2147483647 h 1452"/>
              <a:gd name="T36" fmla="*/ 2147483647 w 429"/>
              <a:gd name="T37" fmla="*/ 2147483647 h 1452"/>
              <a:gd name="T38" fmla="*/ 2147483647 w 429"/>
              <a:gd name="T39" fmla="*/ 2147483647 h 145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429"/>
              <a:gd name="T61" fmla="*/ 0 h 1452"/>
              <a:gd name="T62" fmla="*/ 429 w 429"/>
              <a:gd name="T63" fmla="*/ 1452 h 145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429" h="1452">
                <a:moveTo>
                  <a:pt x="0" y="0"/>
                </a:moveTo>
                <a:cubicBezTo>
                  <a:pt x="25" y="28"/>
                  <a:pt x="50" y="56"/>
                  <a:pt x="84" y="99"/>
                </a:cubicBezTo>
                <a:cubicBezTo>
                  <a:pt x="118" y="142"/>
                  <a:pt x="166" y="197"/>
                  <a:pt x="204" y="255"/>
                </a:cubicBezTo>
                <a:cubicBezTo>
                  <a:pt x="242" y="313"/>
                  <a:pt x="282" y="386"/>
                  <a:pt x="315" y="450"/>
                </a:cubicBezTo>
                <a:cubicBezTo>
                  <a:pt x="348" y="514"/>
                  <a:pt x="382" y="594"/>
                  <a:pt x="399" y="636"/>
                </a:cubicBezTo>
                <a:cubicBezTo>
                  <a:pt x="416" y="678"/>
                  <a:pt x="415" y="686"/>
                  <a:pt x="420" y="702"/>
                </a:cubicBezTo>
                <a:cubicBezTo>
                  <a:pt x="425" y="718"/>
                  <a:pt x="429" y="721"/>
                  <a:pt x="429" y="735"/>
                </a:cubicBezTo>
                <a:cubicBezTo>
                  <a:pt x="429" y="749"/>
                  <a:pt x="422" y="774"/>
                  <a:pt x="420" y="789"/>
                </a:cubicBezTo>
                <a:cubicBezTo>
                  <a:pt x="418" y="804"/>
                  <a:pt x="416" y="817"/>
                  <a:pt x="417" y="828"/>
                </a:cubicBezTo>
                <a:cubicBezTo>
                  <a:pt x="418" y="839"/>
                  <a:pt x="428" y="821"/>
                  <a:pt x="426" y="855"/>
                </a:cubicBezTo>
                <a:cubicBezTo>
                  <a:pt x="424" y="889"/>
                  <a:pt x="411" y="984"/>
                  <a:pt x="405" y="1035"/>
                </a:cubicBezTo>
                <a:cubicBezTo>
                  <a:pt x="399" y="1086"/>
                  <a:pt x="399" y="1111"/>
                  <a:pt x="393" y="1161"/>
                </a:cubicBezTo>
                <a:cubicBezTo>
                  <a:pt x="387" y="1211"/>
                  <a:pt x="374" y="1291"/>
                  <a:pt x="369" y="1338"/>
                </a:cubicBezTo>
                <a:cubicBezTo>
                  <a:pt x="364" y="1385"/>
                  <a:pt x="369" y="1434"/>
                  <a:pt x="360" y="1443"/>
                </a:cubicBezTo>
                <a:cubicBezTo>
                  <a:pt x="351" y="1452"/>
                  <a:pt x="332" y="1402"/>
                  <a:pt x="315" y="1392"/>
                </a:cubicBezTo>
                <a:cubicBezTo>
                  <a:pt x="298" y="1382"/>
                  <a:pt x="275" y="1402"/>
                  <a:pt x="258" y="1380"/>
                </a:cubicBezTo>
                <a:cubicBezTo>
                  <a:pt x="241" y="1358"/>
                  <a:pt x="221" y="1314"/>
                  <a:pt x="213" y="1260"/>
                </a:cubicBezTo>
                <a:cubicBezTo>
                  <a:pt x="205" y="1206"/>
                  <a:pt x="206" y="1114"/>
                  <a:pt x="210" y="1056"/>
                </a:cubicBezTo>
                <a:cubicBezTo>
                  <a:pt x="214" y="998"/>
                  <a:pt x="230" y="943"/>
                  <a:pt x="237" y="912"/>
                </a:cubicBezTo>
                <a:cubicBezTo>
                  <a:pt x="244" y="881"/>
                  <a:pt x="248" y="874"/>
                  <a:pt x="252" y="867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800"/>
          </a:p>
        </p:txBody>
      </p:sp>
      <p:sp>
        <p:nvSpPr>
          <p:cNvPr id="73" name="Freeform 38">
            <a:extLst>
              <a:ext uri="{FF2B5EF4-FFF2-40B4-BE49-F238E27FC236}">
                <a16:creationId xmlns:a16="http://schemas.microsoft.com/office/drawing/2014/main" id="{9F00C278-2E5F-6949-8B9A-BD49BB726923}"/>
              </a:ext>
            </a:extLst>
          </p:cNvPr>
          <p:cNvSpPr>
            <a:spLocks/>
          </p:cNvSpPr>
          <p:nvPr/>
        </p:nvSpPr>
        <p:spPr bwMode="auto">
          <a:xfrm>
            <a:off x="4390073" y="3609978"/>
            <a:ext cx="652462" cy="957263"/>
          </a:xfrm>
          <a:custGeom>
            <a:avLst/>
            <a:gdLst>
              <a:gd name="T0" fmla="*/ 2147483647 w 411"/>
              <a:gd name="T1" fmla="*/ 0 h 603"/>
              <a:gd name="T2" fmla="*/ 2147483647 w 411"/>
              <a:gd name="T3" fmla="*/ 2147483647 h 603"/>
              <a:gd name="T4" fmla="*/ 2147483647 w 411"/>
              <a:gd name="T5" fmla="*/ 2147483647 h 603"/>
              <a:gd name="T6" fmla="*/ 2147483647 w 411"/>
              <a:gd name="T7" fmla="*/ 2147483647 h 603"/>
              <a:gd name="T8" fmla="*/ 2147483647 w 411"/>
              <a:gd name="T9" fmla="*/ 2147483647 h 6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11"/>
              <a:gd name="T16" fmla="*/ 0 h 603"/>
              <a:gd name="T17" fmla="*/ 411 w 411"/>
              <a:gd name="T18" fmla="*/ 603 h 6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11" h="603">
                <a:moveTo>
                  <a:pt x="6" y="0"/>
                </a:moveTo>
                <a:cubicBezTo>
                  <a:pt x="3" y="37"/>
                  <a:pt x="0" y="74"/>
                  <a:pt x="15" y="123"/>
                </a:cubicBezTo>
                <a:cubicBezTo>
                  <a:pt x="30" y="172"/>
                  <a:pt x="51" y="231"/>
                  <a:pt x="96" y="294"/>
                </a:cubicBezTo>
                <a:cubicBezTo>
                  <a:pt x="141" y="357"/>
                  <a:pt x="233" y="450"/>
                  <a:pt x="285" y="501"/>
                </a:cubicBezTo>
                <a:cubicBezTo>
                  <a:pt x="337" y="552"/>
                  <a:pt x="374" y="577"/>
                  <a:pt x="411" y="603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800"/>
          </a:p>
        </p:txBody>
      </p:sp>
      <p:sp>
        <p:nvSpPr>
          <p:cNvPr id="74" name="Freeform 39">
            <a:extLst>
              <a:ext uri="{FF2B5EF4-FFF2-40B4-BE49-F238E27FC236}">
                <a16:creationId xmlns:a16="http://schemas.microsoft.com/office/drawing/2014/main" id="{922FC927-ED80-5E49-BF4E-0685CD948B34}"/>
              </a:ext>
            </a:extLst>
          </p:cNvPr>
          <p:cNvSpPr>
            <a:spLocks/>
          </p:cNvSpPr>
          <p:nvPr/>
        </p:nvSpPr>
        <p:spPr bwMode="auto">
          <a:xfrm>
            <a:off x="4293237" y="3019434"/>
            <a:ext cx="620713" cy="2505075"/>
          </a:xfrm>
          <a:custGeom>
            <a:avLst/>
            <a:gdLst>
              <a:gd name="T0" fmla="*/ 2147483647 w 391"/>
              <a:gd name="T1" fmla="*/ 0 h 1578"/>
              <a:gd name="T2" fmla="*/ 2147483647 w 391"/>
              <a:gd name="T3" fmla="*/ 2147483647 h 1578"/>
              <a:gd name="T4" fmla="*/ 2147483647 w 391"/>
              <a:gd name="T5" fmla="*/ 2147483647 h 1578"/>
              <a:gd name="T6" fmla="*/ 2147483647 w 391"/>
              <a:gd name="T7" fmla="*/ 2147483647 h 1578"/>
              <a:gd name="T8" fmla="*/ 2147483647 w 391"/>
              <a:gd name="T9" fmla="*/ 2147483647 h 1578"/>
              <a:gd name="T10" fmla="*/ 2147483647 w 391"/>
              <a:gd name="T11" fmla="*/ 2147483647 h 1578"/>
              <a:gd name="T12" fmla="*/ 2147483647 w 391"/>
              <a:gd name="T13" fmla="*/ 2147483647 h 157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91"/>
              <a:gd name="T22" fmla="*/ 0 h 1578"/>
              <a:gd name="T23" fmla="*/ 391 w 391"/>
              <a:gd name="T24" fmla="*/ 1578 h 157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91" h="1578">
                <a:moveTo>
                  <a:pt x="46" y="0"/>
                </a:moveTo>
                <a:cubicBezTo>
                  <a:pt x="31" y="63"/>
                  <a:pt x="16" y="126"/>
                  <a:pt x="10" y="204"/>
                </a:cubicBezTo>
                <a:cubicBezTo>
                  <a:pt x="4" y="282"/>
                  <a:pt x="0" y="382"/>
                  <a:pt x="10" y="468"/>
                </a:cubicBezTo>
                <a:cubicBezTo>
                  <a:pt x="20" y="554"/>
                  <a:pt x="28" y="618"/>
                  <a:pt x="70" y="720"/>
                </a:cubicBezTo>
                <a:cubicBezTo>
                  <a:pt x="112" y="822"/>
                  <a:pt x="212" y="961"/>
                  <a:pt x="262" y="1080"/>
                </a:cubicBezTo>
                <a:cubicBezTo>
                  <a:pt x="312" y="1199"/>
                  <a:pt x="349" y="1351"/>
                  <a:pt x="370" y="1434"/>
                </a:cubicBezTo>
                <a:cubicBezTo>
                  <a:pt x="391" y="1517"/>
                  <a:pt x="389" y="1547"/>
                  <a:pt x="388" y="1578"/>
                </a:cubicBezTo>
              </a:path>
            </a:pathLst>
          </a:custGeom>
          <a:noFill/>
          <a:ln w="1143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800"/>
          </a:p>
        </p:txBody>
      </p:sp>
      <p:sp>
        <p:nvSpPr>
          <p:cNvPr id="75" name="Freeform 40">
            <a:extLst>
              <a:ext uri="{FF2B5EF4-FFF2-40B4-BE49-F238E27FC236}">
                <a16:creationId xmlns:a16="http://schemas.microsoft.com/office/drawing/2014/main" id="{8F2C6665-55BD-C44F-A088-BB89B4D8C49A}"/>
              </a:ext>
            </a:extLst>
          </p:cNvPr>
          <p:cNvSpPr>
            <a:spLocks/>
          </p:cNvSpPr>
          <p:nvPr/>
        </p:nvSpPr>
        <p:spPr bwMode="auto">
          <a:xfrm>
            <a:off x="4217035" y="4105284"/>
            <a:ext cx="158750" cy="1438275"/>
          </a:xfrm>
          <a:custGeom>
            <a:avLst/>
            <a:gdLst>
              <a:gd name="T0" fmla="*/ 2147483647 w 100"/>
              <a:gd name="T1" fmla="*/ 0 h 906"/>
              <a:gd name="T2" fmla="*/ 2147483647 w 100"/>
              <a:gd name="T3" fmla="*/ 2147483647 h 906"/>
              <a:gd name="T4" fmla="*/ 2147483647 w 100"/>
              <a:gd name="T5" fmla="*/ 2147483647 h 906"/>
              <a:gd name="T6" fmla="*/ 2147483647 w 100"/>
              <a:gd name="T7" fmla="*/ 2147483647 h 906"/>
              <a:gd name="T8" fmla="*/ 2147483647 w 100"/>
              <a:gd name="T9" fmla="*/ 2147483647 h 9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"/>
              <a:gd name="T16" fmla="*/ 0 h 906"/>
              <a:gd name="T17" fmla="*/ 100 w 100"/>
              <a:gd name="T18" fmla="*/ 906 h 90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" h="906">
                <a:moveTo>
                  <a:pt x="100" y="0"/>
                </a:moveTo>
                <a:cubicBezTo>
                  <a:pt x="78" y="48"/>
                  <a:pt x="56" y="96"/>
                  <a:pt x="40" y="186"/>
                </a:cubicBezTo>
                <a:cubicBezTo>
                  <a:pt x="24" y="276"/>
                  <a:pt x="8" y="438"/>
                  <a:pt x="4" y="540"/>
                </a:cubicBezTo>
                <a:cubicBezTo>
                  <a:pt x="0" y="642"/>
                  <a:pt x="7" y="737"/>
                  <a:pt x="16" y="798"/>
                </a:cubicBezTo>
                <a:cubicBezTo>
                  <a:pt x="25" y="859"/>
                  <a:pt x="41" y="882"/>
                  <a:pt x="58" y="906"/>
                </a:cubicBezTo>
              </a:path>
            </a:pathLst>
          </a:custGeom>
          <a:noFill/>
          <a:ln w="1143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800"/>
          </a:p>
        </p:txBody>
      </p:sp>
      <p:sp>
        <p:nvSpPr>
          <p:cNvPr id="76" name="Freeform 41">
            <a:extLst>
              <a:ext uri="{FF2B5EF4-FFF2-40B4-BE49-F238E27FC236}">
                <a16:creationId xmlns:a16="http://schemas.microsoft.com/office/drawing/2014/main" id="{258C96F4-4CBC-E745-B324-17E8C78DEEBB}"/>
              </a:ext>
            </a:extLst>
          </p:cNvPr>
          <p:cNvSpPr>
            <a:spLocks/>
          </p:cNvSpPr>
          <p:nvPr/>
        </p:nvSpPr>
        <p:spPr bwMode="auto">
          <a:xfrm>
            <a:off x="5023486" y="5353050"/>
            <a:ext cx="295275" cy="476250"/>
          </a:xfrm>
          <a:custGeom>
            <a:avLst/>
            <a:gdLst>
              <a:gd name="T0" fmla="*/ 2147483647 w 186"/>
              <a:gd name="T1" fmla="*/ 0 h 300"/>
              <a:gd name="T2" fmla="*/ 2147483647 w 186"/>
              <a:gd name="T3" fmla="*/ 0 h 300"/>
              <a:gd name="T4" fmla="*/ 2147483647 w 186"/>
              <a:gd name="T5" fmla="*/ 2147483647 h 300"/>
              <a:gd name="T6" fmla="*/ 2147483647 w 186"/>
              <a:gd name="T7" fmla="*/ 2147483647 h 300"/>
              <a:gd name="T8" fmla="*/ 2147483647 w 186"/>
              <a:gd name="T9" fmla="*/ 2147483647 h 300"/>
              <a:gd name="T10" fmla="*/ 2147483647 w 186"/>
              <a:gd name="T11" fmla="*/ 2147483647 h 300"/>
              <a:gd name="T12" fmla="*/ 2147483647 w 186"/>
              <a:gd name="T13" fmla="*/ 2147483647 h 300"/>
              <a:gd name="T14" fmla="*/ 2147483647 w 186"/>
              <a:gd name="T15" fmla="*/ 2147483647 h 300"/>
              <a:gd name="T16" fmla="*/ 0 w 186"/>
              <a:gd name="T17" fmla="*/ 2147483647 h 300"/>
              <a:gd name="T18" fmla="*/ 2147483647 w 186"/>
              <a:gd name="T19" fmla="*/ 2147483647 h 300"/>
              <a:gd name="T20" fmla="*/ 2147483647 w 186"/>
              <a:gd name="T21" fmla="*/ 2147483647 h 300"/>
              <a:gd name="T22" fmla="*/ 2147483647 w 186"/>
              <a:gd name="T23" fmla="*/ 0 h 3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86"/>
              <a:gd name="T37" fmla="*/ 0 h 300"/>
              <a:gd name="T38" fmla="*/ 186 w 186"/>
              <a:gd name="T39" fmla="*/ 300 h 3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86" h="300">
                <a:moveTo>
                  <a:pt x="48" y="0"/>
                </a:moveTo>
                <a:lnTo>
                  <a:pt x="96" y="0"/>
                </a:lnTo>
                <a:lnTo>
                  <a:pt x="138" y="84"/>
                </a:lnTo>
                <a:lnTo>
                  <a:pt x="186" y="198"/>
                </a:lnTo>
                <a:lnTo>
                  <a:pt x="186" y="300"/>
                </a:lnTo>
                <a:lnTo>
                  <a:pt x="132" y="234"/>
                </a:lnTo>
                <a:lnTo>
                  <a:pt x="42" y="144"/>
                </a:lnTo>
                <a:lnTo>
                  <a:pt x="36" y="180"/>
                </a:lnTo>
                <a:lnTo>
                  <a:pt x="0" y="168"/>
                </a:lnTo>
                <a:lnTo>
                  <a:pt x="30" y="120"/>
                </a:lnTo>
                <a:lnTo>
                  <a:pt x="42" y="42"/>
                </a:lnTo>
                <a:lnTo>
                  <a:pt x="48" y="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800"/>
          </a:p>
        </p:txBody>
      </p:sp>
      <p:sp>
        <p:nvSpPr>
          <p:cNvPr id="77" name="Freeform 42">
            <a:extLst>
              <a:ext uri="{FF2B5EF4-FFF2-40B4-BE49-F238E27FC236}">
                <a16:creationId xmlns:a16="http://schemas.microsoft.com/office/drawing/2014/main" id="{B1B49024-C889-0D40-9B42-61B9363187B7}"/>
              </a:ext>
            </a:extLst>
          </p:cNvPr>
          <p:cNvSpPr>
            <a:spLocks/>
          </p:cNvSpPr>
          <p:nvPr/>
        </p:nvSpPr>
        <p:spPr bwMode="auto">
          <a:xfrm>
            <a:off x="4109086" y="5486400"/>
            <a:ext cx="962025" cy="152400"/>
          </a:xfrm>
          <a:custGeom>
            <a:avLst/>
            <a:gdLst>
              <a:gd name="T0" fmla="*/ 0 w 606"/>
              <a:gd name="T1" fmla="*/ 2147483647 h 96"/>
              <a:gd name="T2" fmla="*/ 2147483647 w 606"/>
              <a:gd name="T3" fmla="*/ 2147483647 h 96"/>
              <a:gd name="T4" fmla="*/ 2147483647 w 606"/>
              <a:gd name="T5" fmla="*/ 2147483647 h 96"/>
              <a:gd name="T6" fmla="*/ 2147483647 w 606"/>
              <a:gd name="T7" fmla="*/ 2147483647 h 96"/>
              <a:gd name="T8" fmla="*/ 2147483647 w 606"/>
              <a:gd name="T9" fmla="*/ 0 h 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96"/>
              <a:gd name="T17" fmla="*/ 606 w 606"/>
              <a:gd name="T18" fmla="*/ 96 h 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96">
                <a:moveTo>
                  <a:pt x="0" y="42"/>
                </a:moveTo>
                <a:lnTo>
                  <a:pt x="126" y="42"/>
                </a:lnTo>
                <a:lnTo>
                  <a:pt x="282" y="96"/>
                </a:lnTo>
                <a:lnTo>
                  <a:pt x="444" y="30"/>
                </a:lnTo>
                <a:lnTo>
                  <a:pt x="606" y="0"/>
                </a:lnTo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800"/>
          </a:p>
        </p:txBody>
      </p:sp>
      <p:sp>
        <p:nvSpPr>
          <p:cNvPr id="78" name="Oval 43">
            <a:extLst>
              <a:ext uri="{FF2B5EF4-FFF2-40B4-BE49-F238E27FC236}">
                <a16:creationId xmlns:a16="http://schemas.microsoft.com/office/drawing/2014/main" id="{2D002A8D-524C-AB47-8E67-DCA3E974F6E3}"/>
              </a:ext>
            </a:extLst>
          </p:cNvPr>
          <p:cNvSpPr>
            <a:spLocks noChangeArrowheads="1"/>
          </p:cNvSpPr>
          <p:nvPr/>
        </p:nvSpPr>
        <p:spPr bwMode="auto">
          <a:xfrm rot="-173914">
            <a:off x="4426589" y="4598988"/>
            <a:ext cx="265113" cy="211296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800"/>
          </a:p>
        </p:txBody>
      </p:sp>
      <p:sp>
        <p:nvSpPr>
          <p:cNvPr id="79" name="Freeform 44">
            <a:extLst>
              <a:ext uri="{FF2B5EF4-FFF2-40B4-BE49-F238E27FC236}">
                <a16:creationId xmlns:a16="http://schemas.microsoft.com/office/drawing/2014/main" id="{916B093B-BFAC-CD48-9943-97822A7550A5}"/>
              </a:ext>
            </a:extLst>
          </p:cNvPr>
          <p:cNvSpPr>
            <a:spLocks/>
          </p:cNvSpPr>
          <p:nvPr/>
        </p:nvSpPr>
        <p:spPr bwMode="auto">
          <a:xfrm>
            <a:off x="4426590" y="3646488"/>
            <a:ext cx="747713" cy="919162"/>
          </a:xfrm>
          <a:custGeom>
            <a:avLst/>
            <a:gdLst>
              <a:gd name="T0" fmla="*/ 2147483647 w 471"/>
              <a:gd name="T1" fmla="*/ 2147483647 h 579"/>
              <a:gd name="T2" fmla="*/ 2147483647 w 471"/>
              <a:gd name="T3" fmla="*/ 2147483647 h 579"/>
              <a:gd name="T4" fmla="*/ 2147483647 w 471"/>
              <a:gd name="T5" fmla="*/ 2147483647 h 579"/>
              <a:gd name="T6" fmla="*/ 2147483647 w 471"/>
              <a:gd name="T7" fmla="*/ 2147483647 h 579"/>
              <a:gd name="T8" fmla="*/ 2147483647 w 471"/>
              <a:gd name="T9" fmla="*/ 2147483647 h 579"/>
              <a:gd name="T10" fmla="*/ 2147483647 w 471"/>
              <a:gd name="T11" fmla="*/ 2147483647 h 579"/>
              <a:gd name="T12" fmla="*/ 2147483647 w 471"/>
              <a:gd name="T13" fmla="*/ 2147483647 h 579"/>
              <a:gd name="T14" fmla="*/ 2147483647 w 471"/>
              <a:gd name="T15" fmla="*/ 2147483647 h 579"/>
              <a:gd name="T16" fmla="*/ 2147483647 w 471"/>
              <a:gd name="T17" fmla="*/ 2147483647 h 57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71"/>
              <a:gd name="T28" fmla="*/ 0 h 579"/>
              <a:gd name="T29" fmla="*/ 471 w 471"/>
              <a:gd name="T30" fmla="*/ 579 h 57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71" h="579">
                <a:moveTo>
                  <a:pt x="10" y="7"/>
                </a:moveTo>
                <a:cubicBezTo>
                  <a:pt x="0" y="14"/>
                  <a:pt x="7" y="54"/>
                  <a:pt x="28" y="103"/>
                </a:cubicBezTo>
                <a:cubicBezTo>
                  <a:pt x="49" y="152"/>
                  <a:pt x="83" y="232"/>
                  <a:pt x="136" y="301"/>
                </a:cubicBezTo>
                <a:cubicBezTo>
                  <a:pt x="189" y="370"/>
                  <a:pt x="291" y="475"/>
                  <a:pt x="346" y="517"/>
                </a:cubicBezTo>
                <a:cubicBezTo>
                  <a:pt x="401" y="559"/>
                  <a:pt x="461" y="579"/>
                  <a:pt x="466" y="553"/>
                </a:cubicBezTo>
                <a:cubicBezTo>
                  <a:pt x="471" y="527"/>
                  <a:pt x="418" y="425"/>
                  <a:pt x="376" y="361"/>
                </a:cubicBezTo>
                <a:cubicBezTo>
                  <a:pt x="334" y="297"/>
                  <a:pt x="262" y="219"/>
                  <a:pt x="214" y="169"/>
                </a:cubicBezTo>
                <a:cubicBezTo>
                  <a:pt x="166" y="119"/>
                  <a:pt x="122" y="86"/>
                  <a:pt x="88" y="61"/>
                </a:cubicBezTo>
                <a:cubicBezTo>
                  <a:pt x="54" y="36"/>
                  <a:pt x="20" y="0"/>
                  <a:pt x="10" y="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BF8B16"/>
            </a:solidFill>
            <a:round/>
            <a:headEnd/>
            <a:tailEnd/>
          </a:ln>
        </p:spPr>
        <p:txBody>
          <a:bodyPr/>
          <a:lstStyle/>
          <a:p>
            <a:endParaRPr lang="en-US" sz="800"/>
          </a:p>
        </p:txBody>
      </p:sp>
      <p:sp>
        <p:nvSpPr>
          <p:cNvPr id="80" name="Freeform 45">
            <a:extLst>
              <a:ext uri="{FF2B5EF4-FFF2-40B4-BE49-F238E27FC236}">
                <a16:creationId xmlns:a16="http://schemas.microsoft.com/office/drawing/2014/main" id="{FBDBCD2C-09FD-694A-8ED5-BAF97A0AD154}"/>
              </a:ext>
            </a:extLst>
          </p:cNvPr>
          <p:cNvSpPr>
            <a:spLocks/>
          </p:cNvSpPr>
          <p:nvPr/>
        </p:nvSpPr>
        <p:spPr bwMode="auto">
          <a:xfrm>
            <a:off x="4693286" y="1784350"/>
            <a:ext cx="366713" cy="552450"/>
          </a:xfrm>
          <a:custGeom>
            <a:avLst/>
            <a:gdLst>
              <a:gd name="T0" fmla="*/ 2147483647 w 231"/>
              <a:gd name="T1" fmla="*/ 2147483647 h 348"/>
              <a:gd name="T2" fmla="*/ 2147483647 w 231"/>
              <a:gd name="T3" fmla="*/ 2147483647 h 348"/>
              <a:gd name="T4" fmla="*/ 2147483647 w 231"/>
              <a:gd name="T5" fmla="*/ 2147483647 h 348"/>
              <a:gd name="T6" fmla="*/ 2147483647 w 231"/>
              <a:gd name="T7" fmla="*/ 2147483647 h 348"/>
              <a:gd name="T8" fmla="*/ 2147483647 w 231"/>
              <a:gd name="T9" fmla="*/ 2147483647 h 348"/>
              <a:gd name="T10" fmla="*/ 2147483647 w 231"/>
              <a:gd name="T11" fmla="*/ 2147483647 h 348"/>
              <a:gd name="T12" fmla="*/ 2147483647 w 231"/>
              <a:gd name="T13" fmla="*/ 2147483647 h 348"/>
              <a:gd name="T14" fmla="*/ 2147483647 w 231"/>
              <a:gd name="T15" fmla="*/ 2147483647 h 348"/>
              <a:gd name="T16" fmla="*/ 2147483647 w 231"/>
              <a:gd name="T17" fmla="*/ 2147483647 h 348"/>
              <a:gd name="T18" fmla="*/ 2147483647 w 231"/>
              <a:gd name="T19" fmla="*/ 2147483647 h 348"/>
              <a:gd name="T20" fmla="*/ 2147483647 w 231"/>
              <a:gd name="T21" fmla="*/ 2147483647 h 348"/>
              <a:gd name="T22" fmla="*/ 0 w 231"/>
              <a:gd name="T23" fmla="*/ 2147483647 h 348"/>
              <a:gd name="T24" fmla="*/ 2147483647 w 231"/>
              <a:gd name="T25" fmla="*/ 2147483647 h 348"/>
              <a:gd name="T26" fmla="*/ 2147483647 w 231"/>
              <a:gd name="T27" fmla="*/ 2147483647 h 348"/>
              <a:gd name="T28" fmla="*/ 2147483647 w 231"/>
              <a:gd name="T29" fmla="*/ 2147483647 h 348"/>
              <a:gd name="T30" fmla="*/ 2147483647 w 231"/>
              <a:gd name="T31" fmla="*/ 2147483647 h 34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31"/>
              <a:gd name="T49" fmla="*/ 0 h 348"/>
              <a:gd name="T50" fmla="*/ 231 w 231"/>
              <a:gd name="T51" fmla="*/ 348 h 348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31" h="348">
                <a:moveTo>
                  <a:pt x="108" y="88"/>
                </a:moveTo>
                <a:cubicBezTo>
                  <a:pt x="112" y="83"/>
                  <a:pt x="110" y="58"/>
                  <a:pt x="118" y="44"/>
                </a:cubicBezTo>
                <a:cubicBezTo>
                  <a:pt x="126" y="30"/>
                  <a:pt x="140" y="12"/>
                  <a:pt x="154" y="6"/>
                </a:cubicBezTo>
                <a:cubicBezTo>
                  <a:pt x="168" y="0"/>
                  <a:pt x="189" y="0"/>
                  <a:pt x="200" y="6"/>
                </a:cubicBezTo>
                <a:cubicBezTo>
                  <a:pt x="211" y="12"/>
                  <a:pt x="218" y="20"/>
                  <a:pt x="222" y="42"/>
                </a:cubicBezTo>
                <a:cubicBezTo>
                  <a:pt x="226" y="64"/>
                  <a:pt x="231" y="105"/>
                  <a:pt x="224" y="140"/>
                </a:cubicBezTo>
                <a:cubicBezTo>
                  <a:pt x="217" y="175"/>
                  <a:pt x="196" y="219"/>
                  <a:pt x="180" y="252"/>
                </a:cubicBezTo>
                <a:cubicBezTo>
                  <a:pt x="164" y="285"/>
                  <a:pt x="142" y="328"/>
                  <a:pt x="130" y="338"/>
                </a:cubicBezTo>
                <a:cubicBezTo>
                  <a:pt x="118" y="348"/>
                  <a:pt x="121" y="326"/>
                  <a:pt x="110" y="312"/>
                </a:cubicBezTo>
                <a:cubicBezTo>
                  <a:pt x="99" y="298"/>
                  <a:pt x="79" y="278"/>
                  <a:pt x="64" y="256"/>
                </a:cubicBezTo>
                <a:cubicBezTo>
                  <a:pt x="49" y="234"/>
                  <a:pt x="31" y="203"/>
                  <a:pt x="20" y="178"/>
                </a:cubicBezTo>
                <a:cubicBezTo>
                  <a:pt x="9" y="153"/>
                  <a:pt x="0" y="128"/>
                  <a:pt x="0" y="106"/>
                </a:cubicBezTo>
                <a:cubicBezTo>
                  <a:pt x="0" y="84"/>
                  <a:pt x="8" y="58"/>
                  <a:pt x="18" y="48"/>
                </a:cubicBezTo>
                <a:cubicBezTo>
                  <a:pt x="28" y="38"/>
                  <a:pt x="48" y="40"/>
                  <a:pt x="60" y="44"/>
                </a:cubicBezTo>
                <a:cubicBezTo>
                  <a:pt x="72" y="48"/>
                  <a:pt x="83" y="67"/>
                  <a:pt x="92" y="74"/>
                </a:cubicBezTo>
                <a:cubicBezTo>
                  <a:pt x="101" y="81"/>
                  <a:pt x="104" y="93"/>
                  <a:pt x="108" y="88"/>
                </a:cubicBez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8383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800"/>
          </a:p>
        </p:txBody>
      </p:sp>
      <p:sp>
        <p:nvSpPr>
          <p:cNvPr id="81" name="Freeform 46">
            <a:extLst>
              <a:ext uri="{FF2B5EF4-FFF2-40B4-BE49-F238E27FC236}">
                <a16:creationId xmlns:a16="http://schemas.microsoft.com/office/drawing/2014/main" id="{2EA21178-5F86-CE4F-9757-056F9EC66D2E}"/>
              </a:ext>
            </a:extLst>
          </p:cNvPr>
          <p:cNvSpPr>
            <a:spLocks/>
          </p:cNvSpPr>
          <p:nvPr/>
        </p:nvSpPr>
        <p:spPr bwMode="auto">
          <a:xfrm>
            <a:off x="4886960" y="2085984"/>
            <a:ext cx="63500" cy="41275"/>
          </a:xfrm>
          <a:custGeom>
            <a:avLst/>
            <a:gdLst>
              <a:gd name="T0" fmla="*/ 2147483647 w 40"/>
              <a:gd name="T1" fmla="*/ 2147483647 h 26"/>
              <a:gd name="T2" fmla="*/ 2147483647 w 40"/>
              <a:gd name="T3" fmla="*/ 2147483647 h 26"/>
              <a:gd name="T4" fmla="*/ 0 w 40"/>
              <a:gd name="T5" fmla="*/ 2147483647 h 26"/>
              <a:gd name="T6" fmla="*/ 0 60000 65536"/>
              <a:gd name="T7" fmla="*/ 0 60000 65536"/>
              <a:gd name="T8" fmla="*/ 0 60000 65536"/>
              <a:gd name="T9" fmla="*/ 0 w 40"/>
              <a:gd name="T10" fmla="*/ 0 h 26"/>
              <a:gd name="T11" fmla="*/ 40 w 40"/>
              <a:gd name="T12" fmla="*/ 26 h 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" h="26">
                <a:moveTo>
                  <a:pt x="40" y="26"/>
                </a:moveTo>
                <a:cubicBezTo>
                  <a:pt x="31" y="17"/>
                  <a:pt x="23" y="8"/>
                  <a:pt x="16" y="4"/>
                </a:cubicBezTo>
                <a:cubicBezTo>
                  <a:pt x="9" y="0"/>
                  <a:pt x="4" y="1"/>
                  <a:pt x="0" y="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800"/>
          </a:p>
        </p:txBody>
      </p:sp>
      <p:sp>
        <p:nvSpPr>
          <p:cNvPr id="82" name="Freeform 47">
            <a:extLst>
              <a:ext uri="{FF2B5EF4-FFF2-40B4-BE49-F238E27FC236}">
                <a16:creationId xmlns:a16="http://schemas.microsoft.com/office/drawing/2014/main" id="{660379A5-37BD-034C-A932-8E165E996F06}"/>
              </a:ext>
            </a:extLst>
          </p:cNvPr>
          <p:cNvSpPr>
            <a:spLocks/>
          </p:cNvSpPr>
          <p:nvPr/>
        </p:nvSpPr>
        <p:spPr bwMode="auto">
          <a:xfrm>
            <a:off x="4625023" y="2101850"/>
            <a:ext cx="411162" cy="1822450"/>
          </a:xfrm>
          <a:custGeom>
            <a:avLst/>
            <a:gdLst>
              <a:gd name="T0" fmla="*/ 2147483647 w 259"/>
              <a:gd name="T1" fmla="*/ 2147483647 h 1148"/>
              <a:gd name="T2" fmla="*/ 2147483647 w 259"/>
              <a:gd name="T3" fmla="*/ 2147483647 h 1148"/>
              <a:gd name="T4" fmla="*/ 2147483647 w 259"/>
              <a:gd name="T5" fmla="*/ 2147483647 h 1148"/>
              <a:gd name="T6" fmla="*/ 2147483647 w 259"/>
              <a:gd name="T7" fmla="*/ 2147483647 h 1148"/>
              <a:gd name="T8" fmla="*/ 2147483647 w 259"/>
              <a:gd name="T9" fmla="*/ 2147483647 h 1148"/>
              <a:gd name="T10" fmla="*/ 2147483647 w 259"/>
              <a:gd name="T11" fmla="*/ 2147483647 h 1148"/>
              <a:gd name="T12" fmla="*/ 2147483647 w 259"/>
              <a:gd name="T13" fmla="*/ 2147483647 h 1148"/>
              <a:gd name="T14" fmla="*/ 2147483647 w 259"/>
              <a:gd name="T15" fmla="*/ 0 h 114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59"/>
              <a:gd name="T25" fmla="*/ 0 h 1148"/>
              <a:gd name="T26" fmla="*/ 259 w 259"/>
              <a:gd name="T27" fmla="*/ 1148 h 114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59" h="1148">
                <a:moveTo>
                  <a:pt x="259" y="1148"/>
                </a:moveTo>
                <a:cubicBezTo>
                  <a:pt x="253" y="1121"/>
                  <a:pt x="248" y="1036"/>
                  <a:pt x="225" y="986"/>
                </a:cubicBezTo>
                <a:cubicBezTo>
                  <a:pt x="202" y="936"/>
                  <a:pt x="152" y="887"/>
                  <a:pt x="119" y="846"/>
                </a:cubicBezTo>
                <a:cubicBezTo>
                  <a:pt x="86" y="805"/>
                  <a:pt x="48" y="781"/>
                  <a:pt x="29" y="738"/>
                </a:cubicBezTo>
                <a:cubicBezTo>
                  <a:pt x="10" y="695"/>
                  <a:pt x="6" y="644"/>
                  <a:pt x="3" y="590"/>
                </a:cubicBezTo>
                <a:cubicBezTo>
                  <a:pt x="0" y="536"/>
                  <a:pt x="3" y="470"/>
                  <a:pt x="13" y="412"/>
                </a:cubicBezTo>
                <a:cubicBezTo>
                  <a:pt x="23" y="354"/>
                  <a:pt x="34" y="309"/>
                  <a:pt x="63" y="240"/>
                </a:cubicBezTo>
                <a:cubicBezTo>
                  <a:pt x="92" y="171"/>
                  <a:pt x="160" y="50"/>
                  <a:pt x="185" y="0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800"/>
          </a:p>
        </p:txBody>
      </p:sp>
      <p:sp>
        <p:nvSpPr>
          <p:cNvPr id="83" name="Freeform 48">
            <a:extLst>
              <a:ext uri="{FF2B5EF4-FFF2-40B4-BE49-F238E27FC236}">
                <a16:creationId xmlns:a16="http://schemas.microsoft.com/office/drawing/2014/main" id="{E7E488B5-A4FE-4242-9ADF-6A1E73D18CCC}"/>
              </a:ext>
            </a:extLst>
          </p:cNvPr>
          <p:cNvSpPr>
            <a:spLocks/>
          </p:cNvSpPr>
          <p:nvPr/>
        </p:nvSpPr>
        <p:spPr bwMode="auto">
          <a:xfrm>
            <a:off x="4450403" y="3165475"/>
            <a:ext cx="782637" cy="1333500"/>
          </a:xfrm>
          <a:custGeom>
            <a:avLst/>
            <a:gdLst>
              <a:gd name="T0" fmla="*/ 2147483647 w 493"/>
              <a:gd name="T1" fmla="*/ 2147483647 h 840"/>
              <a:gd name="T2" fmla="*/ 2147483647 w 493"/>
              <a:gd name="T3" fmla="*/ 2147483647 h 840"/>
              <a:gd name="T4" fmla="*/ 2147483647 w 493"/>
              <a:gd name="T5" fmla="*/ 2147483647 h 840"/>
              <a:gd name="T6" fmla="*/ 2147483647 w 493"/>
              <a:gd name="T7" fmla="*/ 2147483647 h 840"/>
              <a:gd name="T8" fmla="*/ 2147483647 w 493"/>
              <a:gd name="T9" fmla="*/ 2147483647 h 840"/>
              <a:gd name="T10" fmla="*/ 2147483647 w 493"/>
              <a:gd name="T11" fmla="*/ 2147483647 h 840"/>
              <a:gd name="T12" fmla="*/ 2147483647 w 493"/>
              <a:gd name="T13" fmla="*/ 2147483647 h 840"/>
              <a:gd name="T14" fmla="*/ 2147483647 w 493"/>
              <a:gd name="T15" fmla="*/ 2147483647 h 840"/>
              <a:gd name="T16" fmla="*/ 2147483647 w 493"/>
              <a:gd name="T17" fmla="*/ 2147483647 h 840"/>
              <a:gd name="T18" fmla="*/ 2147483647 w 493"/>
              <a:gd name="T19" fmla="*/ 2147483647 h 840"/>
              <a:gd name="T20" fmla="*/ 2147483647 w 493"/>
              <a:gd name="T21" fmla="*/ 2147483647 h 840"/>
              <a:gd name="T22" fmla="*/ 2147483647 w 493"/>
              <a:gd name="T23" fmla="*/ 2147483647 h 84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93"/>
              <a:gd name="T37" fmla="*/ 0 h 840"/>
              <a:gd name="T38" fmla="*/ 493 w 493"/>
              <a:gd name="T39" fmla="*/ 840 h 84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93" h="840">
                <a:moveTo>
                  <a:pt x="55" y="10"/>
                </a:moveTo>
                <a:cubicBezTo>
                  <a:pt x="77" y="17"/>
                  <a:pt x="111" y="81"/>
                  <a:pt x="133" y="106"/>
                </a:cubicBezTo>
                <a:cubicBezTo>
                  <a:pt x="155" y="131"/>
                  <a:pt x="153" y="119"/>
                  <a:pt x="187" y="160"/>
                </a:cubicBezTo>
                <a:cubicBezTo>
                  <a:pt x="221" y="201"/>
                  <a:pt x="290" y="269"/>
                  <a:pt x="337" y="352"/>
                </a:cubicBezTo>
                <a:cubicBezTo>
                  <a:pt x="384" y="435"/>
                  <a:pt x="445" y="579"/>
                  <a:pt x="469" y="658"/>
                </a:cubicBezTo>
                <a:cubicBezTo>
                  <a:pt x="493" y="737"/>
                  <a:pt x="488" y="812"/>
                  <a:pt x="481" y="826"/>
                </a:cubicBezTo>
                <a:cubicBezTo>
                  <a:pt x="474" y="840"/>
                  <a:pt x="455" y="791"/>
                  <a:pt x="427" y="742"/>
                </a:cubicBezTo>
                <a:cubicBezTo>
                  <a:pt x="399" y="693"/>
                  <a:pt x="359" y="593"/>
                  <a:pt x="313" y="532"/>
                </a:cubicBezTo>
                <a:cubicBezTo>
                  <a:pt x="267" y="471"/>
                  <a:pt x="195" y="430"/>
                  <a:pt x="151" y="376"/>
                </a:cubicBezTo>
                <a:cubicBezTo>
                  <a:pt x="107" y="322"/>
                  <a:pt x="74" y="260"/>
                  <a:pt x="49" y="208"/>
                </a:cubicBezTo>
                <a:cubicBezTo>
                  <a:pt x="24" y="156"/>
                  <a:pt x="0" y="96"/>
                  <a:pt x="1" y="64"/>
                </a:cubicBezTo>
                <a:cubicBezTo>
                  <a:pt x="2" y="32"/>
                  <a:pt x="34" y="0"/>
                  <a:pt x="55" y="10"/>
                </a:cubicBez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25400">
            <a:solidFill>
              <a:srgbClr val="BF8B16"/>
            </a:solidFill>
            <a:round/>
            <a:headEnd/>
            <a:tailEnd/>
          </a:ln>
        </p:spPr>
        <p:txBody>
          <a:bodyPr/>
          <a:lstStyle/>
          <a:p>
            <a:endParaRPr lang="en-US" sz="800"/>
          </a:p>
        </p:txBody>
      </p:sp>
      <p:sp>
        <p:nvSpPr>
          <p:cNvPr id="84" name="Freeform 49">
            <a:extLst>
              <a:ext uri="{FF2B5EF4-FFF2-40B4-BE49-F238E27FC236}">
                <a16:creationId xmlns:a16="http://schemas.microsoft.com/office/drawing/2014/main" id="{F1316F9A-6C1D-C240-9F20-D3E5A10FE1FE}"/>
              </a:ext>
            </a:extLst>
          </p:cNvPr>
          <p:cNvSpPr>
            <a:spLocks/>
          </p:cNvSpPr>
          <p:nvPr/>
        </p:nvSpPr>
        <p:spPr bwMode="auto">
          <a:xfrm>
            <a:off x="3742374" y="1970097"/>
            <a:ext cx="1347787" cy="2344737"/>
          </a:xfrm>
          <a:custGeom>
            <a:avLst/>
            <a:gdLst>
              <a:gd name="T0" fmla="*/ 2147483647 w 849"/>
              <a:gd name="T1" fmla="*/ 2147483647 h 1477"/>
              <a:gd name="T2" fmla="*/ 2147483647 w 849"/>
              <a:gd name="T3" fmla="*/ 2147483647 h 1477"/>
              <a:gd name="T4" fmla="*/ 2147483647 w 849"/>
              <a:gd name="T5" fmla="*/ 2147483647 h 1477"/>
              <a:gd name="T6" fmla="*/ 2147483647 w 849"/>
              <a:gd name="T7" fmla="*/ 2147483647 h 1477"/>
              <a:gd name="T8" fmla="*/ 2147483647 w 849"/>
              <a:gd name="T9" fmla="*/ 2147483647 h 1477"/>
              <a:gd name="T10" fmla="*/ 2147483647 w 849"/>
              <a:gd name="T11" fmla="*/ 2147483647 h 1477"/>
              <a:gd name="T12" fmla="*/ 2147483647 w 849"/>
              <a:gd name="T13" fmla="*/ 2147483647 h 1477"/>
              <a:gd name="T14" fmla="*/ 2147483647 w 849"/>
              <a:gd name="T15" fmla="*/ 2147483647 h 1477"/>
              <a:gd name="T16" fmla="*/ 2147483647 w 849"/>
              <a:gd name="T17" fmla="*/ 2147483647 h 1477"/>
              <a:gd name="T18" fmla="*/ 2147483647 w 849"/>
              <a:gd name="T19" fmla="*/ 2147483647 h 147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49"/>
              <a:gd name="T31" fmla="*/ 0 h 1477"/>
              <a:gd name="T32" fmla="*/ 849 w 849"/>
              <a:gd name="T33" fmla="*/ 1477 h 147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49" h="1477">
                <a:moveTo>
                  <a:pt x="849" y="1477"/>
                </a:moveTo>
                <a:cubicBezTo>
                  <a:pt x="823" y="1409"/>
                  <a:pt x="797" y="1341"/>
                  <a:pt x="747" y="1279"/>
                </a:cubicBezTo>
                <a:cubicBezTo>
                  <a:pt x="697" y="1217"/>
                  <a:pt x="622" y="1177"/>
                  <a:pt x="549" y="1105"/>
                </a:cubicBezTo>
                <a:cubicBezTo>
                  <a:pt x="476" y="1033"/>
                  <a:pt x="380" y="947"/>
                  <a:pt x="309" y="847"/>
                </a:cubicBezTo>
                <a:cubicBezTo>
                  <a:pt x="238" y="747"/>
                  <a:pt x="172" y="618"/>
                  <a:pt x="123" y="505"/>
                </a:cubicBezTo>
                <a:cubicBezTo>
                  <a:pt x="74" y="392"/>
                  <a:pt x="30" y="251"/>
                  <a:pt x="15" y="169"/>
                </a:cubicBezTo>
                <a:cubicBezTo>
                  <a:pt x="0" y="87"/>
                  <a:pt x="15" y="26"/>
                  <a:pt x="33" y="13"/>
                </a:cubicBezTo>
                <a:cubicBezTo>
                  <a:pt x="51" y="0"/>
                  <a:pt x="94" y="69"/>
                  <a:pt x="123" y="91"/>
                </a:cubicBezTo>
                <a:cubicBezTo>
                  <a:pt x="152" y="113"/>
                  <a:pt x="166" y="132"/>
                  <a:pt x="207" y="145"/>
                </a:cubicBezTo>
                <a:cubicBezTo>
                  <a:pt x="248" y="158"/>
                  <a:pt x="335" y="164"/>
                  <a:pt x="369" y="169"/>
                </a:cubicBezTo>
              </a:path>
            </a:pathLst>
          </a:custGeom>
          <a:noFill/>
          <a:ln w="4445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800"/>
          </a:p>
        </p:txBody>
      </p:sp>
      <p:sp>
        <p:nvSpPr>
          <p:cNvPr id="85" name="Freeform 50">
            <a:extLst>
              <a:ext uri="{FF2B5EF4-FFF2-40B4-BE49-F238E27FC236}">
                <a16:creationId xmlns:a16="http://schemas.microsoft.com/office/drawing/2014/main" id="{BFD2E584-10E1-1B4F-B8CB-24AD13BB8908}"/>
              </a:ext>
            </a:extLst>
          </p:cNvPr>
          <p:cNvSpPr>
            <a:spLocks/>
          </p:cNvSpPr>
          <p:nvPr/>
        </p:nvSpPr>
        <p:spPr bwMode="auto">
          <a:xfrm>
            <a:off x="4324990" y="2035184"/>
            <a:ext cx="460375" cy="201613"/>
          </a:xfrm>
          <a:custGeom>
            <a:avLst/>
            <a:gdLst>
              <a:gd name="T0" fmla="*/ 0 w 290"/>
              <a:gd name="T1" fmla="*/ 2147483647 h 127"/>
              <a:gd name="T2" fmla="*/ 2147483647 w 290"/>
              <a:gd name="T3" fmla="*/ 2147483647 h 127"/>
              <a:gd name="T4" fmla="*/ 2147483647 w 290"/>
              <a:gd name="T5" fmla="*/ 2147483647 h 127"/>
              <a:gd name="T6" fmla="*/ 2147483647 w 290"/>
              <a:gd name="T7" fmla="*/ 2147483647 h 127"/>
              <a:gd name="T8" fmla="*/ 2147483647 w 290"/>
              <a:gd name="T9" fmla="*/ 0 h 12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0"/>
              <a:gd name="T16" fmla="*/ 0 h 127"/>
              <a:gd name="T17" fmla="*/ 290 w 290"/>
              <a:gd name="T18" fmla="*/ 127 h 12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0" h="127">
                <a:moveTo>
                  <a:pt x="0" y="126"/>
                </a:moveTo>
                <a:cubicBezTo>
                  <a:pt x="7" y="126"/>
                  <a:pt x="15" y="127"/>
                  <a:pt x="38" y="124"/>
                </a:cubicBezTo>
                <a:cubicBezTo>
                  <a:pt x="61" y="121"/>
                  <a:pt x="101" y="120"/>
                  <a:pt x="138" y="106"/>
                </a:cubicBezTo>
                <a:cubicBezTo>
                  <a:pt x="175" y="92"/>
                  <a:pt x="233" y="56"/>
                  <a:pt x="258" y="38"/>
                </a:cubicBezTo>
                <a:cubicBezTo>
                  <a:pt x="283" y="20"/>
                  <a:pt x="286" y="10"/>
                  <a:pt x="290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800"/>
          </a:p>
        </p:txBody>
      </p:sp>
      <p:sp>
        <p:nvSpPr>
          <p:cNvPr id="86" name="Freeform 51">
            <a:extLst>
              <a:ext uri="{FF2B5EF4-FFF2-40B4-BE49-F238E27FC236}">
                <a16:creationId xmlns:a16="http://schemas.microsoft.com/office/drawing/2014/main" id="{F9E56D0A-516B-DA42-B117-2FE852CD8544}"/>
              </a:ext>
            </a:extLst>
          </p:cNvPr>
          <p:cNvSpPr>
            <a:spLocks/>
          </p:cNvSpPr>
          <p:nvPr/>
        </p:nvSpPr>
        <p:spPr bwMode="auto">
          <a:xfrm>
            <a:off x="4753610" y="2016126"/>
            <a:ext cx="63500" cy="41275"/>
          </a:xfrm>
          <a:custGeom>
            <a:avLst/>
            <a:gdLst>
              <a:gd name="T0" fmla="*/ 2147483647 w 40"/>
              <a:gd name="T1" fmla="*/ 2147483647 h 26"/>
              <a:gd name="T2" fmla="*/ 2147483647 w 40"/>
              <a:gd name="T3" fmla="*/ 2147483647 h 26"/>
              <a:gd name="T4" fmla="*/ 0 w 40"/>
              <a:gd name="T5" fmla="*/ 2147483647 h 26"/>
              <a:gd name="T6" fmla="*/ 0 60000 65536"/>
              <a:gd name="T7" fmla="*/ 0 60000 65536"/>
              <a:gd name="T8" fmla="*/ 0 60000 65536"/>
              <a:gd name="T9" fmla="*/ 0 w 40"/>
              <a:gd name="T10" fmla="*/ 0 h 26"/>
              <a:gd name="T11" fmla="*/ 40 w 40"/>
              <a:gd name="T12" fmla="*/ 26 h 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" h="26">
                <a:moveTo>
                  <a:pt x="40" y="26"/>
                </a:moveTo>
                <a:cubicBezTo>
                  <a:pt x="31" y="17"/>
                  <a:pt x="23" y="8"/>
                  <a:pt x="16" y="4"/>
                </a:cubicBezTo>
                <a:cubicBezTo>
                  <a:pt x="9" y="0"/>
                  <a:pt x="4" y="1"/>
                  <a:pt x="0" y="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800"/>
          </a:p>
        </p:txBody>
      </p:sp>
      <p:sp>
        <p:nvSpPr>
          <p:cNvPr id="87" name="Freeform 52">
            <a:extLst>
              <a:ext uri="{FF2B5EF4-FFF2-40B4-BE49-F238E27FC236}">
                <a16:creationId xmlns:a16="http://schemas.microsoft.com/office/drawing/2014/main" id="{47FA81A3-3E21-8A4A-8375-E147139B9885}"/>
              </a:ext>
            </a:extLst>
          </p:cNvPr>
          <p:cNvSpPr>
            <a:spLocks/>
          </p:cNvSpPr>
          <p:nvPr/>
        </p:nvSpPr>
        <p:spPr bwMode="auto">
          <a:xfrm>
            <a:off x="4747260" y="746134"/>
            <a:ext cx="31750" cy="73025"/>
          </a:xfrm>
          <a:custGeom>
            <a:avLst/>
            <a:gdLst>
              <a:gd name="T0" fmla="*/ 2147483647 w 20"/>
              <a:gd name="T1" fmla="*/ 2147483647 h 46"/>
              <a:gd name="T2" fmla="*/ 2147483647 w 20"/>
              <a:gd name="T3" fmla="*/ 2147483647 h 46"/>
              <a:gd name="T4" fmla="*/ 2147483647 w 20"/>
              <a:gd name="T5" fmla="*/ 2147483647 h 46"/>
              <a:gd name="T6" fmla="*/ 2147483647 w 20"/>
              <a:gd name="T7" fmla="*/ 2147483647 h 46"/>
              <a:gd name="T8" fmla="*/ 0 w 20"/>
              <a:gd name="T9" fmla="*/ 2147483647 h 46"/>
              <a:gd name="T10" fmla="*/ 2147483647 w 20"/>
              <a:gd name="T11" fmla="*/ 0 h 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"/>
              <a:gd name="T19" fmla="*/ 0 h 46"/>
              <a:gd name="T20" fmla="*/ 20 w 20"/>
              <a:gd name="T21" fmla="*/ 46 h 4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" h="46">
                <a:moveTo>
                  <a:pt x="8" y="46"/>
                </a:moveTo>
                <a:lnTo>
                  <a:pt x="20" y="28"/>
                </a:lnTo>
                <a:lnTo>
                  <a:pt x="4" y="34"/>
                </a:lnTo>
                <a:lnTo>
                  <a:pt x="14" y="18"/>
                </a:lnTo>
                <a:lnTo>
                  <a:pt x="0" y="20"/>
                </a:lnTo>
                <a:lnTo>
                  <a:pt x="18" y="0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800"/>
          </a:p>
        </p:txBody>
      </p:sp>
      <p:sp>
        <p:nvSpPr>
          <p:cNvPr id="88" name="Rectangle 53">
            <a:extLst>
              <a:ext uri="{FF2B5EF4-FFF2-40B4-BE49-F238E27FC236}">
                <a16:creationId xmlns:a16="http://schemas.microsoft.com/office/drawing/2014/main" id="{0FAD5F55-8B53-A841-B4F4-9A4B37E84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5260" y="2257425"/>
            <a:ext cx="604838" cy="88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800"/>
          </a:p>
        </p:txBody>
      </p:sp>
      <p:sp>
        <p:nvSpPr>
          <p:cNvPr id="89" name="Freeform 54">
            <a:extLst>
              <a:ext uri="{FF2B5EF4-FFF2-40B4-BE49-F238E27FC236}">
                <a16:creationId xmlns:a16="http://schemas.microsoft.com/office/drawing/2014/main" id="{F1EC8158-4429-F843-B1D7-232255C7C575}"/>
              </a:ext>
            </a:extLst>
          </p:cNvPr>
          <p:cNvSpPr>
            <a:spLocks/>
          </p:cNvSpPr>
          <p:nvPr/>
        </p:nvSpPr>
        <p:spPr bwMode="auto">
          <a:xfrm>
            <a:off x="4932999" y="2901950"/>
            <a:ext cx="192087" cy="152400"/>
          </a:xfrm>
          <a:custGeom>
            <a:avLst/>
            <a:gdLst>
              <a:gd name="T0" fmla="*/ 0 w 121"/>
              <a:gd name="T1" fmla="*/ 2147483647 h 96"/>
              <a:gd name="T2" fmla="*/ 2147483647 w 121"/>
              <a:gd name="T3" fmla="*/ 2147483647 h 96"/>
              <a:gd name="T4" fmla="*/ 2147483647 w 121"/>
              <a:gd name="T5" fmla="*/ 2147483647 h 96"/>
              <a:gd name="T6" fmla="*/ 2147483647 w 121"/>
              <a:gd name="T7" fmla="*/ 2147483647 h 96"/>
              <a:gd name="T8" fmla="*/ 2147483647 w 121"/>
              <a:gd name="T9" fmla="*/ 2147483647 h 96"/>
              <a:gd name="T10" fmla="*/ 2147483647 w 121"/>
              <a:gd name="T11" fmla="*/ 2147483647 h 96"/>
              <a:gd name="T12" fmla="*/ 2147483647 w 121"/>
              <a:gd name="T13" fmla="*/ 2147483647 h 96"/>
              <a:gd name="T14" fmla="*/ 2147483647 w 121"/>
              <a:gd name="T15" fmla="*/ 2147483647 h 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1"/>
              <a:gd name="T25" fmla="*/ 0 h 96"/>
              <a:gd name="T26" fmla="*/ 121 w 121"/>
              <a:gd name="T27" fmla="*/ 96 h 9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1" h="96">
                <a:moveTo>
                  <a:pt x="0" y="56"/>
                </a:moveTo>
                <a:cubicBezTo>
                  <a:pt x="26" y="51"/>
                  <a:pt x="52" y="47"/>
                  <a:pt x="72" y="38"/>
                </a:cubicBezTo>
                <a:cubicBezTo>
                  <a:pt x="92" y="29"/>
                  <a:pt x="121" y="0"/>
                  <a:pt x="120" y="2"/>
                </a:cubicBezTo>
                <a:cubicBezTo>
                  <a:pt x="119" y="4"/>
                  <a:pt x="77" y="38"/>
                  <a:pt x="66" y="50"/>
                </a:cubicBezTo>
                <a:cubicBezTo>
                  <a:pt x="55" y="62"/>
                  <a:pt x="54" y="64"/>
                  <a:pt x="54" y="71"/>
                </a:cubicBezTo>
                <a:cubicBezTo>
                  <a:pt x="54" y="78"/>
                  <a:pt x="57" y="96"/>
                  <a:pt x="63" y="95"/>
                </a:cubicBezTo>
                <a:cubicBezTo>
                  <a:pt x="69" y="94"/>
                  <a:pt x="82" y="79"/>
                  <a:pt x="90" y="68"/>
                </a:cubicBezTo>
                <a:cubicBezTo>
                  <a:pt x="98" y="57"/>
                  <a:pt x="104" y="43"/>
                  <a:pt x="111" y="29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800"/>
          </a:p>
        </p:txBody>
      </p:sp>
      <p:sp>
        <p:nvSpPr>
          <p:cNvPr id="90" name="Freeform 55">
            <a:extLst>
              <a:ext uri="{FF2B5EF4-FFF2-40B4-BE49-F238E27FC236}">
                <a16:creationId xmlns:a16="http://schemas.microsoft.com/office/drawing/2014/main" id="{CF8388E3-3AA7-D74D-81FA-B8E25655D92C}"/>
              </a:ext>
            </a:extLst>
          </p:cNvPr>
          <p:cNvSpPr>
            <a:spLocks/>
          </p:cNvSpPr>
          <p:nvPr/>
        </p:nvSpPr>
        <p:spPr bwMode="auto">
          <a:xfrm>
            <a:off x="5137788" y="2971809"/>
            <a:ext cx="142875" cy="142875"/>
          </a:xfrm>
          <a:custGeom>
            <a:avLst/>
            <a:gdLst>
              <a:gd name="T0" fmla="*/ 2147483647 w 90"/>
              <a:gd name="T1" fmla="*/ 0 h 90"/>
              <a:gd name="T2" fmla="*/ 0 w 90"/>
              <a:gd name="T3" fmla="*/ 2147483647 h 90"/>
              <a:gd name="T4" fmla="*/ 0 w 90"/>
              <a:gd name="T5" fmla="*/ 2147483647 h 90"/>
              <a:gd name="T6" fmla="*/ 2147483647 w 90"/>
              <a:gd name="T7" fmla="*/ 2147483647 h 90"/>
              <a:gd name="T8" fmla="*/ 2147483647 w 90"/>
              <a:gd name="T9" fmla="*/ 2147483647 h 90"/>
              <a:gd name="T10" fmla="*/ 2147483647 w 90"/>
              <a:gd name="T11" fmla="*/ 2147483647 h 90"/>
              <a:gd name="T12" fmla="*/ 2147483647 w 90"/>
              <a:gd name="T13" fmla="*/ 2147483647 h 90"/>
              <a:gd name="T14" fmla="*/ 2147483647 w 90"/>
              <a:gd name="T15" fmla="*/ 2147483647 h 90"/>
              <a:gd name="T16" fmla="*/ 2147483647 w 90"/>
              <a:gd name="T17" fmla="*/ 2147483647 h 90"/>
              <a:gd name="T18" fmla="*/ 2147483647 w 90"/>
              <a:gd name="T19" fmla="*/ 2147483647 h 90"/>
              <a:gd name="T20" fmla="*/ 2147483647 w 90"/>
              <a:gd name="T21" fmla="*/ 2147483647 h 90"/>
              <a:gd name="T22" fmla="*/ 2147483647 w 90"/>
              <a:gd name="T23" fmla="*/ 2147483647 h 9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90"/>
              <a:gd name="T37" fmla="*/ 0 h 90"/>
              <a:gd name="T38" fmla="*/ 90 w 90"/>
              <a:gd name="T39" fmla="*/ 90 h 9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90" h="90">
                <a:moveTo>
                  <a:pt x="21" y="0"/>
                </a:moveTo>
                <a:lnTo>
                  <a:pt x="0" y="30"/>
                </a:lnTo>
                <a:lnTo>
                  <a:pt x="0" y="60"/>
                </a:lnTo>
                <a:lnTo>
                  <a:pt x="48" y="87"/>
                </a:lnTo>
                <a:lnTo>
                  <a:pt x="30" y="39"/>
                </a:lnTo>
                <a:lnTo>
                  <a:pt x="45" y="9"/>
                </a:lnTo>
                <a:lnTo>
                  <a:pt x="33" y="39"/>
                </a:lnTo>
                <a:lnTo>
                  <a:pt x="48" y="84"/>
                </a:lnTo>
                <a:lnTo>
                  <a:pt x="75" y="90"/>
                </a:lnTo>
                <a:lnTo>
                  <a:pt x="60" y="54"/>
                </a:lnTo>
                <a:lnTo>
                  <a:pt x="57" y="36"/>
                </a:lnTo>
                <a:lnTo>
                  <a:pt x="90" y="12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800"/>
          </a:p>
        </p:txBody>
      </p:sp>
      <p:sp>
        <p:nvSpPr>
          <p:cNvPr id="91" name="Line 56">
            <a:extLst>
              <a:ext uri="{FF2B5EF4-FFF2-40B4-BE49-F238E27FC236}">
                <a16:creationId xmlns:a16="http://schemas.microsoft.com/office/drawing/2014/main" id="{62C71674-C208-3B4F-AE12-B08458B9D1E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04260" y="2967038"/>
            <a:ext cx="152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800"/>
          </a:p>
        </p:txBody>
      </p:sp>
      <p:sp>
        <p:nvSpPr>
          <p:cNvPr id="92" name="Freeform 57">
            <a:extLst>
              <a:ext uri="{FF2B5EF4-FFF2-40B4-BE49-F238E27FC236}">
                <a16:creationId xmlns:a16="http://schemas.microsoft.com/office/drawing/2014/main" id="{1B2F4C34-B728-6048-BD3A-AF7620BB47FA}"/>
              </a:ext>
            </a:extLst>
          </p:cNvPr>
          <p:cNvSpPr>
            <a:spLocks/>
          </p:cNvSpPr>
          <p:nvPr/>
        </p:nvSpPr>
        <p:spPr bwMode="auto">
          <a:xfrm>
            <a:off x="3551878" y="2971800"/>
            <a:ext cx="66675" cy="133350"/>
          </a:xfrm>
          <a:custGeom>
            <a:avLst/>
            <a:gdLst>
              <a:gd name="T0" fmla="*/ 0 w 42"/>
              <a:gd name="T1" fmla="*/ 0 h 84"/>
              <a:gd name="T2" fmla="*/ 2147483647 w 42"/>
              <a:gd name="T3" fmla="*/ 2147483647 h 84"/>
              <a:gd name="T4" fmla="*/ 2147483647 w 42"/>
              <a:gd name="T5" fmla="*/ 2147483647 h 84"/>
              <a:gd name="T6" fmla="*/ 2147483647 w 42"/>
              <a:gd name="T7" fmla="*/ 2147483647 h 84"/>
              <a:gd name="T8" fmla="*/ 2147483647 w 42"/>
              <a:gd name="T9" fmla="*/ 2147483647 h 84"/>
              <a:gd name="T10" fmla="*/ 0 w 42"/>
              <a:gd name="T11" fmla="*/ 2147483647 h 84"/>
              <a:gd name="T12" fmla="*/ 0 w 42"/>
              <a:gd name="T13" fmla="*/ 0 h 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"/>
              <a:gd name="T22" fmla="*/ 0 h 84"/>
              <a:gd name="T23" fmla="*/ 42 w 42"/>
              <a:gd name="T24" fmla="*/ 84 h 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" h="84">
                <a:moveTo>
                  <a:pt x="0" y="0"/>
                </a:moveTo>
                <a:lnTo>
                  <a:pt x="42" y="39"/>
                </a:lnTo>
                <a:lnTo>
                  <a:pt x="42" y="60"/>
                </a:lnTo>
                <a:lnTo>
                  <a:pt x="12" y="84"/>
                </a:lnTo>
                <a:lnTo>
                  <a:pt x="3" y="42"/>
                </a:lnTo>
                <a:lnTo>
                  <a:pt x="0" y="21"/>
                </a:lnTo>
                <a:lnTo>
                  <a:pt x="0" y="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800"/>
          </a:p>
        </p:txBody>
      </p:sp>
      <p:sp>
        <p:nvSpPr>
          <p:cNvPr id="93" name="Freeform 58">
            <a:extLst>
              <a:ext uri="{FF2B5EF4-FFF2-40B4-BE49-F238E27FC236}">
                <a16:creationId xmlns:a16="http://schemas.microsoft.com/office/drawing/2014/main" id="{B0A2CB54-90E6-344A-AE24-3C3E5FD9A0C2}"/>
              </a:ext>
            </a:extLst>
          </p:cNvPr>
          <p:cNvSpPr>
            <a:spLocks/>
          </p:cNvSpPr>
          <p:nvPr/>
        </p:nvSpPr>
        <p:spPr bwMode="auto">
          <a:xfrm>
            <a:off x="3461386" y="3009900"/>
            <a:ext cx="52388" cy="114300"/>
          </a:xfrm>
          <a:custGeom>
            <a:avLst/>
            <a:gdLst>
              <a:gd name="T0" fmla="*/ 2147483647 w 33"/>
              <a:gd name="T1" fmla="*/ 0 h 72"/>
              <a:gd name="T2" fmla="*/ 2147483647 w 33"/>
              <a:gd name="T3" fmla="*/ 2147483647 h 72"/>
              <a:gd name="T4" fmla="*/ 2147483647 w 33"/>
              <a:gd name="T5" fmla="*/ 2147483647 h 72"/>
              <a:gd name="T6" fmla="*/ 0 w 33"/>
              <a:gd name="T7" fmla="*/ 2147483647 h 72"/>
              <a:gd name="T8" fmla="*/ 0 w 33"/>
              <a:gd name="T9" fmla="*/ 2147483647 h 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"/>
              <a:gd name="T16" fmla="*/ 0 h 72"/>
              <a:gd name="T17" fmla="*/ 33 w 33"/>
              <a:gd name="T18" fmla="*/ 72 h 7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" h="72">
                <a:moveTo>
                  <a:pt x="24" y="0"/>
                </a:moveTo>
                <a:lnTo>
                  <a:pt x="33" y="48"/>
                </a:lnTo>
                <a:lnTo>
                  <a:pt x="15" y="72"/>
                </a:lnTo>
                <a:lnTo>
                  <a:pt x="0" y="36"/>
                </a:lnTo>
                <a:lnTo>
                  <a:pt x="0" y="6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800"/>
          </a:p>
        </p:txBody>
      </p:sp>
      <p:sp useBgFill="1">
        <p:nvSpPr>
          <p:cNvPr id="94" name="Freeform 59">
            <a:extLst>
              <a:ext uri="{FF2B5EF4-FFF2-40B4-BE49-F238E27FC236}">
                <a16:creationId xmlns:a16="http://schemas.microsoft.com/office/drawing/2014/main" id="{7601EB3A-F753-1748-B15B-EF92392E3F07}"/>
              </a:ext>
            </a:extLst>
          </p:cNvPr>
          <p:cNvSpPr>
            <a:spLocks/>
          </p:cNvSpPr>
          <p:nvPr/>
        </p:nvSpPr>
        <p:spPr bwMode="auto">
          <a:xfrm>
            <a:off x="4423410" y="3124200"/>
            <a:ext cx="128588" cy="133350"/>
          </a:xfrm>
          <a:custGeom>
            <a:avLst/>
            <a:gdLst>
              <a:gd name="T0" fmla="*/ 0 w 81"/>
              <a:gd name="T1" fmla="*/ 2147483647 h 84"/>
              <a:gd name="T2" fmla="*/ 2147483647 w 81"/>
              <a:gd name="T3" fmla="*/ 2147483647 h 84"/>
              <a:gd name="T4" fmla="*/ 2147483647 w 81"/>
              <a:gd name="T5" fmla="*/ 2147483647 h 84"/>
              <a:gd name="T6" fmla="*/ 2147483647 w 81"/>
              <a:gd name="T7" fmla="*/ 0 h 84"/>
              <a:gd name="T8" fmla="*/ 2147483647 w 81"/>
              <a:gd name="T9" fmla="*/ 2147483647 h 84"/>
              <a:gd name="T10" fmla="*/ 0 w 81"/>
              <a:gd name="T11" fmla="*/ 2147483647 h 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1"/>
              <a:gd name="T19" fmla="*/ 0 h 84"/>
              <a:gd name="T20" fmla="*/ 81 w 81"/>
              <a:gd name="T21" fmla="*/ 84 h 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1" h="84">
                <a:moveTo>
                  <a:pt x="0" y="75"/>
                </a:moveTo>
                <a:lnTo>
                  <a:pt x="36" y="84"/>
                </a:lnTo>
                <a:lnTo>
                  <a:pt x="81" y="42"/>
                </a:lnTo>
                <a:lnTo>
                  <a:pt x="81" y="0"/>
                </a:lnTo>
                <a:lnTo>
                  <a:pt x="6" y="51"/>
                </a:lnTo>
                <a:lnTo>
                  <a:pt x="0" y="75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800"/>
          </a:p>
        </p:txBody>
      </p:sp>
      <p:sp useBgFill="1">
        <p:nvSpPr>
          <p:cNvPr id="95" name="Freeform 60">
            <a:extLst>
              <a:ext uri="{FF2B5EF4-FFF2-40B4-BE49-F238E27FC236}">
                <a16:creationId xmlns:a16="http://schemas.microsoft.com/office/drawing/2014/main" id="{DE31D717-C8ED-3846-8864-8502520A887A}"/>
              </a:ext>
            </a:extLst>
          </p:cNvPr>
          <p:cNvSpPr>
            <a:spLocks/>
          </p:cNvSpPr>
          <p:nvPr/>
        </p:nvSpPr>
        <p:spPr bwMode="auto">
          <a:xfrm>
            <a:off x="4418653" y="3619503"/>
            <a:ext cx="52387" cy="104775"/>
          </a:xfrm>
          <a:custGeom>
            <a:avLst/>
            <a:gdLst>
              <a:gd name="T0" fmla="*/ 2147483647 w 33"/>
              <a:gd name="T1" fmla="*/ 0 h 66"/>
              <a:gd name="T2" fmla="*/ 2147483647 w 33"/>
              <a:gd name="T3" fmla="*/ 2147483647 h 66"/>
              <a:gd name="T4" fmla="*/ 0 w 33"/>
              <a:gd name="T5" fmla="*/ 2147483647 h 66"/>
              <a:gd name="T6" fmla="*/ 2147483647 w 33"/>
              <a:gd name="T7" fmla="*/ 0 h 66"/>
              <a:gd name="T8" fmla="*/ 0 60000 65536"/>
              <a:gd name="T9" fmla="*/ 0 60000 65536"/>
              <a:gd name="T10" fmla="*/ 0 60000 65536"/>
              <a:gd name="T11" fmla="*/ 0 60000 65536"/>
              <a:gd name="T12" fmla="*/ 0 w 33"/>
              <a:gd name="T13" fmla="*/ 0 h 66"/>
              <a:gd name="T14" fmla="*/ 33 w 33"/>
              <a:gd name="T15" fmla="*/ 66 h 6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" h="66">
                <a:moveTo>
                  <a:pt x="15" y="0"/>
                </a:moveTo>
                <a:lnTo>
                  <a:pt x="33" y="66"/>
                </a:lnTo>
                <a:lnTo>
                  <a:pt x="0" y="36"/>
                </a:lnTo>
                <a:lnTo>
                  <a:pt x="15" y="0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800"/>
          </a:p>
        </p:txBody>
      </p:sp>
      <p:sp>
        <p:nvSpPr>
          <p:cNvPr id="96" name="AutoShape 61">
            <a:extLst>
              <a:ext uri="{FF2B5EF4-FFF2-40B4-BE49-F238E27FC236}">
                <a16:creationId xmlns:a16="http://schemas.microsoft.com/office/drawing/2014/main" id="{0ECC9E44-0EC8-F842-AC07-3F1DE1ECE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0503" y="2708275"/>
            <a:ext cx="1944687" cy="2376488"/>
          </a:xfrm>
          <a:prstGeom prst="irregularSeal2">
            <a:avLst/>
          </a:prstGeom>
          <a:noFill/>
          <a:ln w="571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800"/>
          </a:p>
        </p:txBody>
      </p:sp>
      <p:sp>
        <p:nvSpPr>
          <p:cNvPr id="97" name="AutoShape 61">
            <a:extLst>
              <a:ext uri="{FF2B5EF4-FFF2-40B4-BE49-F238E27FC236}">
                <a16:creationId xmlns:a16="http://schemas.microsoft.com/office/drawing/2014/main" id="{F88D1B52-3A95-6347-A265-47626D160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2820" y="1828410"/>
            <a:ext cx="792088" cy="584027"/>
          </a:xfrm>
          <a:prstGeom prst="irregularSeal2">
            <a:avLst/>
          </a:prstGeom>
          <a:noFill/>
          <a:ln w="571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800"/>
          </a:p>
        </p:txBody>
      </p:sp>
      <p:sp>
        <p:nvSpPr>
          <p:cNvPr id="98" name="Line 6">
            <a:extLst>
              <a:ext uri="{FF2B5EF4-FFF2-40B4-BE49-F238E27FC236}">
                <a16:creationId xmlns:a16="http://schemas.microsoft.com/office/drawing/2014/main" id="{0A903D22-5C96-AD42-9F12-B441EA6827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00162" y="4326184"/>
            <a:ext cx="2607292" cy="904350"/>
          </a:xfrm>
          <a:prstGeom prst="line">
            <a:avLst/>
          </a:prstGeom>
          <a:noFill/>
          <a:ln w="31750">
            <a:solidFill>
              <a:srgbClr val="BF8B16"/>
            </a:solidFill>
            <a:round/>
            <a:headEnd type="oval" w="med" len="med"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800"/>
          </a:p>
        </p:txBody>
      </p:sp>
      <p:sp>
        <p:nvSpPr>
          <p:cNvPr id="99" name="Rectangle 8">
            <a:extLst>
              <a:ext uri="{FF2B5EF4-FFF2-40B4-BE49-F238E27FC236}">
                <a16:creationId xmlns:a16="http://schemas.microsoft.com/office/drawing/2014/main" id="{0194C3AD-9715-CC40-B6CD-55450546B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380" y="2543047"/>
            <a:ext cx="2008658" cy="4584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Respiratory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</a:p>
        </p:txBody>
      </p:sp>
      <p:sp>
        <p:nvSpPr>
          <p:cNvPr id="100" name="Rectangle 10">
            <a:extLst>
              <a:ext uri="{FF2B5EF4-FFF2-40B4-BE49-F238E27FC236}">
                <a16:creationId xmlns:a16="http://schemas.microsoft.com/office/drawing/2014/main" id="{012713C6-630E-3D44-89FE-AEA1EFD12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849" y="5047534"/>
            <a:ext cx="1512168" cy="496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BF8B1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Muscles</a:t>
            </a:r>
          </a:p>
        </p:txBody>
      </p:sp>
      <p:sp>
        <p:nvSpPr>
          <p:cNvPr id="101" name="Line 6">
            <a:extLst>
              <a:ext uri="{FF2B5EF4-FFF2-40B4-BE49-F238E27FC236}">
                <a16:creationId xmlns:a16="http://schemas.microsoft.com/office/drawing/2014/main" id="{90C811CE-5812-0346-A7CF-60D10003F5C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04530" y="2043964"/>
            <a:ext cx="1494211" cy="757019"/>
          </a:xfrm>
          <a:prstGeom prst="line">
            <a:avLst/>
          </a:prstGeom>
          <a:noFill/>
          <a:ln w="31750">
            <a:solidFill>
              <a:srgbClr val="00B050"/>
            </a:solidFill>
            <a:round/>
            <a:headEnd type="oval" w="med" len="med"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800"/>
          </a:p>
        </p:txBody>
      </p:sp>
      <p:sp>
        <p:nvSpPr>
          <p:cNvPr id="102" name="Rectangle 8">
            <a:extLst>
              <a:ext uri="{FF2B5EF4-FFF2-40B4-BE49-F238E27FC236}">
                <a16:creationId xmlns:a16="http://schemas.microsoft.com/office/drawing/2014/main" id="{DA53E50D-A0DE-2F4B-A6B3-E8B7AA2A2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9901" y="1865461"/>
            <a:ext cx="1512168" cy="2822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FF1A6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Heart 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DA7C220B-2788-9A42-A32D-450C23B4FA6C}"/>
              </a:ext>
            </a:extLst>
          </p:cNvPr>
          <p:cNvSpPr/>
          <p:nvPr/>
        </p:nvSpPr>
        <p:spPr>
          <a:xfrm>
            <a:off x="6308661" y="3271780"/>
            <a:ext cx="14782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3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Circulation</a:t>
            </a:r>
            <a:endParaRPr lang="en-US" sz="2000" dirty="0">
              <a:solidFill>
                <a:srgbClr val="FF3C00"/>
              </a:solidFill>
            </a:endParaRP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EA5FBD7A-09D4-2941-A5B8-1701093558E1}"/>
              </a:ext>
            </a:extLst>
          </p:cNvPr>
          <p:cNvCxnSpPr>
            <a:cxnSpLocks/>
            <a:stCxn id="104" idx="1"/>
          </p:cNvCxnSpPr>
          <p:nvPr/>
        </p:nvCxnSpPr>
        <p:spPr>
          <a:xfrm flipH="1" flipV="1">
            <a:off x="4644072" y="2738283"/>
            <a:ext cx="1664589" cy="733552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3D07B42E-4423-624A-52D5-EBBCF4AD98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5770196"/>
              </p:ext>
            </p:extLst>
          </p:nvPr>
        </p:nvGraphicFramePr>
        <p:xfrm>
          <a:off x="7990850" y="2997200"/>
          <a:ext cx="3860563" cy="2905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5" name="Graphic 24" descr="Arrow Up with solid fill">
            <a:extLst>
              <a:ext uri="{FF2B5EF4-FFF2-40B4-BE49-F238E27FC236}">
                <a16:creationId xmlns:a16="http://schemas.microsoft.com/office/drawing/2014/main" id="{CCD87731-6D39-796E-7F68-4546D11DBE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47248" y="4175749"/>
            <a:ext cx="648672" cy="648672"/>
          </a:xfrm>
          <a:prstGeom prst="rect">
            <a:avLst/>
          </a:prstGeom>
        </p:spPr>
      </p:pic>
      <p:pic>
        <p:nvPicPr>
          <p:cNvPr id="26" name="Graphic 25" descr="Arrow Up with solid fill">
            <a:extLst>
              <a:ext uri="{FF2B5EF4-FFF2-40B4-BE49-F238E27FC236}">
                <a16:creationId xmlns:a16="http://schemas.microsoft.com/office/drawing/2014/main" id="{E5EC0301-5102-7B34-F00F-A03D8183BA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47248" y="5162064"/>
            <a:ext cx="648672" cy="648672"/>
          </a:xfrm>
          <a:prstGeom prst="rect">
            <a:avLst/>
          </a:prstGeom>
        </p:spPr>
      </p:pic>
      <p:pic>
        <p:nvPicPr>
          <p:cNvPr id="28" name="Graphic 27" descr="Arrow Up with solid fill">
            <a:extLst>
              <a:ext uri="{FF2B5EF4-FFF2-40B4-BE49-F238E27FC236}">
                <a16:creationId xmlns:a16="http://schemas.microsoft.com/office/drawing/2014/main" id="{CAD1F25D-916D-ED14-4EE5-22385705C8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70925" y="3186426"/>
            <a:ext cx="648672" cy="6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1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59259E-6 L 2.22222E-6 0.0194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80" grpId="0" animBg="1"/>
      <p:bldP spid="88" grpId="0" animBg="1"/>
      <p:bldP spid="96" grpId="0" animBg="1"/>
      <p:bldP spid="97" grpId="0" animBg="1"/>
      <p:bldP spid="98" grpId="0" animBg="1"/>
      <p:bldP spid="99" grpId="0" autoUpdateAnimBg="0"/>
      <p:bldP spid="100" grpId="0" autoUpdateAnimBg="0"/>
      <p:bldP spid="101" grpId="0" animBg="1"/>
      <p:bldP spid="10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C136B2-2043-807E-9986-3D7F4A09B0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4656"/>
          <a:stretch>
            <a:fillRect/>
          </a:stretch>
        </p:blipFill>
        <p:spPr>
          <a:xfrm>
            <a:off x="143162" y="3940289"/>
            <a:ext cx="11928764" cy="567111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0DBF88-7B37-0EB6-BD05-7E7B70161D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242" b="39168"/>
          <a:stretch>
            <a:fillRect/>
          </a:stretch>
        </p:blipFill>
        <p:spPr>
          <a:xfrm>
            <a:off x="136236" y="4548304"/>
            <a:ext cx="11928765" cy="214628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7" name="Frame 6">
            <a:extLst>
              <a:ext uri="{FF2B5EF4-FFF2-40B4-BE49-F238E27FC236}">
                <a16:creationId xmlns:a16="http://schemas.microsoft.com/office/drawing/2014/main" id="{C521312B-ACF0-2D4A-5CF1-40341F0826FF}"/>
              </a:ext>
            </a:extLst>
          </p:cNvPr>
          <p:cNvSpPr/>
          <p:nvPr/>
        </p:nvSpPr>
        <p:spPr>
          <a:xfrm>
            <a:off x="73888" y="6264962"/>
            <a:ext cx="12067312" cy="474647"/>
          </a:xfrm>
          <a:prstGeom prst="fram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0AC4DEDE-4393-E4F2-C7D9-388E63351C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417" b="54295"/>
          <a:stretch>
            <a:fillRect/>
          </a:stretch>
        </p:blipFill>
        <p:spPr>
          <a:xfrm>
            <a:off x="5305661" y="408709"/>
            <a:ext cx="6512265" cy="322118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D4EB5AF-C647-EA02-3A1E-E0E5C91AB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21286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Ventilatory</a:t>
            </a:r>
            <a:b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Response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Dead Space 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</a:t>
            </a:r>
            <a: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/ VT  vs V</a:t>
            </a:r>
            <a: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and V</a:t>
            </a:r>
            <a: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D428C5-CF22-929E-7D8F-E207E3906D7C}"/>
              </a:ext>
            </a:extLst>
          </p:cNvPr>
          <p:cNvSpPr txBox="1"/>
          <p:nvPr/>
        </p:nvSpPr>
        <p:spPr>
          <a:xfrm>
            <a:off x="3532909" y="3071461"/>
            <a:ext cx="2119745" cy="578882"/>
          </a:xfrm>
          <a:prstGeom prst="round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  V</a:t>
            </a:r>
            <a:r>
              <a:rPr lang="en-US" sz="2000" dirty="0">
                <a:solidFill>
                  <a:schemeClr val="bg1"/>
                </a:solidFill>
              </a:rPr>
              <a:t>A </a:t>
            </a:r>
            <a:r>
              <a:rPr lang="en-US" sz="2800" dirty="0">
                <a:solidFill>
                  <a:schemeClr val="bg1"/>
                </a:solidFill>
              </a:rPr>
              <a:t>= V</a:t>
            </a:r>
            <a:r>
              <a:rPr lang="en-US" sz="2000" dirty="0">
                <a:solidFill>
                  <a:schemeClr val="bg1"/>
                </a:solidFill>
              </a:rPr>
              <a:t>E</a:t>
            </a:r>
            <a:r>
              <a:rPr lang="en-US" sz="2800" dirty="0">
                <a:solidFill>
                  <a:schemeClr val="bg1"/>
                </a:solidFill>
              </a:rPr>
              <a:t> - V</a:t>
            </a:r>
            <a:r>
              <a:rPr lang="en-US" sz="2000" dirty="0">
                <a:solidFill>
                  <a:schemeClr val="bg1"/>
                </a:solidFill>
              </a:rPr>
              <a:t>D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A99428-CFB6-5D9B-85D4-174708B106DF}"/>
              </a:ext>
            </a:extLst>
          </p:cNvPr>
          <p:cNvSpPr txBox="1"/>
          <p:nvPr/>
        </p:nvSpPr>
        <p:spPr>
          <a:xfrm>
            <a:off x="5620376" y="3450759"/>
            <a:ext cx="6520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Increase or does not decrease with exercise : Poor gas exchange</a:t>
            </a:r>
          </a:p>
        </p:txBody>
      </p:sp>
    </p:spTree>
    <p:extLst>
      <p:ext uri="{BB962C8B-B14F-4D97-AF65-F5344CB8AC3E}">
        <p14:creationId xmlns:p14="http://schemas.microsoft.com/office/powerpoint/2010/main" val="3472594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owchart: Document 17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1F973A-FFFF-4B67-C8C7-6C30B6E61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7" y="156028"/>
            <a:ext cx="3048000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Cardiovascular Response</a:t>
            </a: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Heart Rate</a:t>
            </a:r>
            <a:endParaRPr lang="en-US" sz="3600" i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E6E398-0311-6C73-E3B6-A2DF5D0C63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0398" b="18820"/>
          <a:stretch>
            <a:fillRect/>
          </a:stretch>
        </p:blipFill>
        <p:spPr>
          <a:xfrm>
            <a:off x="63500" y="4639497"/>
            <a:ext cx="12052300" cy="208787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45470F6C-90B4-D8E4-5284-8659A78EC5A6}"/>
              </a:ext>
            </a:extLst>
          </p:cNvPr>
          <p:cNvSpPr/>
          <p:nvPr/>
        </p:nvSpPr>
        <p:spPr>
          <a:xfrm>
            <a:off x="25400" y="5117467"/>
            <a:ext cx="12141200" cy="474647"/>
          </a:xfrm>
          <a:prstGeom prst="fram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D29083E-57B0-0D5B-8A63-DD37BD68A825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3986212" y="1033568"/>
            <a:ext cx="3380071" cy="196063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en-US" dirty="0">
                <a:solidFill>
                  <a:schemeClr val="bg1"/>
                </a:solidFill>
              </a:rPr>
              <a:t>Heart Rate Reserve &lt; 15 beats/min is  ~ Normal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A82F06-75CD-F227-D75F-D0984B1CC717}"/>
              </a:ext>
            </a:extLst>
          </p:cNvPr>
          <p:cNvSpPr txBox="1"/>
          <p:nvPr/>
        </p:nvSpPr>
        <p:spPr>
          <a:xfrm>
            <a:off x="2923385" y="3364469"/>
            <a:ext cx="4191000" cy="510778"/>
          </a:xfrm>
          <a:prstGeom prst="round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Predicted max HR</a:t>
            </a:r>
            <a:r>
              <a:rPr lang="en-US" sz="2400" b="1" dirty="0">
                <a:solidFill>
                  <a:schemeClr val="bg1"/>
                </a:solidFill>
              </a:rPr>
              <a:t> = 220- Age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E0D1319-451A-83F7-FCFD-74B8C6E0C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8816" y="117611"/>
            <a:ext cx="3894998" cy="383493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2C3832-E7E6-8EDF-9158-C67D32114D8D}"/>
              </a:ext>
            </a:extLst>
          </p:cNvPr>
          <p:cNvCxnSpPr>
            <a:cxnSpLocks/>
          </p:cNvCxnSpPr>
          <p:nvPr/>
        </p:nvCxnSpPr>
        <p:spPr>
          <a:xfrm>
            <a:off x="7821222" y="1125516"/>
            <a:ext cx="36696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86C495C-9A76-D928-359A-8894AEA5BBD3}"/>
              </a:ext>
            </a:extLst>
          </p:cNvPr>
          <p:cNvCxnSpPr>
            <a:cxnSpLocks/>
          </p:cNvCxnSpPr>
          <p:nvPr/>
        </p:nvCxnSpPr>
        <p:spPr>
          <a:xfrm>
            <a:off x="7821222" y="617514"/>
            <a:ext cx="3669695" cy="0"/>
          </a:xfrm>
          <a:prstGeom prst="straightConnector1">
            <a:avLst/>
          </a:prstGeom>
          <a:ln w="12700">
            <a:solidFill>
              <a:srgbClr val="00B05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173E18B-EBD3-E1B6-E27A-C370C1D67AF1}"/>
              </a:ext>
            </a:extLst>
          </p:cNvPr>
          <p:cNvSpPr txBox="1"/>
          <p:nvPr/>
        </p:nvSpPr>
        <p:spPr>
          <a:xfrm>
            <a:off x="7821222" y="763051"/>
            <a:ext cx="12960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HR Reserve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1F02EE-0162-4BBB-6B11-CFE80416A9D4}"/>
              </a:ext>
            </a:extLst>
          </p:cNvPr>
          <p:cNvSpPr txBox="1"/>
          <p:nvPr/>
        </p:nvSpPr>
        <p:spPr>
          <a:xfrm>
            <a:off x="7920951" y="439666"/>
            <a:ext cx="12960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HR max predicted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63BB88-5185-E90B-15DA-336A55E027A2}"/>
              </a:ext>
            </a:extLst>
          </p:cNvPr>
          <p:cNvSpPr txBox="1"/>
          <p:nvPr/>
        </p:nvSpPr>
        <p:spPr>
          <a:xfrm>
            <a:off x="9198448" y="284933"/>
            <a:ext cx="227391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Maximum HR ( HR @max 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9A145E-EE16-AA69-4DF8-8FD2CD2545D4}"/>
              </a:ext>
            </a:extLst>
          </p:cNvPr>
          <p:cNvSpPr txBox="1"/>
          <p:nvPr/>
        </p:nvSpPr>
        <p:spPr>
          <a:xfrm>
            <a:off x="8410670" y="2560229"/>
            <a:ext cx="209223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Resting HR ( HR@ rest 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A52330-6BAA-DECC-B7CA-3804180E44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4656"/>
          <a:stretch>
            <a:fillRect/>
          </a:stretch>
        </p:blipFill>
        <p:spPr>
          <a:xfrm>
            <a:off x="63500" y="4007141"/>
            <a:ext cx="12052300" cy="567111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7612367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A0EB3B-80A1-6CD4-4D26-8A39A603A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lowchart: Document 3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614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CD273A-3614-C0A1-379F-D1920ACBE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Abnormal HR Response : </a:t>
            </a:r>
            <a:r>
              <a:rPr lang="en-US" sz="3200" i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Sharp vs Blunt</a:t>
            </a:r>
          </a:p>
        </p:txBody>
      </p:sp>
      <p:pic>
        <p:nvPicPr>
          <p:cNvPr id="4" name="Picture 3" descr="A graph of a normal and bluked hr response&#10;&#10;AI-generated content may be incorrect.">
            <a:extLst>
              <a:ext uri="{FF2B5EF4-FFF2-40B4-BE49-F238E27FC236}">
                <a16:creationId xmlns:a16="http://schemas.microsoft.com/office/drawing/2014/main" id="{16B7FD80-5588-63D0-5FC5-B6472DBF3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1113" y="640080"/>
            <a:ext cx="6961177" cy="55788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7A8195-F13A-F558-16E8-AF1C29FFD980}"/>
              </a:ext>
            </a:extLst>
          </p:cNvPr>
          <p:cNvSpPr txBox="1"/>
          <p:nvPr/>
        </p:nvSpPr>
        <p:spPr>
          <a:xfrm>
            <a:off x="227023" y="3830350"/>
            <a:ext cx="3987800" cy="2485787"/>
          </a:xfrm>
          <a:prstGeom prst="round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Drugs : Ca channel or Beta blockers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Heart Failure &amp; LVH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CAD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Autonomic dysfunction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SA Node disease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Elderly : Atherosclerosis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370E778-5C56-9F58-DD0F-D1B635E28C0A}"/>
              </a:ext>
            </a:extLst>
          </p:cNvPr>
          <p:cNvCxnSpPr>
            <a:cxnSpLocks/>
          </p:cNvCxnSpPr>
          <p:nvPr/>
        </p:nvCxnSpPr>
        <p:spPr>
          <a:xfrm flipV="1">
            <a:off x="6063687" y="2286000"/>
            <a:ext cx="1340413" cy="154435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7DCEBD9-77D7-32B8-E0C9-3267E9E8E421}"/>
              </a:ext>
            </a:extLst>
          </p:cNvPr>
          <p:cNvCxnSpPr>
            <a:cxnSpLocks/>
          </p:cNvCxnSpPr>
          <p:nvPr/>
        </p:nvCxnSpPr>
        <p:spPr>
          <a:xfrm flipV="1">
            <a:off x="6578600" y="1930400"/>
            <a:ext cx="4597400" cy="203200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3E4C5F1-8F94-1A30-6F5B-1E792C5F31B7}"/>
              </a:ext>
            </a:extLst>
          </p:cNvPr>
          <p:cNvCxnSpPr>
            <a:cxnSpLocks/>
          </p:cNvCxnSpPr>
          <p:nvPr/>
        </p:nvCxnSpPr>
        <p:spPr>
          <a:xfrm flipV="1">
            <a:off x="6235700" y="4371094"/>
            <a:ext cx="3644900" cy="513569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C4476AD-3F39-3520-F849-8457736234BC}"/>
              </a:ext>
            </a:extLst>
          </p:cNvPr>
          <p:cNvSpPr txBox="1"/>
          <p:nvPr/>
        </p:nvSpPr>
        <p:spPr>
          <a:xfrm>
            <a:off x="5423104" y="2636751"/>
            <a:ext cx="2489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Sharp HR Response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D9C4FC1-BEA7-51D1-FE47-D8D6654E3830}"/>
              </a:ext>
            </a:extLst>
          </p:cNvPr>
          <p:cNvSpPr/>
          <p:nvPr/>
        </p:nvSpPr>
        <p:spPr>
          <a:xfrm>
            <a:off x="4908191" y="1092401"/>
            <a:ext cx="2489784" cy="154435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Anxiety</a:t>
            </a:r>
          </a:p>
          <a:p>
            <a:pPr algn="ctr"/>
            <a:r>
              <a:rPr lang="en-US" dirty="0"/>
              <a:t>Deconditioning</a:t>
            </a:r>
          </a:p>
        </p:txBody>
      </p:sp>
    </p:spTree>
    <p:extLst>
      <p:ext uri="{BB962C8B-B14F-4D97-AF65-F5344CB8AC3E}">
        <p14:creationId xmlns:p14="http://schemas.microsoft.com/office/powerpoint/2010/main" val="1885915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F1A5EC-1DD9-71FB-4A66-4996F629B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owchart: Document 17">
            <a:extLst>
              <a:ext uri="{FF2B5EF4-FFF2-40B4-BE49-F238E27FC236}">
                <a16:creationId xmlns:a16="http://schemas.microsoft.com/office/drawing/2014/main" id="{D55407E6-0CD2-AFA0-668A-EB67DF803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13020F-9512-7ABF-F1C4-C7EACC103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7" y="25999"/>
            <a:ext cx="3048000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Cardiovascular Response</a:t>
            </a: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i="1" dirty="0">
                <a:solidFill>
                  <a:srgbClr val="FFFFFF"/>
                </a:solidFill>
              </a:rPr>
              <a:t>Oxygen Pulse</a:t>
            </a:r>
            <a:endParaRPr lang="en-US" sz="3600" i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75A58D-53A7-A703-6C53-FE57B8C78C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0398" b="18820"/>
          <a:stretch>
            <a:fillRect/>
          </a:stretch>
        </p:blipFill>
        <p:spPr>
          <a:xfrm>
            <a:off x="69850" y="4628848"/>
            <a:ext cx="12052300" cy="208787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FEC15334-F3D7-8CB4-D0E4-33DE81D2D804}"/>
              </a:ext>
            </a:extLst>
          </p:cNvPr>
          <p:cNvSpPr/>
          <p:nvPr/>
        </p:nvSpPr>
        <p:spPr>
          <a:xfrm>
            <a:off x="25400" y="5477689"/>
            <a:ext cx="12141200" cy="474647"/>
          </a:xfrm>
          <a:prstGeom prst="fram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FCB61FA-528C-91BD-3D25-24C0421FD5C4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4178300" y="403206"/>
            <a:ext cx="7480299" cy="1297007"/>
          </a:xfrm>
          <a:prstGeom prst="roundRect">
            <a:avLst/>
          </a:prstGeom>
          <a:solidFill>
            <a:schemeClr val="accent5"/>
          </a:solidFill>
        </p:spPr>
        <p:txBody>
          <a:bodyPr>
            <a:normAutofit/>
          </a:bodyPr>
          <a:lstStyle/>
          <a:p>
            <a:pPr marL="457200" lvl="1" indent="0" algn="ctr">
              <a:buNone/>
            </a:pPr>
            <a:r>
              <a:rPr lang="en-IN" dirty="0">
                <a:solidFill>
                  <a:schemeClr val="bg1"/>
                </a:solidFill>
              </a:rPr>
              <a:t>Amount of oxygen consumed by the body with each heartbeat and is often used as a surrogate for stroke volume and peripheral oxygen extraction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FCD90D-87AD-100B-89AD-3615A0ED1B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4656"/>
          <a:stretch>
            <a:fillRect/>
          </a:stretch>
        </p:blipFill>
        <p:spPr>
          <a:xfrm>
            <a:off x="63500" y="4007141"/>
            <a:ext cx="12052300" cy="567111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8EC70D-21E0-EC49-BE30-F8D68659E447}"/>
              </a:ext>
            </a:extLst>
          </p:cNvPr>
          <p:cNvSpPr txBox="1"/>
          <p:nvPr/>
        </p:nvSpPr>
        <p:spPr>
          <a:xfrm>
            <a:off x="896937" y="2156368"/>
            <a:ext cx="2730500" cy="461665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chemeClr val="bg1"/>
                </a:solidFill>
                <a:ea typeface="ＭＳ Ｐゴシック" charset="-128"/>
              </a:rPr>
              <a:t>VO</a:t>
            </a:r>
            <a:r>
              <a:rPr lang="en-US" altLang="en-US" sz="2400" baseline="-25000" dirty="0">
                <a:solidFill>
                  <a:schemeClr val="bg1"/>
                </a:solidFill>
                <a:ea typeface="ＭＳ Ｐゴシック" charset="-128"/>
              </a:rPr>
              <a:t>2 </a:t>
            </a:r>
            <a:r>
              <a:rPr lang="en-US" altLang="en-US" sz="2400" dirty="0">
                <a:solidFill>
                  <a:schemeClr val="bg1"/>
                </a:solidFill>
                <a:ea typeface="ＭＳ Ｐゴシック" charset="-128"/>
              </a:rPr>
              <a:t>/ HR = O</a:t>
            </a:r>
            <a:r>
              <a:rPr lang="en-US" altLang="en-US" sz="2400" baseline="-25000" dirty="0">
                <a:solidFill>
                  <a:schemeClr val="bg1"/>
                </a:solidFill>
                <a:ea typeface="ＭＳ Ｐゴシック" charset="-128"/>
              </a:rPr>
              <a:t>2</a:t>
            </a:r>
            <a:r>
              <a:rPr lang="en-US" altLang="en-US" sz="2400" dirty="0">
                <a:solidFill>
                  <a:schemeClr val="bg1"/>
                </a:solidFill>
                <a:ea typeface="ＭＳ Ｐゴシック" charset="-128"/>
              </a:rPr>
              <a:t> Pulse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95DE69-756E-4310-2627-7E883BF81B97}"/>
              </a:ext>
            </a:extLst>
          </p:cNvPr>
          <p:cNvSpPr txBox="1"/>
          <p:nvPr/>
        </p:nvSpPr>
        <p:spPr>
          <a:xfrm>
            <a:off x="3886199" y="2120671"/>
            <a:ext cx="2184400" cy="1687890"/>
          </a:xfrm>
          <a:prstGeom prst="ellipse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IN" sz="2400" i="0" u="none" strike="noStrike" dirty="0">
                <a:solidFill>
                  <a:schemeClr val="bg1"/>
                </a:solidFill>
                <a:effectLst/>
              </a:rPr>
              <a:t>Surrogate </a:t>
            </a:r>
          </a:p>
          <a:p>
            <a:r>
              <a:rPr lang="en-IN" sz="2400" i="0" u="none" strike="noStrike" dirty="0">
                <a:solidFill>
                  <a:schemeClr val="bg1"/>
                </a:solidFill>
                <a:effectLst/>
              </a:rPr>
              <a:t>for Stroke </a:t>
            </a:r>
            <a:r>
              <a:rPr lang="en-IN" sz="2400" dirty="0">
                <a:solidFill>
                  <a:schemeClr val="bg1"/>
                </a:solidFill>
              </a:rPr>
              <a:t>V</a:t>
            </a:r>
            <a:r>
              <a:rPr lang="en-IN" sz="2400" i="0" u="none" strike="noStrike" dirty="0">
                <a:solidFill>
                  <a:schemeClr val="bg1"/>
                </a:solidFill>
                <a:effectLst/>
              </a:rPr>
              <a:t>olume 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0DAAF645-6E4F-6B6B-F041-1397FD1B1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6649" y="2894149"/>
            <a:ext cx="3981451" cy="7900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1" lang="en-GB" sz="2400">
                <a:solidFill>
                  <a:schemeClr val="bg1"/>
                </a:solidFill>
              </a:rPr>
              <a:t>VO</a:t>
            </a:r>
            <a:r>
              <a:rPr kumimoji="1" lang="en-GB" sz="2400" baseline="-25000">
                <a:solidFill>
                  <a:schemeClr val="bg1"/>
                </a:solidFill>
              </a:rPr>
              <a:t>2</a:t>
            </a:r>
            <a:r>
              <a:rPr kumimoji="1" lang="en-GB" sz="2400">
                <a:solidFill>
                  <a:schemeClr val="bg1"/>
                </a:solidFill>
              </a:rPr>
              <a:t>/HR </a:t>
            </a:r>
            <a:r>
              <a:rPr kumimoji="1" lang="en-GB" sz="2400" b="1">
                <a:solidFill>
                  <a:schemeClr val="bg1"/>
                </a:solidFill>
              </a:rPr>
              <a:t>= </a:t>
            </a:r>
            <a:r>
              <a:rPr kumimoji="1" lang="en-GB" sz="2400">
                <a:solidFill>
                  <a:schemeClr val="bg1"/>
                </a:solidFill>
              </a:rPr>
              <a:t>SV(CaO</a:t>
            </a:r>
            <a:r>
              <a:rPr kumimoji="1" lang="en-GB" sz="2400" baseline="-25000">
                <a:solidFill>
                  <a:schemeClr val="bg1"/>
                </a:solidFill>
              </a:rPr>
              <a:t>2</a:t>
            </a:r>
            <a:r>
              <a:rPr kumimoji="1" lang="en-GB" sz="2400">
                <a:solidFill>
                  <a:schemeClr val="bg1"/>
                </a:solidFill>
              </a:rPr>
              <a:t> - CvO</a:t>
            </a:r>
            <a:r>
              <a:rPr kumimoji="1" lang="en-GB" sz="2400" baseline="-25000">
                <a:solidFill>
                  <a:schemeClr val="bg1"/>
                </a:solidFill>
              </a:rPr>
              <a:t>2</a:t>
            </a:r>
            <a:r>
              <a:rPr kumimoji="1" lang="en-GB" sz="24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4FCEBF17-D7E6-C3D7-3083-5B603C11B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0014" y="2025165"/>
            <a:ext cx="4218086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kumimoji="1" lang="en-GB" sz="2400" dirty="0">
                <a:solidFill>
                  <a:srgbClr val="000000"/>
                </a:solidFill>
              </a:rPr>
              <a:t>         </a:t>
            </a:r>
            <a:br>
              <a:rPr kumimoji="1" lang="en-GB" sz="2400" dirty="0"/>
            </a:br>
            <a:r>
              <a:rPr kumimoji="1" lang="en-GB" sz="2400" dirty="0"/>
              <a:t>   </a:t>
            </a:r>
            <a:br>
              <a:rPr kumimoji="1" lang="en-GB" sz="2400" dirty="0"/>
            </a:br>
            <a:endParaRPr kumimoji="1" lang="en-GB" sz="2400" dirty="0"/>
          </a:p>
          <a:p>
            <a:pPr algn="ctr"/>
            <a:endParaRPr kumimoji="1" lang="en-GB" sz="2400" dirty="0">
              <a:solidFill>
                <a:srgbClr val="000000"/>
              </a:solidFill>
            </a:endParaRPr>
          </a:p>
          <a:p>
            <a:pPr algn="ctr"/>
            <a:endParaRPr kumimoji="1" lang="en-GB" sz="2400" dirty="0">
              <a:solidFill>
                <a:srgbClr val="000000"/>
              </a:solidFill>
            </a:endParaRPr>
          </a:p>
          <a:p>
            <a:pPr algn="ctr"/>
            <a:r>
              <a:rPr kumimoji="1" lang="en-GB" sz="2400" dirty="0">
                <a:solidFill>
                  <a:srgbClr val="000000"/>
                </a:solidFill>
              </a:rPr>
              <a:t>   VO</a:t>
            </a:r>
            <a:r>
              <a:rPr kumimoji="1" lang="en-GB" sz="2400" baseline="-25000" dirty="0">
                <a:solidFill>
                  <a:srgbClr val="000000"/>
                </a:solidFill>
              </a:rPr>
              <a:t>2</a:t>
            </a:r>
            <a:r>
              <a:rPr kumimoji="1" lang="en-GB" sz="2400" dirty="0">
                <a:solidFill>
                  <a:srgbClr val="000000"/>
                </a:solidFill>
              </a:rPr>
              <a:t> </a:t>
            </a:r>
            <a:r>
              <a:rPr kumimoji="1" lang="en-GB" sz="2400" b="1" dirty="0">
                <a:solidFill>
                  <a:srgbClr val="000000"/>
                </a:solidFill>
              </a:rPr>
              <a:t>= </a:t>
            </a:r>
            <a:r>
              <a:rPr kumimoji="1" lang="en-GB" sz="2400" dirty="0">
                <a:solidFill>
                  <a:srgbClr val="000000"/>
                </a:solidFill>
              </a:rPr>
              <a:t>HR   SV(CaO</a:t>
            </a:r>
            <a:r>
              <a:rPr kumimoji="1" lang="en-GB" sz="2400" baseline="-25000" dirty="0">
                <a:solidFill>
                  <a:srgbClr val="000000"/>
                </a:solidFill>
              </a:rPr>
              <a:t>2 </a:t>
            </a:r>
            <a:r>
              <a:rPr kumimoji="1" lang="en-GB" sz="2400" dirty="0">
                <a:solidFill>
                  <a:srgbClr val="000000"/>
                </a:solidFill>
              </a:rPr>
              <a:t>- CvO</a:t>
            </a:r>
            <a:r>
              <a:rPr kumimoji="1" lang="en-GB" sz="2400" baseline="-25000" dirty="0">
                <a:solidFill>
                  <a:srgbClr val="000000"/>
                </a:solidFill>
              </a:rPr>
              <a:t>2</a:t>
            </a:r>
            <a:r>
              <a:rPr kumimoji="1" lang="en-GB" sz="24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7" name="Text Box 3">
            <a:extLst>
              <a:ext uri="{FF2B5EF4-FFF2-40B4-BE49-F238E27FC236}">
                <a16:creationId xmlns:a16="http://schemas.microsoft.com/office/drawing/2014/main" id="{C4D94B9A-5BEA-2DA7-80AB-D37EDA2EF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9225" y="5317847"/>
            <a:ext cx="2806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solidFill>
                  <a:srgbClr val="FF3300"/>
                </a:solidFill>
              </a:rPr>
              <a:t>(Henderson and Prince, 1914)</a:t>
            </a:r>
          </a:p>
        </p:txBody>
      </p:sp>
    </p:spTree>
    <p:extLst>
      <p:ext uri="{BB962C8B-B14F-4D97-AF65-F5344CB8AC3E}">
        <p14:creationId xmlns:p14="http://schemas.microsoft.com/office/powerpoint/2010/main" val="2172589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a normal response&#10;&#10;AI-generated content may be incorrect.">
            <a:extLst>
              <a:ext uri="{FF2B5EF4-FFF2-40B4-BE49-F238E27FC236}">
                <a16:creationId xmlns:a16="http://schemas.microsoft.com/office/drawing/2014/main" id="{8BCE8EF3-E40B-8F2F-A513-87ADC6E4F7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927" r="1" b="13260"/>
          <a:stretch>
            <a:fillRect/>
          </a:stretch>
        </p:blipFill>
        <p:spPr>
          <a:xfrm>
            <a:off x="20" y="1"/>
            <a:ext cx="12191979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DDE8F1B-7D12-DA50-6CB4-E966337CB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11769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26000">
                <a:schemeClr val="accent5">
                  <a:alpha val="0"/>
                </a:schemeClr>
              </a:gs>
            </a:gsLst>
            <a:lin ang="20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D2FB46-4858-EF0E-0495-439BCECA8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389782" y="1992078"/>
            <a:ext cx="5255703" cy="4476138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94000"/>
                </a:schemeClr>
              </a:gs>
              <a:gs pos="55000">
                <a:schemeClr val="accent2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39E8A4-1A69-6598-E450-4F053866DA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610599" y="-2"/>
            <a:ext cx="3581399" cy="6857999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85000"/>
                </a:schemeClr>
              </a:gs>
              <a:gs pos="47000">
                <a:schemeClr val="accent5">
                  <a:alpha val="0"/>
                </a:schemeClr>
              </a:gs>
            </a:gsLst>
            <a:lin ang="19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F65BD2-2754-E0E9-CFE6-19FD22182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49683" y="-484316"/>
            <a:ext cx="2492629" cy="12192001"/>
          </a:xfrm>
          <a:prstGeom prst="rect">
            <a:avLst/>
          </a:prstGeom>
          <a:gradFill>
            <a:gsLst>
              <a:gs pos="2000">
                <a:schemeClr val="accent2"/>
              </a:gs>
              <a:gs pos="47000">
                <a:schemeClr val="accent5">
                  <a:lumMod val="60000"/>
                  <a:lumOff val="4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FF3D06-BE9A-23D0-7FE5-BC81DE931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699371" y="2"/>
            <a:ext cx="2492629" cy="6857998"/>
          </a:xfrm>
          <a:prstGeom prst="rect">
            <a:avLst/>
          </a:prstGeom>
          <a:gradFill>
            <a:gsLst>
              <a:gs pos="0">
                <a:schemeClr val="accent2"/>
              </a:gs>
              <a:gs pos="52000">
                <a:schemeClr val="accent5">
                  <a:alpha val="0"/>
                </a:schemeClr>
              </a:gs>
            </a:gsLst>
            <a:lin ang="117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42B934-3338-ADB3-C7D7-D19CF95153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934" r="32554" b="68160"/>
          <a:stretch>
            <a:fillRect/>
          </a:stretch>
        </p:blipFill>
        <p:spPr>
          <a:xfrm>
            <a:off x="1459348" y="435112"/>
            <a:ext cx="4244108" cy="34951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57478D-6DA9-2BDA-0B4A-5C9C2DD0A26E}"/>
              </a:ext>
            </a:extLst>
          </p:cNvPr>
          <p:cNvSpPr txBox="1"/>
          <p:nvPr/>
        </p:nvSpPr>
        <p:spPr>
          <a:xfrm>
            <a:off x="8149510" y="1775011"/>
            <a:ext cx="3702253" cy="1749203"/>
          </a:xfrm>
          <a:prstGeom prst="round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en-US" altLang="en-US" sz="2400" i="1" dirty="0">
                <a:solidFill>
                  <a:schemeClr val="bg1"/>
                </a:solidFill>
                <a:ea typeface="ＭＳ Ｐゴシック" charset="-128"/>
              </a:rPr>
              <a:t>O</a:t>
            </a:r>
            <a:r>
              <a:rPr lang="en-US" altLang="en-US" sz="2400" i="1" baseline="-25000" dirty="0">
                <a:solidFill>
                  <a:schemeClr val="bg1"/>
                </a:solidFill>
                <a:ea typeface="ＭＳ Ｐゴシック" charset="-128"/>
              </a:rPr>
              <a:t>2</a:t>
            </a:r>
            <a:r>
              <a:rPr lang="en-US" altLang="en-US" sz="2400" i="1" dirty="0">
                <a:solidFill>
                  <a:schemeClr val="bg1"/>
                </a:solidFill>
                <a:ea typeface="ＭＳ Ｐゴシック" charset="-128"/>
              </a:rPr>
              <a:t> pulse normally increases with incremental exercise due to increases in both SV and O</a:t>
            </a:r>
            <a:r>
              <a:rPr lang="en-US" altLang="en-US" sz="2400" i="1" baseline="-25000" dirty="0">
                <a:solidFill>
                  <a:schemeClr val="bg1"/>
                </a:solidFill>
                <a:ea typeface="ＭＳ Ｐゴシック" charset="-128"/>
              </a:rPr>
              <a:t>2</a:t>
            </a:r>
            <a:r>
              <a:rPr lang="en-US" altLang="en-US" sz="2400" i="1" dirty="0">
                <a:solidFill>
                  <a:schemeClr val="bg1"/>
                </a:solidFill>
                <a:ea typeface="ＭＳ Ｐゴシック" charset="-128"/>
              </a:rPr>
              <a:t> extraction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A98381-48F8-6FF3-C6DE-B8233AB763E5}"/>
              </a:ext>
            </a:extLst>
          </p:cNvPr>
          <p:cNvSpPr txBox="1"/>
          <p:nvPr/>
        </p:nvSpPr>
        <p:spPr>
          <a:xfrm>
            <a:off x="5700226" y="4847085"/>
            <a:ext cx="4731974" cy="919401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Early Plateau or late decrease seen in Diastolic dysfunction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FFC2C2-3FB2-282A-663E-7FEAF6276DED}"/>
              </a:ext>
            </a:extLst>
          </p:cNvPr>
          <p:cNvSpPr txBox="1"/>
          <p:nvPr/>
        </p:nvSpPr>
        <p:spPr>
          <a:xfrm>
            <a:off x="5623886" y="2649612"/>
            <a:ext cx="2185389" cy="442674"/>
          </a:xfrm>
          <a:prstGeom prst="round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 ↑ Stroke Volume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B11006-5CE1-4822-F690-B52867471E1D}"/>
              </a:ext>
            </a:extLst>
          </p:cNvPr>
          <p:cNvSpPr txBox="1"/>
          <p:nvPr/>
        </p:nvSpPr>
        <p:spPr>
          <a:xfrm>
            <a:off x="8830715" y="1022886"/>
            <a:ext cx="2575820" cy="442674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/>
              <a:t> ↑ Oxygen Extraction</a:t>
            </a:r>
          </a:p>
        </p:txBody>
      </p:sp>
    </p:spTree>
    <p:extLst>
      <p:ext uri="{BB962C8B-B14F-4D97-AF65-F5344CB8AC3E}">
        <p14:creationId xmlns:p14="http://schemas.microsoft.com/office/powerpoint/2010/main" val="40967682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C73C82-2F74-E8B6-35CE-2DADAAAF5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Heart Rate Recovery : </a:t>
            </a: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HRR</a:t>
            </a:r>
            <a:endParaRPr lang="en-US" sz="3600" i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D587D03-A068-4247-DAD5-4C0C755EF7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Content Placeholder 8" descr="A diagram of recovery&#10;&#10;AI-generated content may be incorrect.">
            <a:extLst>
              <a:ext uri="{FF2B5EF4-FFF2-40B4-BE49-F238E27FC236}">
                <a16:creationId xmlns:a16="http://schemas.microsoft.com/office/drawing/2014/main" id="{A8403878-C7F0-E80B-70B8-2A8CC57E8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0" y="10536"/>
            <a:ext cx="4871266" cy="3303153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42D0F49-ED30-DE62-9156-196CBA0705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77852" y="266700"/>
            <a:ext cx="3888748" cy="3412765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6"/>
            </a:solidFill>
          </a:ln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Time to recover HR  to baseline after peak exercise</a:t>
            </a:r>
          </a:p>
          <a:p>
            <a:r>
              <a:rPr lang="en-US" sz="2400" dirty="0">
                <a:solidFill>
                  <a:schemeClr val="bg1"/>
                </a:solidFill>
              </a:rPr>
              <a:t>Impaired LV systolic dysfunction, myocardial ischemia and predicts mortality</a:t>
            </a:r>
          </a:p>
          <a:p>
            <a:r>
              <a:rPr lang="en-US" sz="2400" dirty="0">
                <a:solidFill>
                  <a:schemeClr val="bg1"/>
                </a:solidFill>
              </a:rPr>
              <a:t>Normal =15-20 / min : &lt; 12 is abnormal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0AEA96-5485-78EC-A5CA-A55C3B04CA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0398" b="18820"/>
          <a:stretch>
            <a:fillRect/>
          </a:stretch>
        </p:blipFill>
        <p:spPr>
          <a:xfrm>
            <a:off x="69850" y="4628848"/>
            <a:ext cx="12052300" cy="208787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9" name="Frame 8">
            <a:extLst>
              <a:ext uri="{FF2B5EF4-FFF2-40B4-BE49-F238E27FC236}">
                <a16:creationId xmlns:a16="http://schemas.microsoft.com/office/drawing/2014/main" id="{89F3C938-9D5F-C28B-3961-CC83D003FD5E}"/>
              </a:ext>
            </a:extLst>
          </p:cNvPr>
          <p:cNvSpPr/>
          <p:nvPr/>
        </p:nvSpPr>
        <p:spPr>
          <a:xfrm>
            <a:off x="25400" y="5812485"/>
            <a:ext cx="12141200" cy="474647"/>
          </a:xfrm>
          <a:prstGeom prst="fram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B1B3C0-A44B-BD09-E75F-BF4E112E81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94656"/>
          <a:stretch>
            <a:fillRect/>
          </a:stretch>
        </p:blipFill>
        <p:spPr>
          <a:xfrm>
            <a:off x="63500" y="4007141"/>
            <a:ext cx="12052300" cy="567111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8285999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BF9683-9590-1525-772F-575CED7EB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" y="76200"/>
            <a:ext cx="8216901" cy="150184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Ventilatory Equivalents </a:t>
            </a:r>
            <a:br>
              <a:rPr lang="en-US" sz="3400" dirty="0">
                <a:solidFill>
                  <a:srgbClr val="FFFFFF"/>
                </a:solidFill>
              </a:rPr>
            </a:br>
            <a:r>
              <a:rPr lang="en-US" sz="3400" i="1" dirty="0">
                <a:solidFill>
                  <a:srgbClr val="FFFFFF"/>
                </a:solidFill>
              </a:rPr>
              <a:t>Oxygen &amp; Carbon Dioxide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B311DD-25A9-78EB-6DBA-AD0D79414D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9218"/>
          <a:stretch>
            <a:fillRect/>
          </a:stretch>
        </p:blipFill>
        <p:spPr>
          <a:xfrm>
            <a:off x="63500" y="4800599"/>
            <a:ext cx="12066155" cy="198120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6DB2F8-D976-7113-9808-31EBECBDA4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94656"/>
          <a:stretch>
            <a:fillRect/>
          </a:stretch>
        </p:blipFill>
        <p:spPr>
          <a:xfrm>
            <a:off x="63500" y="4146841"/>
            <a:ext cx="12052300" cy="567111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14" name="Frame 13">
            <a:extLst>
              <a:ext uri="{FF2B5EF4-FFF2-40B4-BE49-F238E27FC236}">
                <a16:creationId xmlns:a16="http://schemas.microsoft.com/office/drawing/2014/main" id="{A47659BA-59D1-F6A7-3C25-6747F98694DB}"/>
              </a:ext>
            </a:extLst>
          </p:cNvPr>
          <p:cNvSpPr/>
          <p:nvPr/>
        </p:nvSpPr>
        <p:spPr>
          <a:xfrm>
            <a:off x="25400" y="5316552"/>
            <a:ext cx="12141200" cy="792148"/>
          </a:xfrm>
          <a:prstGeom prst="fram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5" name="Picture 14" descr="A graph of a graph with numbers and arrows&#10;&#10;AI-generated content may be incorrect.">
            <a:extLst>
              <a:ext uri="{FF2B5EF4-FFF2-40B4-BE49-F238E27FC236}">
                <a16:creationId xmlns:a16="http://schemas.microsoft.com/office/drawing/2014/main" id="{E7D37383-CDC8-99CE-F3AB-FECED81F5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4926" y="39320"/>
            <a:ext cx="4057074" cy="4036161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21B9DE4-0830-30C6-6DB3-9D2F1DBF782E}"/>
              </a:ext>
            </a:extLst>
          </p:cNvPr>
          <p:cNvSpPr/>
          <p:nvPr/>
        </p:nvSpPr>
        <p:spPr>
          <a:xfrm>
            <a:off x="717549" y="1787007"/>
            <a:ext cx="5518728" cy="2009061"/>
          </a:xfrm>
          <a:prstGeom prst="round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>
              <a:buClr>
                <a:schemeClr val="accent1">
                  <a:shade val="75000"/>
                </a:schemeClr>
              </a:buClr>
              <a:defRPr/>
            </a:pPr>
            <a:r>
              <a:rPr lang="en-US" sz="2400" dirty="0">
                <a:solidFill>
                  <a:schemeClr val="bg1"/>
                </a:solidFill>
              </a:rPr>
              <a:t>How many L of air we need to breath to exchange 1 L of gas : </a:t>
            </a:r>
            <a:r>
              <a:rPr lang="en-US" sz="2000" dirty="0">
                <a:solidFill>
                  <a:schemeClr val="bg1"/>
                </a:solidFill>
              </a:rPr>
              <a:t>V</a:t>
            </a:r>
            <a:r>
              <a:rPr lang="en-US" sz="2000" baseline="-25000" dirty="0">
                <a:solidFill>
                  <a:schemeClr val="bg1"/>
                </a:solidFill>
              </a:rPr>
              <a:t>E</a:t>
            </a:r>
            <a:r>
              <a:rPr lang="en-US" sz="2000" dirty="0">
                <a:solidFill>
                  <a:schemeClr val="bg1"/>
                </a:solidFill>
              </a:rPr>
              <a:t>/VO</a:t>
            </a:r>
            <a:r>
              <a:rPr lang="en-US" sz="2000" baseline="-25000" dirty="0">
                <a:solidFill>
                  <a:schemeClr val="bg1"/>
                </a:solidFill>
              </a:rPr>
              <a:t>2, </a:t>
            </a:r>
            <a:r>
              <a:rPr lang="en-US" sz="2400" dirty="0">
                <a:solidFill>
                  <a:schemeClr val="bg1"/>
                </a:solidFill>
              </a:rPr>
              <a:t>V</a:t>
            </a:r>
            <a:r>
              <a:rPr lang="en-US" sz="2400" baseline="-25000" dirty="0">
                <a:solidFill>
                  <a:schemeClr val="bg1"/>
                </a:solidFill>
              </a:rPr>
              <a:t>E</a:t>
            </a:r>
            <a:r>
              <a:rPr lang="en-US" sz="2400" dirty="0">
                <a:solidFill>
                  <a:schemeClr val="bg1"/>
                </a:solidFill>
              </a:rPr>
              <a:t>/VCO</a:t>
            </a:r>
            <a:r>
              <a:rPr lang="en-US" sz="2400" baseline="-25000" dirty="0">
                <a:solidFill>
                  <a:schemeClr val="bg1"/>
                </a:solidFill>
              </a:rPr>
              <a:t>2</a:t>
            </a:r>
          </a:p>
          <a:p>
            <a:pPr>
              <a:buClr>
                <a:schemeClr val="accent1">
                  <a:shade val="75000"/>
                </a:schemeClr>
              </a:buClr>
              <a:defRPr/>
            </a:pPr>
            <a:r>
              <a:rPr lang="en-US" sz="2400" dirty="0">
                <a:solidFill>
                  <a:schemeClr val="bg1"/>
                </a:solidFill>
              </a:rPr>
              <a:t>Abnormally High:</a:t>
            </a:r>
          </a:p>
          <a:p>
            <a:pPr marL="342900" indent="-342900">
              <a:buClr>
                <a:schemeClr val="bg1"/>
              </a:buClr>
              <a:buFont typeface="Arial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</a:rPr>
              <a:t>Hyperventilation</a:t>
            </a:r>
          </a:p>
          <a:p>
            <a:pPr marL="342900" indent="-342900">
              <a:buClr>
                <a:schemeClr val="bg1"/>
              </a:buClr>
              <a:buFont typeface="Arial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</a:rPr>
              <a:t>Increase dead Space</a:t>
            </a:r>
          </a:p>
        </p:txBody>
      </p:sp>
      <p:sp>
        <p:nvSpPr>
          <p:cNvPr id="19" name="Doughnut 18">
            <a:extLst>
              <a:ext uri="{FF2B5EF4-FFF2-40B4-BE49-F238E27FC236}">
                <a16:creationId xmlns:a16="http://schemas.microsoft.com/office/drawing/2014/main" id="{B8F7B97C-5BF6-AF80-7792-9706C3FA0162}"/>
              </a:ext>
            </a:extLst>
          </p:cNvPr>
          <p:cNvSpPr/>
          <p:nvPr/>
        </p:nvSpPr>
        <p:spPr>
          <a:xfrm>
            <a:off x="9856355" y="1782824"/>
            <a:ext cx="863600" cy="834416"/>
          </a:xfrm>
          <a:prstGeom prst="donut">
            <a:avLst>
              <a:gd name="adj" fmla="val 10114"/>
            </a:avLst>
          </a:prstGeom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DF3CE3-4A45-3A98-B955-A760D0CA24A8}"/>
              </a:ext>
            </a:extLst>
          </p:cNvPr>
          <p:cNvSpPr txBox="1"/>
          <p:nvPr/>
        </p:nvSpPr>
        <p:spPr>
          <a:xfrm>
            <a:off x="6478734" y="1718665"/>
            <a:ext cx="2129401" cy="2077403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Lower values on Exercise indicate better efficiency</a:t>
            </a:r>
          </a:p>
        </p:txBody>
      </p:sp>
    </p:spTree>
    <p:extLst>
      <p:ext uri="{BB962C8B-B14F-4D97-AF65-F5344CB8AC3E}">
        <p14:creationId xmlns:p14="http://schemas.microsoft.com/office/powerpoint/2010/main" val="16602401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DA48-35E1-26D8-CF66-E918AE635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VE/VCO2 : Ventilatory Efficiency</a:t>
            </a:r>
          </a:p>
        </p:txBody>
      </p:sp>
      <p:pic>
        <p:nvPicPr>
          <p:cNvPr id="4" name="Picture 3" descr="A graph and diagram of exercise&#10;&#10;Description automatically generated">
            <a:extLst>
              <a:ext uri="{FF2B5EF4-FFF2-40B4-BE49-F238E27FC236}">
                <a16:creationId xmlns:a16="http://schemas.microsoft.com/office/drawing/2014/main" id="{A25377DE-6AFB-3A97-B2CF-E81FE3A5E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99" y="1942105"/>
            <a:ext cx="10827601" cy="495016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516055A-4CB4-A835-6371-2C071216964F}"/>
              </a:ext>
            </a:extLst>
          </p:cNvPr>
          <p:cNvSpPr/>
          <p:nvPr/>
        </p:nvSpPr>
        <p:spPr>
          <a:xfrm rot="15283653" flipH="1">
            <a:off x="5860716" y="4358575"/>
            <a:ext cx="119640" cy="11722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E603591-C53E-3DB3-6890-CAE077B9AB0F}"/>
              </a:ext>
            </a:extLst>
          </p:cNvPr>
          <p:cNvSpPr/>
          <p:nvPr/>
        </p:nvSpPr>
        <p:spPr>
          <a:xfrm rot="15283653" flipH="1">
            <a:off x="4606344" y="4651652"/>
            <a:ext cx="119640" cy="11722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A02A77E-42CC-E85D-DD93-6862066BE4F2}"/>
              </a:ext>
            </a:extLst>
          </p:cNvPr>
          <p:cNvSpPr/>
          <p:nvPr/>
        </p:nvSpPr>
        <p:spPr>
          <a:xfrm rot="15283653" flipH="1">
            <a:off x="7150251" y="5985739"/>
            <a:ext cx="119640" cy="11722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A436B0-E1F0-1866-B714-02A4C160EE9A}"/>
              </a:ext>
            </a:extLst>
          </p:cNvPr>
          <p:cNvSpPr txBox="1"/>
          <p:nvPr/>
        </p:nvSpPr>
        <p:spPr>
          <a:xfrm>
            <a:off x="1730325" y="365125"/>
            <a:ext cx="276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.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688586-1B8E-34A6-43A1-F6AF48EB9615}"/>
              </a:ext>
            </a:extLst>
          </p:cNvPr>
          <p:cNvSpPr txBox="1"/>
          <p:nvPr/>
        </p:nvSpPr>
        <p:spPr>
          <a:xfrm>
            <a:off x="940189" y="419049"/>
            <a:ext cx="276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.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A11F81-9AFA-A215-D8E8-BCE6CFAF2D8E}"/>
              </a:ext>
            </a:extLst>
          </p:cNvPr>
          <p:cNvSpPr txBox="1"/>
          <p:nvPr/>
        </p:nvSpPr>
        <p:spPr>
          <a:xfrm>
            <a:off x="3113589" y="1900124"/>
            <a:ext cx="8657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: Lowest prior to respiratory compensation point, High in Cardio-respiratory disease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E8B08C-1C7E-F710-881F-86B35BE5A617}"/>
              </a:ext>
            </a:extLst>
          </p:cNvPr>
          <p:cNvSpPr txBox="1"/>
          <p:nvPr/>
        </p:nvSpPr>
        <p:spPr>
          <a:xfrm>
            <a:off x="4305782" y="2269456"/>
            <a:ext cx="7766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: In poor exercise tolerance - nadir &amp; peak are similar ? unable to exercise after AT</a:t>
            </a:r>
          </a:p>
        </p:txBody>
      </p:sp>
      <p:sp>
        <p:nvSpPr>
          <p:cNvPr id="14" name="Up Arrow 13">
            <a:extLst>
              <a:ext uri="{FF2B5EF4-FFF2-40B4-BE49-F238E27FC236}">
                <a16:creationId xmlns:a16="http://schemas.microsoft.com/office/drawing/2014/main" id="{51F88A95-076A-F36E-7F7D-7F314C1BF116}"/>
              </a:ext>
            </a:extLst>
          </p:cNvPr>
          <p:cNvSpPr/>
          <p:nvPr/>
        </p:nvSpPr>
        <p:spPr>
          <a:xfrm>
            <a:off x="10046826" y="5208608"/>
            <a:ext cx="254643" cy="55558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8B75D1-D59A-A9EC-B920-F850899FE86B}"/>
              </a:ext>
            </a:extLst>
          </p:cNvPr>
          <p:cNvSpPr txBox="1"/>
          <p:nvPr/>
        </p:nvSpPr>
        <p:spPr>
          <a:xfrm>
            <a:off x="9907928" y="5752617"/>
            <a:ext cx="554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RCC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E39C42-ED3C-CC75-BC31-7D61A41CE27F}"/>
              </a:ext>
            </a:extLst>
          </p:cNvPr>
          <p:cNvSpPr txBox="1"/>
          <p:nvPr/>
        </p:nvSpPr>
        <p:spPr>
          <a:xfrm>
            <a:off x="2676402" y="2560451"/>
            <a:ext cx="95322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: Most robust indicators of V efficiency In the absence of altered ventilatory mechanics-COPD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9DEED0-5F4B-F271-9575-4E436621B8AB}"/>
              </a:ext>
            </a:extLst>
          </p:cNvPr>
          <p:cNvSpPr txBox="1"/>
          <p:nvPr/>
        </p:nvSpPr>
        <p:spPr>
          <a:xfrm>
            <a:off x="3951891" y="2884417"/>
            <a:ext cx="82401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: Elevated increase in VE for a given VCO2, Useful for patients terminating CPET early</a:t>
            </a:r>
          </a:p>
        </p:txBody>
      </p:sp>
    </p:spTree>
    <p:extLst>
      <p:ext uri="{BB962C8B-B14F-4D97-AF65-F5344CB8AC3E}">
        <p14:creationId xmlns:p14="http://schemas.microsoft.com/office/powerpoint/2010/main" val="1635361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1F42F-96DD-666C-3FB9-14ECFFECD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4A28F-23BE-C8DB-7987-05A505771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877"/>
            <a:ext cx="12192000" cy="1325563"/>
          </a:xfrm>
          <a:solidFill>
            <a:schemeClr val="tx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</a:t>
            </a:r>
            <a:r>
              <a:rPr lang="en-US" sz="4000" dirty="0">
                <a:solidFill>
                  <a:schemeClr val="bg1"/>
                </a:solidFill>
              </a:rPr>
              <a:t>E</a:t>
            </a:r>
            <a:r>
              <a:rPr lang="en-US" dirty="0">
                <a:solidFill>
                  <a:schemeClr val="bg1"/>
                </a:solidFill>
              </a:rPr>
              <a:t> / V</a:t>
            </a:r>
            <a:r>
              <a:rPr lang="en-US" sz="4000" dirty="0">
                <a:solidFill>
                  <a:schemeClr val="bg1"/>
                </a:solidFill>
              </a:rPr>
              <a:t>CO</a:t>
            </a:r>
            <a:r>
              <a:rPr lang="en-US" sz="4000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: Ventilatory Efficiency</a:t>
            </a:r>
          </a:p>
        </p:txBody>
      </p:sp>
      <p:pic>
        <p:nvPicPr>
          <p:cNvPr id="4" name="Picture 3" descr="A graph and diagram of exercise&#10;&#10;Description automatically generated">
            <a:extLst>
              <a:ext uri="{FF2B5EF4-FFF2-40B4-BE49-F238E27FC236}">
                <a16:creationId xmlns:a16="http://schemas.microsoft.com/office/drawing/2014/main" id="{6F369A2F-2BEE-532C-6516-4EB602E3FA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610" r="47636"/>
          <a:stretch>
            <a:fillRect/>
          </a:stretch>
        </p:blipFill>
        <p:spPr>
          <a:xfrm>
            <a:off x="141873" y="2224615"/>
            <a:ext cx="5669772" cy="35834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867405-7DDE-88F3-B4A1-BCACDFB6A6B7}"/>
              </a:ext>
            </a:extLst>
          </p:cNvPr>
          <p:cNvSpPr txBox="1"/>
          <p:nvPr/>
        </p:nvSpPr>
        <p:spPr>
          <a:xfrm>
            <a:off x="1730325" y="365125"/>
            <a:ext cx="276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.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73BD77-51C0-1B45-E1A8-143FE89DC018}"/>
              </a:ext>
            </a:extLst>
          </p:cNvPr>
          <p:cNvSpPr txBox="1"/>
          <p:nvPr/>
        </p:nvSpPr>
        <p:spPr>
          <a:xfrm>
            <a:off x="940189" y="419049"/>
            <a:ext cx="276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.</a:t>
            </a:r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21E0BFD-5F48-DD4D-099D-CB469C6F3029}"/>
              </a:ext>
            </a:extLst>
          </p:cNvPr>
          <p:cNvSpPr/>
          <p:nvPr/>
        </p:nvSpPr>
        <p:spPr>
          <a:xfrm rot="17267902" flipV="1">
            <a:off x="5149108" y="3304173"/>
            <a:ext cx="122681" cy="1425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9AC9187-9A2A-D281-DEB6-F31EC79C56B6}"/>
              </a:ext>
            </a:extLst>
          </p:cNvPr>
          <p:cNvSpPr/>
          <p:nvPr/>
        </p:nvSpPr>
        <p:spPr>
          <a:xfrm rot="17267902" flipV="1">
            <a:off x="3880882" y="3555684"/>
            <a:ext cx="122681" cy="1425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9BF05B-07B7-4B0E-B040-8D915E2726FE}"/>
              </a:ext>
            </a:extLst>
          </p:cNvPr>
          <p:cNvSpPr txBox="1"/>
          <p:nvPr/>
        </p:nvSpPr>
        <p:spPr>
          <a:xfrm>
            <a:off x="3298776" y="4334641"/>
            <a:ext cx="1286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Nadir Point</a:t>
            </a:r>
          </a:p>
        </p:txBody>
      </p:sp>
      <p:sp>
        <p:nvSpPr>
          <p:cNvPr id="20" name="Up Arrow 19">
            <a:extLst>
              <a:ext uri="{FF2B5EF4-FFF2-40B4-BE49-F238E27FC236}">
                <a16:creationId xmlns:a16="http://schemas.microsoft.com/office/drawing/2014/main" id="{7F2014FD-096A-8079-D408-F25E67D1770F}"/>
              </a:ext>
            </a:extLst>
          </p:cNvPr>
          <p:cNvSpPr/>
          <p:nvPr/>
        </p:nvSpPr>
        <p:spPr>
          <a:xfrm>
            <a:off x="3855620" y="3837709"/>
            <a:ext cx="173205" cy="496932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Up Arrow 20">
            <a:extLst>
              <a:ext uri="{FF2B5EF4-FFF2-40B4-BE49-F238E27FC236}">
                <a16:creationId xmlns:a16="http://schemas.microsoft.com/office/drawing/2014/main" id="{88E6B42E-8EF5-3916-F9A9-3AE719AFA52C}"/>
              </a:ext>
            </a:extLst>
          </p:cNvPr>
          <p:cNvSpPr/>
          <p:nvPr/>
        </p:nvSpPr>
        <p:spPr>
          <a:xfrm rot="10800000">
            <a:off x="5123846" y="2675470"/>
            <a:ext cx="173205" cy="496932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0F35CA-81A8-66F4-8D93-D6573B879B65}"/>
              </a:ext>
            </a:extLst>
          </p:cNvPr>
          <p:cNvSpPr txBox="1"/>
          <p:nvPr/>
        </p:nvSpPr>
        <p:spPr>
          <a:xfrm>
            <a:off x="4585667" y="2224615"/>
            <a:ext cx="1225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Peak point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30D71F-0FE8-9CFA-534B-82AA6ED05311}"/>
              </a:ext>
            </a:extLst>
          </p:cNvPr>
          <p:cNvSpPr txBox="1"/>
          <p:nvPr/>
        </p:nvSpPr>
        <p:spPr>
          <a:xfrm>
            <a:off x="2483392" y="4646907"/>
            <a:ext cx="3102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↓ Cardio-Respiratory Disease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F59DA0-493E-7452-2217-DA0790294DFC}"/>
              </a:ext>
            </a:extLst>
          </p:cNvPr>
          <p:cNvSpPr txBox="1"/>
          <p:nvPr/>
        </p:nvSpPr>
        <p:spPr>
          <a:xfrm>
            <a:off x="3682462" y="1870903"/>
            <a:ext cx="2529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Poor Exercise Tolerance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7945A3-4F64-97FE-0C13-A7451704046D}"/>
              </a:ext>
            </a:extLst>
          </p:cNvPr>
          <p:cNvSpPr txBox="1"/>
          <p:nvPr/>
        </p:nvSpPr>
        <p:spPr>
          <a:xfrm>
            <a:off x="6192980" y="4196141"/>
            <a:ext cx="5838435" cy="919401"/>
          </a:xfrm>
          <a:prstGeom prst="round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 Lowest prior to respiratory compensation point, High in Cardio-respiratory disease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4AAEEF4-0455-10B8-1F0D-D43CD2CF7AD9}"/>
              </a:ext>
            </a:extLst>
          </p:cNvPr>
          <p:cNvSpPr txBox="1"/>
          <p:nvPr/>
        </p:nvSpPr>
        <p:spPr>
          <a:xfrm>
            <a:off x="5990949" y="2600770"/>
            <a:ext cx="5669772" cy="919401"/>
          </a:xfrm>
          <a:prstGeom prst="round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 poor exercise tolerance - nadir &amp; peak are similar ? unable to exercise after AT</a:t>
            </a:r>
          </a:p>
        </p:txBody>
      </p:sp>
    </p:spTree>
    <p:extLst>
      <p:ext uri="{BB962C8B-B14F-4D97-AF65-F5344CB8AC3E}">
        <p14:creationId xmlns:p14="http://schemas.microsoft.com/office/powerpoint/2010/main" val="37401663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6B1A8E-4CE9-684A-C306-BCAEB85AE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8DA8C8-3EEE-6DA8-C612-3A28C2968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" y="215901"/>
            <a:ext cx="3640967" cy="3213100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Concept of Anaerobic Threshold &amp; Lactate Threshold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AA68E08-DD43-17FD-E785-1BCB6FEB8D70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4504548" y="511388"/>
            <a:ext cx="6576202" cy="2156913"/>
          </a:xfrm>
          <a:prstGeom prst="roundRect">
            <a:avLst/>
          </a:prstGeom>
          <a:solidFill>
            <a:schemeClr val="accent5"/>
          </a:solidFill>
        </p:spPr>
        <p:txBody>
          <a:bodyPr>
            <a:normAutofit lnSpcReduction="10000"/>
          </a:bodyPr>
          <a:lstStyle/>
          <a:p>
            <a:pPr algn="ctr">
              <a:lnSpc>
                <a:spcPct val="110000"/>
              </a:lnSpc>
              <a:buFont typeface="Wingdings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Point at which there is switch from aerobic metabolism to anaerobic metabolism due to blood flow limitation to exercising muscles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6E3B92-3764-303F-6A88-C853BCC44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054" y="3097775"/>
            <a:ext cx="5675089" cy="3248837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0E8BDEA-A5F8-EF2F-F188-E5AEC10FD036}"/>
              </a:ext>
            </a:extLst>
          </p:cNvPr>
          <p:cNvCxnSpPr/>
          <p:nvPr/>
        </p:nvCxnSpPr>
        <p:spPr>
          <a:xfrm>
            <a:off x="7983901" y="3072438"/>
            <a:ext cx="14517" cy="2719065"/>
          </a:xfrm>
          <a:prstGeom prst="straightConnector1">
            <a:avLst/>
          </a:prstGeom>
          <a:ln w="57150">
            <a:solidFill>
              <a:srgbClr val="00B050"/>
            </a:solidFill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 descr="LT.gif">
            <a:extLst>
              <a:ext uri="{FF2B5EF4-FFF2-40B4-BE49-F238E27FC236}">
                <a16:creationId xmlns:a16="http://schemas.microsoft.com/office/drawing/2014/main" id="{A41A394C-3CC7-EA7B-E000-712384D28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76" y="3755708"/>
            <a:ext cx="3790820" cy="259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1608520-FC2E-A38F-52D5-329155488811}"/>
              </a:ext>
            </a:extLst>
          </p:cNvPr>
          <p:cNvSpPr txBox="1"/>
          <p:nvPr/>
        </p:nvSpPr>
        <p:spPr>
          <a:xfrm>
            <a:off x="114299" y="6346612"/>
            <a:ext cx="3826197" cy="369332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Arterial Lactate measurements</a:t>
            </a:r>
          </a:p>
        </p:txBody>
      </p:sp>
    </p:spTree>
    <p:extLst>
      <p:ext uri="{BB962C8B-B14F-4D97-AF65-F5344CB8AC3E}">
        <p14:creationId xmlns:p14="http://schemas.microsoft.com/office/powerpoint/2010/main" val="1927164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860DCD-790C-063A-9760-6AF1DB1FE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CPET :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.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sz="3200" i="1" dirty="0">
                <a:solidFill>
                  <a:srgbClr val="FFFFFF"/>
                </a:solidFill>
              </a:rPr>
              <a:t>Why not Used Often</a:t>
            </a:r>
            <a:endParaRPr lang="en-US" sz="3600" i="1" dirty="0">
              <a:solidFill>
                <a:srgbClr val="FFFFFF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4209B59-9907-52AF-5673-8032AADF31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4438" r="7564" b="2"/>
          <a:stretch/>
        </p:blipFill>
        <p:spPr bwMode="auto">
          <a:xfrm>
            <a:off x="4216526" y="10"/>
            <a:ext cx="7975473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16AF41-9AE0-1A5A-9236-2A4F5F9DEE6D}"/>
              </a:ext>
            </a:extLst>
          </p:cNvPr>
          <p:cNvSpPr txBox="1"/>
          <p:nvPr/>
        </p:nvSpPr>
        <p:spPr>
          <a:xfrm>
            <a:off x="717422" y="5808128"/>
            <a:ext cx="110808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fr-FR" sz="2400" dirty="0"/>
              <a:t>Need to have very good </a:t>
            </a:r>
            <a:r>
              <a:rPr lang="en-US" altLang="fr-FR" sz="2400" dirty="0">
                <a:solidFill>
                  <a:schemeClr val="bg1"/>
                </a:solidFill>
              </a:rPr>
              <a:t>knowledge of the integrative mechanisms of physiologic</a:t>
            </a:r>
          </a:p>
          <a:p>
            <a:pPr algn="ctr"/>
            <a:r>
              <a:rPr lang="en-US" altLang="fr-FR" sz="2400" dirty="0"/>
              <a:t>adaptations       </a:t>
            </a:r>
            <a:r>
              <a:rPr lang="en-US" altLang="fr-FR" sz="2400" dirty="0">
                <a:solidFill>
                  <a:schemeClr val="bg1"/>
                </a:solidFill>
              </a:rPr>
              <a:t>to exercise for data interpretation (“art”)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3991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F60AE6-2CBF-643D-D715-130CD4E38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225" y="186819"/>
            <a:ext cx="3142393" cy="2908066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Physiological Responses at AT</a:t>
            </a:r>
            <a:br>
              <a:rPr lang="en-US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Content Placeholder 3" descr="at.bmp">
            <a:extLst>
              <a:ext uri="{FF2B5EF4-FFF2-40B4-BE49-F238E27FC236}">
                <a16:creationId xmlns:a16="http://schemas.microsoft.com/office/drawing/2014/main" id="{2279450A-F4CA-5EDF-A0BB-D3D3F817F8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4" t="-6529" r="15732" b="7628"/>
          <a:stretch/>
        </p:blipFill>
        <p:spPr bwMode="auto">
          <a:xfrm>
            <a:off x="4600735" y="0"/>
            <a:ext cx="6923608" cy="6858000"/>
          </a:xfrm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2F67C56-C595-D2BB-8379-AE25E8D60571}"/>
              </a:ext>
            </a:extLst>
          </p:cNvPr>
          <p:cNvSpPr/>
          <p:nvPr/>
        </p:nvSpPr>
        <p:spPr>
          <a:xfrm>
            <a:off x="4789714" y="5065486"/>
            <a:ext cx="7170057" cy="1792514"/>
          </a:xfrm>
          <a:prstGeom prst="frame">
            <a:avLst>
              <a:gd name="adj1" fmla="val 659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247BE2-C696-F2F7-148D-27E6487E89A1}"/>
              </a:ext>
            </a:extLst>
          </p:cNvPr>
          <p:cNvSpPr txBox="1"/>
          <p:nvPr/>
        </p:nvSpPr>
        <p:spPr>
          <a:xfrm>
            <a:off x="246450" y="2774716"/>
            <a:ext cx="3857722" cy="2030185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LT &amp; AT are used interchangeably in  Exercise Test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E5DBD4-0392-B0A6-4D04-49F9379DCA3D}"/>
              </a:ext>
            </a:extLst>
          </p:cNvPr>
          <p:cNvCxnSpPr/>
          <p:nvPr/>
        </p:nvCxnSpPr>
        <p:spPr>
          <a:xfrm flipH="1">
            <a:off x="8534400" y="1016000"/>
            <a:ext cx="29029" cy="541382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7E07685-896F-54B3-E533-5FEC39FFB725}"/>
              </a:ext>
            </a:extLst>
          </p:cNvPr>
          <p:cNvSpPr txBox="1"/>
          <p:nvPr/>
        </p:nvSpPr>
        <p:spPr>
          <a:xfrm>
            <a:off x="8331201" y="671905"/>
            <a:ext cx="464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LT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DB13D52-EB03-B63E-E08D-A2179484EE13}"/>
              </a:ext>
            </a:extLst>
          </p:cNvPr>
          <p:cNvSpPr/>
          <p:nvPr/>
        </p:nvSpPr>
        <p:spPr>
          <a:xfrm>
            <a:off x="418225" y="5047026"/>
            <a:ext cx="3378843" cy="1645149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Rise of V</a:t>
            </a:r>
            <a:r>
              <a:rPr lang="en-US" dirty="0"/>
              <a:t>E</a:t>
            </a:r>
            <a:r>
              <a:rPr lang="en-US" sz="2400" dirty="0"/>
              <a:t> slope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Rise of VCO</a:t>
            </a:r>
            <a:r>
              <a:rPr lang="en-US" sz="2000" dirty="0"/>
              <a:t>2</a:t>
            </a:r>
            <a:r>
              <a:rPr lang="en-US" sz="2400" dirty="0"/>
              <a:t> slope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Rise of VO</a:t>
            </a:r>
            <a:r>
              <a:rPr lang="en-US" sz="2000" dirty="0"/>
              <a:t>2</a:t>
            </a:r>
            <a:r>
              <a:rPr lang="en-US" sz="2400" dirty="0"/>
              <a:t> slope</a:t>
            </a:r>
          </a:p>
        </p:txBody>
      </p:sp>
    </p:spTree>
    <p:extLst>
      <p:ext uri="{BB962C8B-B14F-4D97-AF65-F5344CB8AC3E}">
        <p14:creationId xmlns:p14="http://schemas.microsoft.com/office/powerpoint/2010/main" val="42190504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43B66-C0C8-F6B9-78C4-99D6810EF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37D87-7D1B-D7E1-B220-4E046321E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21275" cy="1325563"/>
          </a:xfrm>
        </p:spPr>
        <p:txBody>
          <a:bodyPr/>
          <a:lstStyle/>
          <a:p>
            <a:r>
              <a:rPr lang="en-US" dirty="0"/>
              <a:t>Anaerobic Threshold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F487A7-3998-85D7-D205-3C39B5FAC6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361" t="31129" b="31771"/>
          <a:stretch>
            <a:fillRect/>
          </a:stretch>
        </p:blipFill>
        <p:spPr>
          <a:xfrm>
            <a:off x="7296440" y="2387197"/>
            <a:ext cx="5121275" cy="42207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C49837-6E20-ECBE-72A5-F12644B0BB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751" t="-2" b="69440"/>
          <a:stretch>
            <a:fillRect/>
          </a:stretch>
        </p:blipFill>
        <p:spPr>
          <a:xfrm>
            <a:off x="0" y="2659696"/>
            <a:ext cx="5121275" cy="36222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017D03-0666-5E0D-BC5A-CF1ED66F51F9}"/>
              </a:ext>
            </a:extLst>
          </p:cNvPr>
          <p:cNvSpPr txBox="1"/>
          <p:nvPr/>
        </p:nvSpPr>
        <p:spPr>
          <a:xfrm>
            <a:off x="374650" y="1808315"/>
            <a:ext cx="11493500" cy="578882"/>
          </a:xfrm>
          <a:prstGeom prst="round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Normally – 50-85% and 40% is the generally accepted LLN used clinically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665FE48-21B1-8A38-94F2-E7644CFFC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0781" y="2649883"/>
            <a:ext cx="2521238" cy="3641841"/>
          </a:xfrm>
          <a:prstGeom prst="ellipse">
            <a:avLst/>
          </a:prstGeom>
          <a:solidFill>
            <a:schemeClr val="tx1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Not Identifiable 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COPD 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DCMP on B blocker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Elderly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Obese</a:t>
            </a:r>
          </a:p>
        </p:txBody>
      </p:sp>
    </p:spTree>
    <p:extLst>
      <p:ext uri="{BB962C8B-B14F-4D97-AF65-F5344CB8AC3E}">
        <p14:creationId xmlns:p14="http://schemas.microsoft.com/office/powerpoint/2010/main" val="12127288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8366815" y="259673"/>
            <a:ext cx="2954328" cy="165825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charset="0"/>
              </a:rPr>
              <a:t>Wasserman 9-Panel Plot</a:t>
            </a: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7" y="103763"/>
            <a:ext cx="6842815" cy="665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4036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63600" y="2503216"/>
            <a:ext cx="2914765" cy="2953926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4091F7-CB0D-52E3-3574-83637A756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8366815" cy="682082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703322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ACA6F80-D392-A64E-3CF8-F28F1CCEE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152" y="1560022"/>
            <a:ext cx="3347721" cy="4037215"/>
          </a:xfrm>
        </p:spPr>
        <p:txBody>
          <a:bodyPr rtlCol="0" anchor="t">
            <a:normAutofit/>
          </a:bodyPr>
          <a:lstStyle/>
          <a:p>
            <a:pPr algn="ctr">
              <a:defRPr/>
            </a:pPr>
            <a:r>
              <a:rPr lang="en-US" sz="4800" dirty="0">
                <a:ea typeface="+mj-ea"/>
              </a:rPr>
              <a:t>Interpret CPET </a:t>
            </a:r>
            <a:r>
              <a:rPr lang="en-US" sz="4800" dirty="0"/>
              <a:t>Results: </a:t>
            </a:r>
            <a:r>
              <a:rPr lang="en-US" sz="4000" i="1" dirty="0"/>
              <a:t>Putting it all together</a:t>
            </a:r>
            <a:r>
              <a:rPr lang="en-US" sz="4000" dirty="0"/>
              <a:t> </a:t>
            </a:r>
            <a:br>
              <a:rPr lang="en-US" sz="4000" dirty="0">
                <a:ea typeface="+mj-ea"/>
              </a:rPr>
            </a:br>
            <a:endParaRPr lang="en-US" dirty="0">
              <a:ea typeface="+mj-ea"/>
            </a:endParaRP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1224D1DE-4C83-82FD-23F7-623AE21406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4454290"/>
              </p:ext>
            </p:extLst>
          </p:nvPr>
        </p:nvGraphicFramePr>
        <p:xfrm>
          <a:off x="3879273" y="0"/>
          <a:ext cx="7698048" cy="6761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807135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1371600" y="540657"/>
            <a:ext cx="9601200" cy="841375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 Contraindications to CPET</a:t>
            </a:r>
          </a:p>
        </p:txBody>
      </p:sp>
      <p:graphicFrame>
        <p:nvGraphicFramePr>
          <p:cNvPr id="28676" name="Content Placeholder 2">
            <a:extLst>
              <a:ext uri="{FF2B5EF4-FFF2-40B4-BE49-F238E27FC236}">
                <a16:creationId xmlns:a16="http://schemas.microsoft.com/office/drawing/2014/main" id="{96EFAAE0-4844-48FA-409B-EF680DE43163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201911888"/>
              </p:ext>
            </p:extLst>
          </p:nvPr>
        </p:nvGraphicFramePr>
        <p:xfrm>
          <a:off x="609600" y="1527174"/>
          <a:ext cx="10986655" cy="49013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245524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1849439" y="381001"/>
            <a:ext cx="8493125" cy="415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GB" sz="1500" b="1">
                <a:solidFill>
                  <a:srgbClr val="000000"/>
                </a:solidFill>
                <a:ea typeface="msgothic" charset="0"/>
                <a:cs typeface="msgothic" charset="0"/>
              </a:rPr>
              <a:t>Figure 2. Flow chart for the differential diagnosis of exertional dyspnea and fatigue.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34612" y="5860145"/>
            <a:ext cx="1957388" cy="977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7600" y="979489"/>
            <a:ext cx="10682513" cy="51857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413" name="Text Box 4"/>
          <p:cNvSpPr txBox="1">
            <a:spLocks noChangeArrowheads="1"/>
          </p:cNvSpPr>
          <p:nvPr/>
        </p:nvSpPr>
        <p:spPr bwMode="auto">
          <a:xfrm>
            <a:off x="5106307" y="6577013"/>
            <a:ext cx="3917950" cy="231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en-GB" sz="1100" b="1" dirty="0" err="1">
                <a:solidFill>
                  <a:srgbClr val="000000"/>
                </a:solidFill>
                <a:ea typeface="msgothic" charset="0"/>
                <a:cs typeface="msgothic" charset="0"/>
              </a:rPr>
              <a:t>Milani</a:t>
            </a:r>
            <a:r>
              <a:rPr lang="en-GB" sz="1100" b="1" dirty="0">
                <a:solidFill>
                  <a:srgbClr val="000000"/>
                </a:solidFill>
                <a:ea typeface="msgothic" charset="0"/>
                <a:cs typeface="msgothic" charset="0"/>
              </a:rPr>
              <a:t> R V et al. Circulation 2004;110:e27-e31</a:t>
            </a:r>
          </a:p>
        </p:txBody>
      </p:sp>
      <p:sp>
        <p:nvSpPr>
          <p:cNvPr id="17414" name="Text Box 5"/>
          <p:cNvSpPr txBox="1">
            <a:spLocks noChangeArrowheads="1"/>
          </p:cNvSpPr>
          <p:nvPr/>
        </p:nvSpPr>
        <p:spPr bwMode="auto">
          <a:xfrm>
            <a:off x="1949450" y="6613526"/>
            <a:ext cx="4929188" cy="3470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76200" indent="-762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</a:pPr>
            <a:r>
              <a:rPr lang="en-GB" sz="900">
                <a:solidFill>
                  <a:srgbClr val="000000"/>
                </a:solidFill>
                <a:ea typeface="msgothic" charset="0"/>
                <a:cs typeface="msgothic" charset="0"/>
              </a:rPr>
              <a:t>Copyright © American Heart Association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450" y="0"/>
            <a:ext cx="9601200" cy="103799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4000">
                <a:solidFill>
                  <a:srgbClr val="C00000"/>
                </a:solidFill>
              </a:rPr>
              <a:t>Algorithm to Interpret CPET Report</a:t>
            </a:r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F12217B6-64AD-F0BE-E67C-E0DDBE816B46}"/>
              </a:ext>
            </a:extLst>
          </p:cNvPr>
          <p:cNvSpPr/>
          <p:nvPr/>
        </p:nvSpPr>
        <p:spPr>
          <a:xfrm>
            <a:off x="7744690" y="2576947"/>
            <a:ext cx="1759528" cy="766618"/>
          </a:xfrm>
          <a:prstGeom prst="frame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176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4AC9D2B-B595-E0C8-589B-E9F85EE7D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6" y="207785"/>
            <a:ext cx="10515600" cy="718087"/>
          </a:xfrm>
        </p:spPr>
        <p:txBody>
          <a:bodyPr>
            <a:normAutofit/>
          </a:bodyPr>
          <a:lstStyle/>
          <a:p>
            <a:r>
              <a:rPr lang="en-US" dirty="0"/>
              <a:t>Reduced Vo</a:t>
            </a:r>
            <a:r>
              <a:rPr lang="en-US" baseline="-25000" dirty="0"/>
              <a:t>2</a:t>
            </a:r>
            <a:r>
              <a:rPr lang="en-US" dirty="0"/>
              <a:t> peak : Patterns for Causes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04EE6BEB-88F4-669B-C615-5CB29B7606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9707042"/>
              </p:ext>
            </p:extLst>
          </p:nvPr>
        </p:nvGraphicFramePr>
        <p:xfrm>
          <a:off x="48487" y="1058220"/>
          <a:ext cx="12095018" cy="5744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27860">
                  <a:extLst>
                    <a:ext uri="{9D8B030D-6E8A-4147-A177-3AD203B41FA5}">
                      <a16:colId xmlns:a16="http://schemas.microsoft.com/office/drawing/2014/main" val="3991330134"/>
                    </a:ext>
                  </a:extLst>
                </a:gridCol>
                <a:gridCol w="1727860">
                  <a:extLst>
                    <a:ext uri="{9D8B030D-6E8A-4147-A177-3AD203B41FA5}">
                      <a16:colId xmlns:a16="http://schemas.microsoft.com/office/drawing/2014/main" val="54787945"/>
                    </a:ext>
                  </a:extLst>
                </a:gridCol>
                <a:gridCol w="1727860">
                  <a:extLst>
                    <a:ext uri="{9D8B030D-6E8A-4147-A177-3AD203B41FA5}">
                      <a16:colId xmlns:a16="http://schemas.microsoft.com/office/drawing/2014/main" val="2437055669"/>
                    </a:ext>
                  </a:extLst>
                </a:gridCol>
                <a:gridCol w="1727860">
                  <a:extLst>
                    <a:ext uri="{9D8B030D-6E8A-4147-A177-3AD203B41FA5}">
                      <a16:colId xmlns:a16="http://schemas.microsoft.com/office/drawing/2014/main" val="2990384178"/>
                    </a:ext>
                  </a:extLst>
                </a:gridCol>
                <a:gridCol w="1515525">
                  <a:extLst>
                    <a:ext uri="{9D8B030D-6E8A-4147-A177-3AD203B41FA5}">
                      <a16:colId xmlns:a16="http://schemas.microsoft.com/office/drawing/2014/main" val="2418357346"/>
                    </a:ext>
                  </a:extLst>
                </a:gridCol>
                <a:gridCol w="1712044">
                  <a:extLst>
                    <a:ext uri="{9D8B030D-6E8A-4147-A177-3AD203B41FA5}">
                      <a16:colId xmlns:a16="http://schemas.microsoft.com/office/drawing/2014/main" val="32187111"/>
                    </a:ext>
                  </a:extLst>
                </a:gridCol>
                <a:gridCol w="1956009">
                  <a:extLst>
                    <a:ext uri="{9D8B030D-6E8A-4147-A177-3AD203B41FA5}">
                      <a16:colId xmlns:a16="http://schemas.microsoft.com/office/drawing/2014/main" val="1999577233"/>
                    </a:ext>
                  </a:extLst>
                </a:gridCol>
              </a:tblGrid>
              <a:tr h="268534">
                <a:tc>
                  <a:txBody>
                    <a:bodyPr/>
                    <a:lstStyle/>
                    <a:p>
                      <a:r>
                        <a:rPr lang="en-US" dirty="0"/>
                        <a:t>CPET 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COPD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PVD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Obesity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Heart Failure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Deconditioning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8654989"/>
                  </a:ext>
                </a:extLst>
              </a:tr>
              <a:tr h="773211">
                <a:tc>
                  <a:txBody>
                    <a:bodyPr/>
                    <a:lstStyle/>
                    <a:p>
                      <a:r>
                        <a:rPr lang="en-US" dirty="0"/>
                        <a:t>LT / 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Indeterminate/ Low / 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Normal / 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Reduced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Reduced / 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Reduced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Reduced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8590985"/>
                  </a:ext>
                </a:extLst>
              </a:tr>
              <a:tr h="773211">
                <a:tc>
                  <a:txBody>
                    <a:bodyPr/>
                    <a:lstStyle/>
                    <a:p>
                      <a:r>
                        <a:rPr lang="en-US" dirty="0"/>
                        <a:t>VE Reserve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Reduced or Zero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Reduced or 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099199"/>
                  </a:ext>
                </a:extLst>
              </a:tr>
              <a:tr h="773211">
                <a:tc>
                  <a:txBody>
                    <a:bodyPr/>
                    <a:lstStyle/>
                    <a:p>
                      <a:r>
                        <a:rPr lang="en-US" dirty="0"/>
                        <a:t>HRR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Normal / increased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Normal / increased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Reduced / 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4361383"/>
                  </a:ext>
                </a:extLst>
              </a:tr>
              <a:tr h="628226">
                <a:tc>
                  <a:txBody>
                    <a:bodyPr/>
                    <a:lstStyle/>
                    <a:p>
                      <a:r>
                        <a:rPr lang="en-US" dirty="0"/>
                        <a:t>O</a:t>
                      </a:r>
                      <a:r>
                        <a:rPr lang="en-US" baseline="-25000" dirty="0"/>
                        <a:t>2</a:t>
                      </a:r>
                      <a:r>
                        <a:rPr lang="en-US" dirty="0"/>
                        <a:t> Pulse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Reduced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Reduced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Reduced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Reduced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Reduced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7851112"/>
                  </a:ext>
                </a:extLst>
              </a:tr>
              <a:tr h="712811">
                <a:tc>
                  <a:txBody>
                    <a:bodyPr/>
                    <a:lstStyle/>
                    <a:p>
                      <a:r>
                        <a:rPr lang="en-US" dirty="0"/>
                        <a:t>Oxygen saturation (sPo2)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 /-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8146724"/>
                  </a:ext>
                </a:extLst>
              </a:tr>
              <a:tr h="892920">
                <a:tc>
                  <a:txBody>
                    <a:bodyPr/>
                    <a:lstStyle/>
                    <a:p>
                      <a:r>
                        <a:rPr lang="en-US" dirty="0"/>
                        <a:t>End Tidal CO2 Late in Exercise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Increase or Stable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Decrease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Increase or Stable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8183144"/>
                  </a:ext>
                </a:extLst>
              </a:tr>
              <a:tr h="623421">
                <a:tc>
                  <a:txBody>
                    <a:bodyPr/>
                    <a:lstStyle/>
                    <a:p>
                      <a:r>
                        <a:rPr lang="en-US" dirty="0"/>
                        <a:t>Stopping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Dyspnea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Dyspnea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Leg Fatigue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Fatigue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Leg Fatigue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Dyspnea, Fatigue,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78165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73458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19" y="116114"/>
            <a:ext cx="11265724" cy="6574972"/>
          </a:xfrm>
          <a:prstGeom prst="rect">
            <a:avLst/>
          </a:prstGeom>
        </p:spPr>
      </p:pic>
      <p:sp>
        <p:nvSpPr>
          <p:cNvPr id="3" name="Frame 2"/>
          <p:cNvSpPr/>
          <p:nvPr/>
        </p:nvSpPr>
        <p:spPr>
          <a:xfrm>
            <a:off x="665019" y="1240971"/>
            <a:ext cx="5239658" cy="827314"/>
          </a:xfrm>
          <a:prstGeom prst="frame">
            <a:avLst>
              <a:gd name="adj1" fmla="val 723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Frame 3"/>
          <p:cNvSpPr/>
          <p:nvPr/>
        </p:nvSpPr>
        <p:spPr>
          <a:xfrm>
            <a:off x="7852229" y="3120571"/>
            <a:ext cx="2061028" cy="595086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rame 4"/>
          <p:cNvSpPr/>
          <p:nvPr/>
        </p:nvSpPr>
        <p:spPr>
          <a:xfrm>
            <a:off x="6074229" y="2075543"/>
            <a:ext cx="1778000" cy="595086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ame 5"/>
          <p:cNvSpPr/>
          <p:nvPr/>
        </p:nvSpPr>
        <p:spPr>
          <a:xfrm>
            <a:off x="6125031" y="4767942"/>
            <a:ext cx="1778000" cy="595086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ame 7"/>
          <p:cNvSpPr/>
          <p:nvPr/>
        </p:nvSpPr>
        <p:spPr>
          <a:xfrm>
            <a:off x="9760857" y="1248228"/>
            <a:ext cx="2061028" cy="820057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154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298B2-187C-5744-B690-785689D50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9733" y="3001437"/>
            <a:ext cx="8518870" cy="1285366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latin typeface="Aptos Light" panose="020B0004020202020204" pitchFamily="34" charset="0"/>
              </a:rPr>
              <a:t>Arriving : Octane PACS -25</a:t>
            </a:r>
            <a:br>
              <a:rPr lang="en-US" sz="4800" dirty="0">
                <a:latin typeface="Aptos Light" panose="020B0004020202020204" pitchFamily="34" charset="0"/>
              </a:rPr>
            </a:br>
            <a:r>
              <a:rPr lang="en-US" sz="2800" dirty="0">
                <a:latin typeface="Aptos Light" panose="020B0004020202020204" pitchFamily="34" charset="0"/>
              </a:rPr>
              <a:t>15, 16 &amp; 17 August 2025</a:t>
            </a:r>
            <a:endParaRPr lang="en-US" sz="4800" dirty="0">
              <a:latin typeface="Aptos Light" panose="020B0004020202020204" pitchFamily="34" charset="0"/>
            </a:endParaRPr>
          </a:p>
        </p:txBody>
      </p:sp>
      <p:pic>
        <p:nvPicPr>
          <p:cNvPr id="9" name="Picture 2" descr="Dr Rakesh K Panchal">
            <a:extLst>
              <a:ext uri="{FF2B5EF4-FFF2-40B4-BE49-F238E27FC236}">
                <a16:creationId xmlns:a16="http://schemas.microsoft.com/office/drawing/2014/main" id="{01A475A8-711D-3A63-988F-17C236AC3B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5" r="23125" b="-1"/>
          <a:stretch/>
        </p:blipFill>
        <p:spPr bwMode="auto">
          <a:xfrm>
            <a:off x="9834277" y="3454524"/>
            <a:ext cx="2214087" cy="2214087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D9B89F1-4E3B-2544-1AC1-DD16AC75DC49}"/>
              </a:ext>
            </a:extLst>
          </p:cNvPr>
          <p:cNvSpPr txBox="1"/>
          <p:nvPr/>
        </p:nvSpPr>
        <p:spPr>
          <a:xfrm>
            <a:off x="9959948" y="5684349"/>
            <a:ext cx="23762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Prof Rakesh Panchal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1C3E3D-DFBC-6C5A-5C42-4ECBBF1917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3" y="389117"/>
            <a:ext cx="2345310" cy="2388226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D9C8BC-93EC-601C-2EF4-36C9903285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869" y="88894"/>
            <a:ext cx="2361639" cy="2330392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F2EB09-8DF3-DA81-D1A6-497CE7F2AF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553" y="101592"/>
            <a:ext cx="2129105" cy="2304996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985AE9-75FD-96E0-1C0F-91A814E12E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779" y="389118"/>
            <a:ext cx="2225339" cy="2481508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E65592-B810-28B2-65AA-64B688D9FA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609" y="109297"/>
            <a:ext cx="2215584" cy="2392461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AB9E9A-E09C-E7D0-ABC1-9C23A73BDD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270" y="4361327"/>
            <a:ext cx="1937342" cy="207166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F13D3D-6E6E-CF27-1E0F-C845A74F49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58" y="4381682"/>
            <a:ext cx="1903350" cy="203095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EDF5FE-3FB9-57C5-5B8A-C19A1F17EB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10" y="3596488"/>
            <a:ext cx="2192848" cy="2323620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7A9B5C-30BD-9B02-CC4C-848FE79B03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6"/>
          <a:stretch/>
        </p:blipFill>
        <p:spPr>
          <a:xfrm>
            <a:off x="2535905" y="4364405"/>
            <a:ext cx="1969513" cy="1999700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9D64E3-6027-9BAC-864C-484BB1FF3922}"/>
              </a:ext>
            </a:extLst>
          </p:cNvPr>
          <p:cNvSpPr txBox="1"/>
          <p:nvPr/>
        </p:nvSpPr>
        <p:spPr>
          <a:xfrm>
            <a:off x="83843" y="2852041"/>
            <a:ext cx="2127118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980"/>
              </a:lnSpc>
              <a:spcAft>
                <a:spcPts val="750"/>
              </a:spcAft>
              <a:buNone/>
            </a:pPr>
            <a:r>
              <a:rPr lang="en-US" sz="1800" i="0" dirty="0">
                <a:effectLst/>
              </a:rPr>
              <a:t>Prof. Athol U Wells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616EA2-2867-B709-1020-8E10CC427F9E}"/>
              </a:ext>
            </a:extLst>
          </p:cNvPr>
          <p:cNvSpPr txBox="1"/>
          <p:nvPr/>
        </p:nvSpPr>
        <p:spPr>
          <a:xfrm>
            <a:off x="2678592" y="2476500"/>
            <a:ext cx="2571562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980"/>
              </a:lnSpc>
              <a:spcBef>
                <a:spcPts val="2625"/>
              </a:spcBef>
              <a:spcAft>
                <a:spcPts val="750"/>
              </a:spcAft>
              <a:buNone/>
            </a:pPr>
            <a:r>
              <a:rPr lang="en-IN" sz="1800" i="0" dirty="0">
                <a:effectLst/>
              </a:rPr>
              <a:t>Prof. </a:t>
            </a:r>
            <a:r>
              <a:rPr lang="en-IN" sz="1800" i="0" dirty="0" err="1">
                <a:effectLst/>
              </a:rPr>
              <a:t>Shirmila</a:t>
            </a:r>
            <a:r>
              <a:rPr lang="en-IN" sz="1800" i="0" dirty="0">
                <a:effectLst/>
              </a:rPr>
              <a:t> </a:t>
            </a:r>
            <a:r>
              <a:rPr lang="en-IN" sz="1800" i="0" dirty="0" err="1">
                <a:effectLst/>
              </a:rPr>
              <a:t>Withana</a:t>
            </a:r>
            <a:endParaRPr lang="en-IN" sz="1800" i="0" dirty="0"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38DB6E-8EA5-DFE4-20AC-3E702DE00F41}"/>
              </a:ext>
            </a:extLst>
          </p:cNvPr>
          <p:cNvSpPr txBox="1"/>
          <p:nvPr/>
        </p:nvSpPr>
        <p:spPr>
          <a:xfrm>
            <a:off x="5511798" y="2509124"/>
            <a:ext cx="1917545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980"/>
              </a:lnSpc>
              <a:spcAft>
                <a:spcPts val="750"/>
              </a:spcAft>
              <a:buNone/>
            </a:pPr>
            <a:r>
              <a:rPr lang="en-US" sz="1800" i="0" dirty="0">
                <a:effectLst/>
              </a:rPr>
              <a:t>Prof. Dave Singh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E0C708-0B83-D725-ED5C-DE96780EF757}"/>
              </a:ext>
            </a:extLst>
          </p:cNvPr>
          <p:cNvSpPr txBox="1"/>
          <p:nvPr/>
        </p:nvSpPr>
        <p:spPr>
          <a:xfrm>
            <a:off x="10358002" y="2893685"/>
            <a:ext cx="1750155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980"/>
              </a:lnSpc>
              <a:spcAft>
                <a:spcPts val="750"/>
              </a:spcAft>
              <a:buNone/>
            </a:pPr>
            <a:r>
              <a:rPr lang="en-IN" sz="1800" i="0" dirty="0">
                <a:effectLst/>
              </a:rPr>
              <a:t>Prof P Haldar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97A6BC-2BD2-8493-7792-C66A6B1F53B6}"/>
              </a:ext>
            </a:extLst>
          </p:cNvPr>
          <p:cNvSpPr txBox="1"/>
          <p:nvPr/>
        </p:nvSpPr>
        <p:spPr>
          <a:xfrm>
            <a:off x="7551764" y="2509124"/>
            <a:ext cx="2674826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980"/>
              </a:lnSpc>
              <a:spcAft>
                <a:spcPts val="750"/>
              </a:spcAft>
              <a:buNone/>
            </a:pPr>
            <a:r>
              <a:rPr lang="en-IN" sz="1800" i="0" dirty="0">
                <a:effectLst/>
              </a:rPr>
              <a:t>Prof. Colm McCabe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58EABA-05BC-8986-A81C-869137F93B30}"/>
              </a:ext>
            </a:extLst>
          </p:cNvPr>
          <p:cNvSpPr txBox="1"/>
          <p:nvPr/>
        </p:nvSpPr>
        <p:spPr>
          <a:xfrm>
            <a:off x="4950077" y="6432991"/>
            <a:ext cx="2756203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980"/>
              </a:lnSpc>
              <a:spcAft>
                <a:spcPts val="750"/>
              </a:spcAft>
              <a:buNone/>
            </a:pPr>
            <a:r>
              <a:rPr lang="en-US" sz="1800" i="0" dirty="0">
                <a:effectLst/>
              </a:rPr>
              <a:t>Prof. Anthony De </a:t>
            </a:r>
            <a:r>
              <a:rPr lang="en-US" sz="1800" i="0" dirty="0" err="1">
                <a:effectLst/>
              </a:rPr>
              <a:t>Soyza</a:t>
            </a:r>
            <a:endParaRPr lang="en-US" sz="1800" i="0" dirty="0">
              <a:effectLst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BC45AB-56BA-6AEA-F383-31DBC548826E}"/>
              </a:ext>
            </a:extLst>
          </p:cNvPr>
          <p:cNvSpPr txBox="1"/>
          <p:nvPr/>
        </p:nvSpPr>
        <p:spPr>
          <a:xfrm>
            <a:off x="1729733" y="6167029"/>
            <a:ext cx="3952819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980"/>
              </a:lnSpc>
              <a:spcAft>
                <a:spcPts val="750"/>
              </a:spcAft>
              <a:buNone/>
            </a:pPr>
            <a:br>
              <a:rPr lang="en-US" sz="1800" i="0" dirty="0">
                <a:effectLst/>
              </a:rPr>
            </a:br>
            <a:r>
              <a:rPr lang="en-US" sz="1800" i="0" dirty="0">
                <a:effectLst/>
              </a:rPr>
              <a:t>Prof. Konstantina </a:t>
            </a:r>
            <a:r>
              <a:rPr lang="en-US" sz="1800" i="0" dirty="0" err="1">
                <a:effectLst/>
              </a:rPr>
              <a:t>Kontogianni</a:t>
            </a:r>
            <a:endParaRPr lang="en-US" sz="1800" i="0" dirty="0">
              <a:effectLst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83909A-6202-5DBC-68C7-1CCB28084DF9}"/>
              </a:ext>
            </a:extLst>
          </p:cNvPr>
          <p:cNvSpPr txBox="1"/>
          <p:nvPr/>
        </p:nvSpPr>
        <p:spPr>
          <a:xfrm>
            <a:off x="214403" y="5620655"/>
            <a:ext cx="2214896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980"/>
              </a:lnSpc>
              <a:spcAft>
                <a:spcPts val="750"/>
              </a:spcAft>
              <a:buNone/>
            </a:pPr>
            <a:br>
              <a:rPr lang="en-US" sz="1800" i="0" dirty="0">
                <a:effectLst/>
              </a:rPr>
            </a:br>
            <a:r>
              <a:rPr lang="en-US" sz="1800" i="0" dirty="0">
                <a:effectLst/>
              </a:rPr>
              <a:t>Prof. Omar Usmani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D3FDAC-BF66-D157-2121-DFC99101E27F}"/>
              </a:ext>
            </a:extLst>
          </p:cNvPr>
          <p:cNvSpPr txBox="1"/>
          <p:nvPr/>
        </p:nvSpPr>
        <p:spPr>
          <a:xfrm>
            <a:off x="7672657" y="6176510"/>
            <a:ext cx="2854576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980"/>
              </a:lnSpc>
              <a:spcBef>
                <a:spcPts val="2625"/>
              </a:spcBef>
              <a:spcAft>
                <a:spcPts val="750"/>
              </a:spcAft>
              <a:buNone/>
            </a:pPr>
            <a:br>
              <a:rPr lang="en-IN" i="0" dirty="0">
                <a:effectLst/>
              </a:rPr>
            </a:br>
            <a:r>
              <a:rPr lang="en-IN" i="0" dirty="0">
                <a:effectLst/>
              </a:rPr>
              <a:t>Prof. </a:t>
            </a:r>
            <a:r>
              <a:rPr lang="en-IN" i="0" dirty="0" err="1">
                <a:effectLst/>
              </a:rPr>
              <a:t>Marlies</a:t>
            </a:r>
            <a:r>
              <a:rPr lang="en-IN" i="0" dirty="0">
                <a:effectLst/>
              </a:rPr>
              <a:t> </a:t>
            </a:r>
            <a:r>
              <a:rPr lang="en-IN" i="0" dirty="0" err="1">
                <a:effectLst/>
              </a:rPr>
              <a:t>Weisenbeek</a:t>
            </a:r>
            <a:endParaRPr lang="en-IN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E5C7E0C-CFDA-3BBC-6E0D-DE67475B284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8572" y="2825313"/>
            <a:ext cx="391189" cy="37554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0710D0-AC3D-E2CF-8F8E-C6D6823164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87394" y="2481003"/>
            <a:ext cx="424461" cy="40748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E8E8740-008C-5FAD-7C6E-59A1B7C8CFB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19561" y="2517108"/>
            <a:ext cx="450645" cy="43261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BCA3EED-B5BC-3B39-E829-35D2EDE332F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59931" y="2458575"/>
            <a:ext cx="383546" cy="36820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31F33BA-A818-D4FB-610D-7D3A79EE096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62266" y="2858028"/>
            <a:ext cx="400527" cy="38450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726957D-F1D9-BA92-7518-BCD6FB59227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1526" y="5860755"/>
            <a:ext cx="432503" cy="41520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1AFD827-C8E2-0D1E-2BBF-87C54B6DF8F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3944" t="3929" r="-1"/>
          <a:stretch/>
        </p:blipFill>
        <p:spPr>
          <a:xfrm>
            <a:off x="1825087" y="6386964"/>
            <a:ext cx="438622" cy="36174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E89BBDB-96BB-A339-56D1-C8EB3C3AEC8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64374" y="6412636"/>
            <a:ext cx="350071" cy="33606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62A9000-C14C-5B58-2650-0DE094B3465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80227" y="6333398"/>
            <a:ext cx="402988" cy="41530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C43236F-3F86-0DE4-F483-CDBFFB45854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58399" y="5639978"/>
            <a:ext cx="413317" cy="39678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790625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1246" y="294068"/>
            <a:ext cx="5266760" cy="91522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5"/>
                </a:solidFill>
              </a:rPr>
              <a:t>Case : </a:t>
            </a:r>
            <a:r>
              <a:rPr lang="en-US" sz="2800" dirty="0">
                <a:solidFill>
                  <a:schemeClr val="accent5"/>
                </a:solidFill>
              </a:rPr>
              <a:t>30 Years, Male with SOB </a:t>
            </a:r>
            <a:endParaRPr lang="en-US" sz="3600" dirty="0">
              <a:solidFill>
                <a:schemeClr val="accent5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9EEA8A-ACED-4F45-BA75-B81D89E27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7001" y="294068"/>
            <a:ext cx="6704999" cy="63453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069A20-C01A-7A4B-B30C-C6C892EFC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076" y="1778000"/>
            <a:ext cx="4229100" cy="4673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EE00FA-3637-A046-A2A9-7F0EE2DE920B}"/>
              </a:ext>
            </a:extLst>
          </p:cNvPr>
          <p:cNvSpPr txBox="1"/>
          <p:nvPr/>
        </p:nvSpPr>
        <p:spPr>
          <a:xfrm>
            <a:off x="1888435" y="6451600"/>
            <a:ext cx="2613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No desaturation on CPET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F66BB5-DC09-6642-A572-D86BD8296B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088" y="1453376"/>
            <a:ext cx="5141913" cy="501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272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6" descr="new-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3333CA"/>
              </a:clrFrom>
              <a:clrTo>
                <a:srgbClr val="3333C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15" y="2286000"/>
            <a:ext cx="6040973" cy="4450361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24578" name="Text Box 7"/>
          <p:cNvSpPr txBox="1">
            <a:spLocks noChangeArrowheads="1"/>
          </p:cNvSpPr>
          <p:nvPr/>
        </p:nvSpPr>
        <p:spPr bwMode="auto">
          <a:xfrm>
            <a:off x="621423" y="1553569"/>
            <a:ext cx="109873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Aft>
                <a:spcPct val="25000"/>
              </a:spcAft>
              <a:defRPr sz="2400" b="1">
                <a:solidFill>
                  <a:schemeClr val="tx1"/>
                </a:solidFill>
                <a:latin typeface="Swis721 BT" charset="0"/>
                <a:ea typeface="ＭＳ Ｐゴシック" charset="-128"/>
              </a:defRPr>
            </a:lvl1pPr>
            <a:lvl2pPr marL="742950" indent="-285750" algn="ctr">
              <a:spcAft>
                <a:spcPct val="25000"/>
              </a:spcAft>
              <a:defRPr sz="2400" b="1">
                <a:solidFill>
                  <a:schemeClr val="tx1"/>
                </a:solidFill>
                <a:latin typeface="Swis721 BT" charset="0"/>
                <a:ea typeface="ＭＳ Ｐゴシック" charset="-128"/>
              </a:defRPr>
            </a:lvl2pPr>
            <a:lvl3pPr marL="1143000" indent="-228600" algn="ctr">
              <a:spcAft>
                <a:spcPct val="25000"/>
              </a:spcAft>
              <a:defRPr sz="2400" b="1">
                <a:solidFill>
                  <a:schemeClr val="tx1"/>
                </a:solidFill>
                <a:latin typeface="Swis721 BT" charset="0"/>
                <a:ea typeface="ＭＳ Ｐゴシック" charset="-128"/>
              </a:defRPr>
            </a:lvl3pPr>
            <a:lvl4pPr marL="1600200" indent="-228600" algn="ctr">
              <a:spcAft>
                <a:spcPct val="25000"/>
              </a:spcAft>
              <a:defRPr sz="2400" b="1">
                <a:solidFill>
                  <a:schemeClr val="tx1"/>
                </a:solidFill>
                <a:latin typeface="Swis721 BT" charset="0"/>
                <a:ea typeface="ＭＳ Ｐゴシック" charset="-128"/>
              </a:defRPr>
            </a:lvl4pPr>
            <a:lvl5pPr marL="2057400" indent="-228600" algn="ctr">
              <a:spcAft>
                <a:spcPct val="25000"/>
              </a:spcAft>
              <a:defRPr sz="2400" b="1">
                <a:solidFill>
                  <a:schemeClr val="tx1"/>
                </a:solidFill>
                <a:latin typeface="Swis721 BT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25000"/>
              </a:spcAft>
              <a:defRPr sz="2400" b="1">
                <a:solidFill>
                  <a:schemeClr val="tx1"/>
                </a:solidFill>
                <a:latin typeface="Swis721 BT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25000"/>
              </a:spcAft>
              <a:defRPr sz="2400" b="1">
                <a:solidFill>
                  <a:schemeClr val="tx1"/>
                </a:solidFill>
                <a:latin typeface="Swis721 BT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25000"/>
              </a:spcAft>
              <a:defRPr sz="2400" b="1">
                <a:solidFill>
                  <a:schemeClr val="tx1"/>
                </a:solidFill>
                <a:latin typeface="Swis721 BT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25000"/>
              </a:spcAft>
              <a:defRPr sz="2400" b="1">
                <a:solidFill>
                  <a:schemeClr val="tx1"/>
                </a:solidFill>
                <a:latin typeface="Swis721 BT" charset="0"/>
                <a:ea typeface="ＭＳ Ｐゴシック" charset="-128"/>
              </a:defRPr>
            </a:lvl9pPr>
          </a:lstStyle>
          <a:p>
            <a:r>
              <a:rPr lang="en-US" altLang="en-US" sz="3200" b="0" dirty="0">
                <a:solidFill>
                  <a:schemeClr val="accent5"/>
                </a:solidFill>
                <a:latin typeface="+mn-lt"/>
              </a:rPr>
              <a:t>Non-Invasive Estimating Internal Respiration by VO</a:t>
            </a:r>
            <a:r>
              <a:rPr lang="en-US" altLang="en-US" sz="3200" b="0" baseline="-2500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en-US" altLang="en-US" sz="3200" b="0" dirty="0">
                <a:solidFill>
                  <a:schemeClr val="accent5"/>
                </a:solidFill>
                <a:latin typeface="+mn-lt"/>
              </a:rPr>
              <a:t> &amp; VCO</a:t>
            </a:r>
            <a:r>
              <a:rPr lang="en-US" altLang="en-US" sz="3200" b="0" baseline="-25000" dirty="0">
                <a:solidFill>
                  <a:schemeClr val="accent5"/>
                </a:solidFill>
                <a:latin typeface="+mn-lt"/>
              </a:rPr>
              <a:t>2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431222" y="117453"/>
            <a:ext cx="5603876" cy="1186861"/>
          </a:xfrm>
          <a:prstGeom prst="homePlate">
            <a:avLst/>
          </a:prstGeom>
          <a:solidFill>
            <a:schemeClr val="tx1"/>
          </a:solidFill>
        </p:spPr>
        <p:txBody>
          <a:bodyPr>
            <a:normAutofit fontScale="475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>
              <a:solidFill>
                <a:schemeClr val="bg1"/>
              </a:solidFill>
            </a:endParaRPr>
          </a:p>
          <a:p>
            <a:endParaRPr lang="en-US" sz="4000" dirty="0">
              <a:solidFill>
                <a:schemeClr val="bg1"/>
              </a:solidFill>
            </a:endParaRPr>
          </a:p>
          <a:p>
            <a:r>
              <a:rPr lang="en-US" sz="11000" dirty="0">
                <a:solidFill>
                  <a:schemeClr val="bg1"/>
                </a:solidFill>
              </a:rPr>
              <a:t>Exercise Test: </a:t>
            </a:r>
            <a:r>
              <a:rPr lang="en-US" sz="9000" i="1" dirty="0">
                <a:solidFill>
                  <a:schemeClr val="bg1"/>
                </a:solidFill>
              </a:rPr>
              <a:t>CPET</a:t>
            </a:r>
            <a:endParaRPr lang="en-US" sz="11000" i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84800" y="3367312"/>
            <a:ext cx="580571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V</a:t>
            </a:r>
            <a:r>
              <a:rPr lang="en-US" sz="2400" b="1" baseline="-25000" dirty="0">
                <a:solidFill>
                  <a:schemeClr val="bg1"/>
                </a:solidFill>
              </a:rPr>
              <a:t>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7636CA-8171-DF4B-9B93-7C8F68860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160" y="2641601"/>
            <a:ext cx="5857200" cy="409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712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ADD2E-BE2E-0ADB-FCEC-F3A6792EB1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10515600" cy="51261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5"/>
                </a:solidFill>
              </a:rPr>
              <a:t>Case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DAA79C-CB03-408D-91E1-F239802E1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86" y="635000"/>
            <a:ext cx="6642100" cy="558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25FA1F-D8E4-BB8F-E7F8-C467C3090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559" y="96977"/>
            <a:ext cx="5489441" cy="52647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E42956-3A3C-CD31-7A3A-437AEDF280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5756" y="5303868"/>
            <a:ext cx="2910463" cy="155413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4C7DB8-387D-94E2-914F-A87201E811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714" y="3048000"/>
            <a:ext cx="6771850" cy="361603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6622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ADD2E-BE2E-0ADB-FCEC-F3A6792EB1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en-US" dirty="0"/>
              <a:t>Case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95B46D-289F-D46C-8F50-CFC8679C0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36" y="641350"/>
            <a:ext cx="6553200" cy="6216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333A20-7D4E-1A5D-7FF9-37D8B8DD2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398" y="0"/>
            <a:ext cx="5462602" cy="5250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95DEF7-5035-6A2C-FE39-C8D58C96D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5758" y="5250873"/>
            <a:ext cx="2609206" cy="14400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7180B1-FDDF-E628-010F-B422384F63B7}"/>
              </a:ext>
            </a:extLst>
          </p:cNvPr>
          <p:cNvSpPr txBox="1"/>
          <p:nvPr/>
        </p:nvSpPr>
        <p:spPr>
          <a:xfrm>
            <a:off x="6729398" y="5875027"/>
            <a:ext cx="2613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No desaturation on CPET</a:t>
            </a:r>
          </a:p>
        </p:txBody>
      </p:sp>
    </p:spTree>
    <p:extLst>
      <p:ext uri="{BB962C8B-B14F-4D97-AF65-F5344CB8AC3E}">
        <p14:creationId xmlns:p14="http://schemas.microsoft.com/office/powerpoint/2010/main" val="27590275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ADD2E-BE2E-0ADB-FCEC-F3A6792EB1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0515600" cy="484909"/>
          </a:xfrm>
        </p:spPr>
        <p:txBody>
          <a:bodyPr>
            <a:normAutofit fontScale="90000"/>
          </a:bodyPr>
          <a:lstStyle/>
          <a:p>
            <a:r>
              <a:rPr lang="en-US" dirty="0"/>
              <a:t>Case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69EC31-A3B4-FEE9-9F21-CDD93A476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04" y="577850"/>
            <a:ext cx="6930159" cy="60893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DE6252-7508-BB7C-6F6D-421EBFBD5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363" y="0"/>
            <a:ext cx="5014191" cy="49646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F03618-B5F2-8367-D128-1AAFD8989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0012" y="4964644"/>
            <a:ext cx="3502892" cy="186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6919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ADD2E-BE2E-0ADB-FCEC-F3A6792EB1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0515600" cy="660111"/>
          </a:xfrm>
        </p:spPr>
        <p:txBody>
          <a:bodyPr>
            <a:normAutofit fontScale="90000"/>
          </a:bodyPr>
          <a:lstStyle/>
          <a:p>
            <a:r>
              <a:rPr lang="en-US" dirty="0"/>
              <a:t>Case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5E29D5-A2FC-E549-BB15-DA00CB15F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31" y="802985"/>
            <a:ext cx="6766213" cy="59114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58064C-55C1-89F1-64E5-BADC306F0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1962" y="0"/>
            <a:ext cx="5140038" cy="4959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C16750-8252-65F1-5C09-80EEE031DA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4150" y="5035971"/>
            <a:ext cx="3196359" cy="182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1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447342"/>
            <a:ext cx="12191999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tx1"/>
                </a:solidFill>
              </a:rPr>
              <a:t>Exercise - </a:t>
            </a:r>
            <a:r>
              <a:rPr lang="en-US" sz="2800" i="1" dirty="0">
                <a:solidFill>
                  <a:schemeClr val="tx1"/>
                </a:solidFill>
              </a:rPr>
              <a:t>Lungs / Heart / Circulation / Muscle</a:t>
            </a:r>
            <a:endParaRPr lang="en-US" sz="4000" i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66599A-BDF9-2471-94EF-4E21276B0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54" y="1426737"/>
            <a:ext cx="11676184" cy="534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238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857" y="2083983"/>
            <a:ext cx="914400" cy="1057468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44" y="1016262"/>
            <a:ext cx="8172400" cy="5716140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962944" y="232012"/>
            <a:ext cx="8229600" cy="70968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rtlCol="0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/>
              <a:t>Limitations to Exercise…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304431" y="1050874"/>
            <a:ext cx="30025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Systemic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299282" y="1107738"/>
            <a:ext cx="3002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Pulmonary </a:t>
            </a:r>
          </a:p>
        </p:txBody>
      </p:sp>
      <p:pic>
        <p:nvPicPr>
          <p:cNvPr id="30" name="Picture 14" descr="Zahnrad Mitt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211" y="1583999"/>
            <a:ext cx="2080842" cy="204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5" descr="Zahnrad Gel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5" y="1571300"/>
            <a:ext cx="2038516" cy="2110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3" descr="Zahnrad Link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681" y="1553345"/>
            <a:ext cx="2068077" cy="2216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Group 3"/>
          <p:cNvGrpSpPr>
            <a:grpSpLocks/>
          </p:cNvGrpSpPr>
          <p:nvPr/>
        </p:nvGrpSpPr>
        <p:grpSpPr bwMode="auto">
          <a:xfrm>
            <a:off x="9399668" y="2221412"/>
            <a:ext cx="947738" cy="455613"/>
            <a:chOff x="4986" y="2136"/>
            <a:chExt cx="597" cy="287"/>
          </a:xfrm>
        </p:grpSpPr>
        <p:sp>
          <p:nvSpPr>
            <p:cNvPr id="34" name="AutoShape 4"/>
            <p:cNvSpPr>
              <a:spLocks noChangeArrowheads="1"/>
            </p:cNvSpPr>
            <p:nvPr/>
          </p:nvSpPr>
          <p:spPr bwMode="auto">
            <a:xfrm rot="10800000">
              <a:off x="4986" y="2136"/>
              <a:ext cx="576" cy="287"/>
            </a:xfrm>
            <a:prstGeom prst="rightArrow">
              <a:avLst>
                <a:gd name="adj1" fmla="val 50000"/>
                <a:gd name="adj2" fmla="val 50174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35" name="Text Box 5"/>
            <p:cNvSpPr txBox="1">
              <a:spLocks noChangeArrowheads="1"/>
            </p:cNvSpPr>
            <p:nvPr/>
          </p:nvSpPr>
          <p:spPr bwMode="auto">
            <a:xfrm>
              <a:off x="5178" y="2169"/>
              <a:ext cx="40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en-US" sz="1800" b="1"/>
                <a:t>O</a:t>
              </a:r>
              <a:r>
                <a:rPr lang="de-DE" altLang="en-US" sz="1200" b="1"/>
                <a:t>2</a:t>
              </a:r>
            </a:p>
          </p:txBody>
        </p:sp>
      </p:grpSp>
      <p:grpSp>
        <p:nvGrpSpPr>
          <p:cNvPr id="36" name="Group 6"/>
          <p:cNvGrpSpPr>
            <a:grpSpLocks/>
          </p:cNvGrpSpPr>
          <p:nvPr/>
        </p:nvGrpSpPr>
        <p:grpSpPr bwMode="auto">
          <a:xfrm>
            <a:off x="9399668" y="2704321"/>
            <a:ext cx="914400" cy="455613"/>
            <a:chOff x="4368" y="2016"/>
            <a:chExt cx="576" cy="287"/>
          </a:xfrm>
        </p:grpSpPr>
        <p:sp>
          <p:nvSpPr>
            <p:cNvPr id="37" name="AutoShape 7"/>
            <p:cNvSpPr>
              <a:spLocks noChangeArrowheads="1"/>
            </p:cNvSpPr>
            <p:nvPr/>
          </p:nvSpPr>
          <p:spPr bwMode="auto">
            <a:xfrm>
              <a:off x="4368" y="2016"/>
              <a:ext cx="576" cy="287"/>
            </a:xfrm>
            <a:prstGeom prst="rightArrow">
              <a:avLst>
                <a:gd name="adj1" fmla="val 50000"/>
                <a:gd name="adj2" fmla="val 50174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38" name="Text Box 8"/>
            <p:cNvSpPr txBox="1">
              <a:spLocks noChangeArrowheads="1"/>
            </p:cNvSpPr>
            <p:nvPr/>
          </p:nvSpPr>
          <p:spPr bwMode="auto">
            <a:xfrm>
              <a:off x="4472" y="2049"/>
              <a:ext cx="40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en-US" sz="1800" b="1"/>
                <a:t>CO</a:t>
              </a:r>
              <a:r>
                <a:rPr lang="de-DE" altLang="en-US" sz="1200" b="1"/>
                <a:t>2</a:t>
              </a:r>
            </a:p>
          </p:txBody>
        </p:sp>
      </p:grpSp>
      <p:grpSp>
        <p:nvGrpSpPr>
          <p:cNvPr id="39" name="Group 6"/>
          <p:cNvGrpSpPr>
            <a:grpSpLocks/>
          </p:cNvGrpSpPr>
          <p:nvPr/>
        </p:nvGrpSpPr>
        <p:grpSpPr bwMode="auto">
          <a:xfrm>
            <a:off x="2668586" y="2667809"/>
            <a:ext cx="914400" cy="455613"/>
            <a:chOff x="4368" y="2016"/>
            <a:chExt cx="576" cy="287"/>
          </a:xfrm>
        </p:grpSpPr>
        <p:sp>
          <p:nvSpPr>
            <p:cNvPr id="40" name="AutoShape 7"/>
            <p:cNvSpPr>
              <a:spLocks noChangeArrowheads="1"/>
            </p:cNvSpPr>
            <p:nvPr/>
          </p:nvSpPr>
          <p:spPr bwMode="auto">
            <a:xfrm>
              <a:off x="4368" y="2016"/>
              <a:ext cx="576" cy="287"/>
            </a:xfrm>
            <a:prstGeom prst="rightArrow">
              <a:avLst>
                <a:gd name="adj1" fmla="val 50000"/>
                <a:gd name="adj2" fmla="val 50174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41" name="Text Box 8"/>
            <p:cNvSpPr txBox="1">
              <a:spLocks noChangeArrowheads="1"/>
            </p:cNvSpPr>
            <p:nvPr/>
          </p:nvSpPr>
          <p:spPr bwMode="auto">
            <a:xfrm>
              <a:off x="4472" y="2049"/>
              <a:ext cx="40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en-US" sz="1800" b="1"/>
                <a:t>CO</a:t>
              </a:r>
              <a:r>
                <a:rPr lang="de-DE" altLang="en-US" sz="1200" b="1"/>
                <a:t>2</a:t>
              </a:r>
            </a:p>
          </p:txBody>
        </p:sp>
      </p:grpSp>
      <p:grpSp>
        <p:nvGrpSpPr>
          <p:cNvPr id="42" name="Group 3"/>
          <p:cNvGrpSpPr>
            <a:grpSpLocks/>
          </p:cNvGrpSpPr>
          <p:nvPr/>
        </p:nvGrpSpPr>
        <p:grpSpPr bwMode="auto">
          <a:xfrm>
            <a:off x="2525738" y="2249630"/>
            <a:ext cx="947738" cy="455613"/>
            <a:chOff x="4986" y="2136"/>
            <a:chExt cx="597" cy="287"/>
          </a:xfrm>
        </p:grpSpPr>
        <p:sp>
          <p:nvSpPr>
            <p:cNvPr id="43" name="AutoShape 4"/>
            <p:cNvSpPr>
              <a:spLocks noChangeArrowheads="1"/>
            </p:cNvSpPr>
            <p:nvPr/>
          </p:nvSpPr>
          <p:spPr bwMode="auto">
            <a:xfrm rot="10800000">
              <a:off x="4986" y="2136"/>
              <a:ext cx="576" cy="287"/>
            </a:xfrm>
            <a:prstGeom prst="rightArrow">
              <a:avLst>
                <a:gd name="adj1" fmla="val 50000"/>
                <a:gd name="adj2" fmla="val 50174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44" name="Text Box 5"/>
            <p:cNvSpPr txBox="1">
              <a:spLocks noChangeArrowheads="1"/>
            </p:cNvSpPr>
            <p:nvPr/>
          </p:nvSpPr>
          <p:spPr bwMode="auto">
            <a:xfrm>
              <a:off x="5178" y="2169"/>
              <a:ext cx="40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en-US" sz="1800" b="1"/>
                <a:t>O</a:t>
              </a:r>
              <a:r>
                <a:rPr lang="de-DE" altLang="en-US" sz="1200" b="1"/>
                <a:t>2</a:t>
              </a:r>
            </a:p>
          </p:txBody>
        </p:sp>
      </p:grpSp>
      <p:sp>
        <p:nvSpPr>
          <p:cNvPr id="45" name="Frame 44"/>
          <p:cNvSpPr/>
          <p:nvPr/>
        </p:nvSpPr>
        <p:spPr>
          <a:xfrm>
            <a:off x="6805685" y="5568286"/>
            <a:ext cx="1992573" cy="1221475"/>
          </a:xfrm>
          <a:prstGeom prst="frame">
            <a:avLst>
              <a:gd name="adj1" fmla="val 4679"/>
            </a:avLst>
          </a:prstGeom>
          <a:solidFill>
            <a:srgbClr val="FF59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Frame 45"/>
          <p:cNvSpPr/>
          <p:nvPr/>
        </p:nvSpPr>
        <p:spPr>
          <a:xfrm>
            <a:off x="4385925" y="5559188"/>
            <a:ext cx="1992573" cy="1221475"/>
          </a:xfrm>
          <a:prstGeom prst="frame">
            <a:avLst>
              <a:gd name="adj1" fmla="val 4679"/>
            </a:avLst>
          </a:prstGeom>
          <a:solidFill>
            <a:srgbClr val="FF59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Frame 46"/>
          <p:cNvSpPr/>
          <p:nvPr/>
        </p:nvSpPr>
        <p:spPr>
          <a:xfrm>
            <a:off x="3487450" y="4152455"/>
            <a:ext cx="1721444" cy="1047342"/>
          </a:xfrm>
          <a:prstGeom prst="frame">
            <a:avLst>
              <a:gd name="adj1" fmla="val 8591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Frame 47"/>
          <p:cNvSpPr/>
          <p:nvPr/>
        </p:nvSpPr>
        <p:spPr>
          <a:xfrm>
            <a:off x="7720082" y="4250263"/>
            <a:ext cx="1719619" cy="1154252"/>
          </a:xfrm>
          <a:prstGeom prst="frame">
            <a:avLst>
              <a:gd name="adj1" fmla="val 7004"/>
            </a:avLst>
          </a:prstGeom>
          <a:solidFill>
            <a:srgbClr val="313DF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Donut 49"/>
          <p:cNvSpPr/>
          <p:nvPr/>
        </p:nvSpPr>
        <p:spPr>
          <a:xfrm>
            <a:off x="5497779" y="4104046"/>
            <a:ext cx="1965275" cy="1565381"/>
          </a:xfrm>
          <a:prstGeom prst="donut">
            <a:avLst>
              <a:gd name="adj" fmla="val 5426"/>
            </a:avLst>
          </a:prstGeom>
          <a:solidFill>
            <a:srgbClr val="FE357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980E34-D04A-9241-BE17-9CAC63304402}"/>
              </a:ext>
            </a:extLst>
          </p:cNvPr>
          <p:cNvSpPr txBox="1"/>
          <p:nvPr/>
        </p:nvSpPr>
        <p:spPr>
          <a:xfrm>
            <a:off x="10468744" y="2149908"/>
            <a:ext cx="1459502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VO</a:t>
            </a:r>
            <a:r>
              <a:rPr lang="en-US" sz="2800" baseline="-25000" dirty="0">
                <a:solidFill>
                  <a:srgbClr val="C00000"/>
                </a:solidFill>
              </a:rPr>
              <a:t>2</a:t>
            </a:r>
            <a:r>
              <a:rPr lang="en-US" sz="2800" dirty="0">
                <a:solidFill>
                  <a:srgbClr val="C00000"/>
                </a:solidFill>
              </a:rPr>
              <a:t> max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7DBD88D-8FE4-D34D-B9B3-312B42CC477D}"/>
              </a:ext>
            </a:extLst>
          </p:cNvPr>
          <p:cNvSpPr/>
          <p:nvPr/>
        </p:nvSpPr>
        <p:spPr>
          <a:xfrm>
            <a:off x="5815502" y="1981200"/>
            <a:ext cx="1225378" cy="11939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Heart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231C77B-776F-D448-ABC7-A293D6516C50}"/>
              </a:ext>
            </a:extLst>
          </p:cNvPr>
          <p:cNvSpPr/>
          <p:nvPr/>
        </p:nvSpPr>
        <p:spPr>
          <a:xfrm>
            <a:off x="7796702" y="1935480"/>
            <a:ext cx="1225378" cy="11939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1217F2"/>
                </a:solidFill>
              </a:rPr>
              <a:t>Lungs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2456240-9F61-AF4F-BDEB-76709429A6E2}"/>
              </a:ext>
            </a:extLst>
          </p:cNvPr>
          <p:cNvSpPr/>
          <p:nvPr/>
        </p:nvSpPr>
        <p:spPr>
          <a:xfrm>
            <a:off x="3916680" y="2042160"/>
            <a:ext cx="1264920" cy="11939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C00000"/>
                </a:solidFill>
              </a:rPr>
              <a:t>Muscle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3E5C44-113E-1A47-AA81-3AD7AF34104C}"/>
              </a:ext>
            </a:extLst>
          </p:cNvPr>
          <p:cNvSpPr txBox="1"/>
          <p:nvPr/>
        </p:nvSpPr>
        <p:spPr>
          <a:xfrm>
            <a:off x="795641" y="2562795"/>
            <a:ext cx="1066702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Glycogen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37F43B-B669-1B40-A753-A26621F0B5A7}"/>
              </a:ext>
            </a:extLst>
          </p:cNvPr>
          <p:cNvSpPr txBox="1"/>
          <p:nvPr/>
        </p:nvSpPr>
        <p:spPr>
          <a:xfrm>
            <a:off x="857224" y="3541601"/>
            <a:ext cx="22114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Muscle Disorders: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Myopathies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Storage Disorders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Deconditioning</a:t>
            </a: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3EFED4AE-2AC0-524A-B25A-EEB68EE18F2D}"/>
              </a:ext>
            </a:extLst>
          </p:cNvPr>
          <p:cNvSpPr/>
          <p:nvPr/>
        </p:nvSpPr>
        <p:spPr>
          <a:xfrm>
            <a:off x="770241" y="3503501"/>
            <a:ext cx="2298422" cy="1285788"/>
          </a:xfrm>
          <a:prstGeom prst="frame">
            <a:avLst>
              <a:gd name="adj1" fmla="val 5586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887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5027" y="685800"/>
            <a:ext cx="5262060" cy="1010478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n-US" dirty="0">
                <a:ea typeface="+mj-ea"/>
              </a:rPr>
              <a:t>Why CPET Test  ???</a:t>
            </a:r>
          </a:p>
        </p:txBody>
      </p:sp>
      <p:pic>
        <p:nvPicPr>
          <p:cNvPr id="4" name="Picture 3" descr="Kinasewitz">
            <a:extLst>
              <a:ext uri="{FF2B5EF4-FFF2-40B4-BE49-F238E27FC236}">
                <a16:creationId xmlns:a16="http://schemas.microsoft.com/office/drawing/2014/main" id="{E16F52BE-5B33-5DDD-5964-A70BAB426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6035"/>
            <a:ext cx="6132686" cy="691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7987" y="2159000"/>
            <a:ext cx="5017913" cy="3886200"/>
          </a:xfrm>
          <a:prstGeom prst="roundRect">
            <a:avLst/>
          </a:prstGeom>
          <a:solidFill>
            <a:schemeClr val="accent5"/>
          </a:solidFill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Cardiopulmonary measurements obtained at rest may not estimate functional capacity reliably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Aptos" panose="020B0004020202020204" pitchFamily="34" charset="0"/>
              </a:rPr>
              <a:t>Aim to stress the cardio-respiratory system until factor limiting exercise capacity is identified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By primarily evaluating </a:t>
            </a:r>
            <a:r>
              <a:rPr lang="en-US" sz="2400" i="1" dirty="0">
                <a:solidFill>
                  <a:schemeClr val="bg1"/>
                </a:solidFill>
                <a:latin typeface="Aptos" panose="020B0004020202020204" pitchFamily="34" charset="0"/>
              </a:rPr>
              <a:t>peak VO</a:t>
            </a:r>
            <a:r>
              <a:rPr lang="en-US" sz="2400" i="1" baseline="-25000" dirty="0">
                <a:solidFill>
                  <a:schemeClr val="bg1"/>
                </a:solidFill>
                <a:latin typeface="Aptos" panose="020B0004020202020204" pitchFamily="34" charset="0"/>
              </a:rPr>
              <a:t>2 </a:t>
            </a:r>
            <a:r>
              <a:rPr lang="en-US" sz="2400" i="1" dirty="0">
                <a:solidFill>
                  <a:schemeClr val="bg1"/>
                </a:solidFill>
                <a:latin typeface="Aptos" panose="020B0004020202020204" pitchFamily="34" charset="0"/>
              </a:rPr>
              <a:t>and AT</a:t>
            </a:r>
          </a:p>
        </p:txBody>
      </p:sp>
    </p:spTree>
    <p:extLst>
      <p:ext uri="{BB962C8B-B14F-4D97-AF65-F5344CB8AC3E}">
        <p14:creationId xmlns:p14="http://schemas.microsoft.com/office/powerpoint/2010/main" val="2426590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277257" y="339436"/>
            <a:ext cx="9601200" cy="823686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C00000"/>
                </a:solidFill>
                <a:latin typeface="+mn-lt"/>
              </a:rPr>
              <a:t>Indications for CPET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509485"/>
            <a:ext cx="9412514" cy="5138057"/>
          </a:xfrm>
        </p:spPr>
        <p:txBody>
          <a:bodyPr>
            <a:normAutofit fontScale="92500" lnSpcReduction="20000"/>
          </a:bodyPr>
          <a:lstStyle/>
          <a:p>
            <a:pPr marL="274320" indent="-274320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>
                <a:solidFill>
                  <a:srgbClr val="FF0000"/>
                </a:solidFill>
                <a:ea typeface="+mn-ea"/>
              </a:rPr>
              <a:t>Evaluation of dyspnea</a:t>
            </a:r>
          </a:p>
          <a:p>
            <a:pPr marL="548640" lvl="1" indent="-274320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Distinguish cardiac vs pulmonary vs peripheral limitation vs other</a:t>
            </a:r>
          </a:p>
          <a:p>
            <a:pPr marL="548640" lvl="1" indent="-274320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Detection of exercise-induced bronchoconstriction</a:t>
            </a:r>
          </a:p>
          <a:p>
            <a:pPr marL="548640" lvl="1" indent="-274320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Detection of </a:t>
            </a:r>
            <a:r>
              <a:rPr lang="en-US" dirty="0" err="1">
                <a:ea typeface="+mn-ea"/>
              </a:rPr>
              <a:t>exertional</a:t>
            </a:r>
            <a:r>
              <a:rPr lang="en-US" dirty="0">
                <a:ea typeface="+mn-ea"/>
              </a:rPr>
              <a:t> desaturation</a:t>
            </a:r>
          </a:p>
          <a:p>
            <a:pPr marL="274320" indent="-274320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>
                <a:solidFill>
                  <a:srgbClr val="FF0000"/>
                </a:solidFill>
                <a:ea typeface="+mn-ea"/>
              </a:rPr>
              <a:t>Pulmonary rehabilitation</a:t>
            </a:r>
          </a:p>
          <a:p>
            <a:pPr marL="548640" lvl="1" indent="-274320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Exercise intensity/prescription</a:t>
            </a:r>
          </a:p>
          <a:p>
            <a:pPr marL="548640" lvl="1" indent="-274320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Response to participation</a:t>
            </a:r>
          </a:p>
          <a:p>
            <a:pPr marL="274320" indent="-274320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>
                <a:ea typeface="+mn-ea"/>
              </a:rPr>
              <a:t>Pre-op evaluation and risk stratification</a:t>
            </a:r>
          </a:p>
          <a:p>
            <a:pPr marL="274320" indent="-274320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>
                <a:ea typeface="+mn-ea"/>
              </a:rPr>
              <a:t>Prognostication of life expectancy</a:t>
            </a:r>
          </a:p>
          <a:p>
            <a:pPr marL="274320" indent="-274320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>
                <a:ea typeface="+mn-ea"/>
              </a:rPr>
              <a:t>Disability determination</a:t>
            </a:r>
          </a:p>
          <a:p>
            <a:pPr marL="274320" indent="-274320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>
                <a:ea typeface="+mn-ea"/>
              </a:rPr>
              <a:t>Fitness evaluation</a:t>
            </a:r>
          </a:p>
          <a:p>
            <a:pPr marL="274320" indent="-274320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>
                <a:ea typeface="+mn-ea"/>
              </a:rPr>
              <a:t>Diagnosis</a:t>
            </a:r>
          </a:p>
          <a:p>
            <a:pPr marL="274320" indent="-274320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>
                <a:solidFill>
                  <a:srgbClr val="FF0000"/>
                </a:solidFill>
                <a:ea typeface="+mn-ea"/>
              </a:rPr>
              <a:t>Assess response to therapy</a:t>
            </a:r>
          </a:p>
        </p:txBody>
      </p:sp>
    </p:spTree>
    <p:extLst>
      <p:ext uri="{BB962C8B-B14F-4D97-AF65-F5344CB8AC3E}">
        <p14:creationId xmlns:p14="http://schemas.microsoft.com/office/powerpoint/2010/main" val="472317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A0BB1D-41CC-D365-779D-89DB30D33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918" y="496708"/>
            <a:ext cx="4993808" cy="45381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BAA2B4-8773-9684-C1B3-29568E0A8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0311" y="317879"/>
            <a:ext cx="7778044" cy="63782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A968AB-BB68-6EA8-686B-C5FD7575B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7261" y="5045386"/>
            <a:ext cx="2305584" cy="181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883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000000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6972</TotalTime>
  <Words>1665</Words>
  <Application>Microsoft Macintosh PowerPoint</Application>
  <PresentationFormat>Widescreen</PresentationFormat>
  <Paragraphs>343</Paragraphs>
  <Slides>43</Slides>
  <Notes>17</Notes>
  <HiddenSlides>0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7" baseType="lpstr">
      <vt:lpstr>ＭＳ Ｐゴシック</vt:lpstr>
      <vt:lpstr>Aptos</vt:lpstr>
      <vt:lpstr>Aptos Display</vt:lpstr>
      <vt:lpstr>Aptos Light</vt:lpstr>
      <vt:lpstr>Arial</vt:lpstr>
      <vt:lpstr>Calibri</vt:lpstr>
      <vt:lpstr>Comic Sans MS</vt:lpstr>
      <vt:lpstr>msgothic</vt:lpstr>
      <vt:lpstr>Times New Roman</vt:lpstr>
      <vt:lpstr>tisapro-regular</vt:lpstr>
      <vt:lpstr>Wingdings</vt:lpstr>
      <vt:lpstr>Wingdings 2</vt:lpstr>
      <vt:lpstr>Office Theme</vt:lpstr>
      <vt:lpstr>Image</vt:lpstr>
      <vt:lpstr>PowerPoint Presentation</vt:lpstr>
      <vt:lpstr>Exercise Test to Find Out  Cause of Exercise  Limitation</vt:lpstr>
      <vt:lpstr>CPET :  . Why not Used Often</vt:lpstr>
      <vt:lpstr>PowerPoint Presentation</vt:lpstr>
      <vt:lpstr>PowerPoint Presentation</vt:lpstr>
      <vt:lpstr>PowerPoint Presentation</vt:lpstr>
      <vt:lpstr>Why CPET Test  ???</vt:lpstr>
      <vt:lpstr>Indications for CPET</vt:lpstr>
      <vt:lpstr>PowerPoint Presentation</vt:lpstr>
      <vt:lpstr>Exercise :  . Load to be Given</vt:lpstr>
      <vt:lpstr>Exercise Protocol : To Reach Limit  … till Exhaustion</vt:lpstr>
      <vt:lpstr>PowerPoint Presentation</vt:lpstr>
      <vt:lpstr>Optimal Exercise Test</vt:lpstr>
      <vt:lpstr>VO2max</vt:lpstr>
      <vt:lpstr>Metabolic Response   VO2 – WR Slopes </vt:lpstr>
      <vt:lpstr>VECO2</vt:lpstr>
      <vt:lpstr>Ventilatory Response   VE – T and VT/RR Slopes </vt:lpstr>
      <vt:lpstr>Concept of Breathing Reserve : BR                          MVV – VE max</vt:lpstr>
      <vt:lpstr>PowerPoint Presentation</vt:lpstr>
      <vt:lpstr>Ventilatory Response   Dead Space VD / VT  vs VE and VA</vt:lpstr>
      <vt:lpstr>Cardiovascular Response . Heart Rate</vt:lpstr>
      <vt:lpstr>Abnormal HR Response : Sharp vs Blunt</vt:lpstr>
      <vt:lpstr>Cardiovascular Response . Oxygen Pulse</vt:lpstr>
      <vt:lpstr>PowerPoint Presentation</vt:lpstr>
      <vt:lpstr>Heart Rate Recovery :  HRR</vt:lpstr>
      <vt:lpstr>Ventilatory Equivalents  Oxygen &amp; Carbon Dioxide</vt:lpstr>
      <vt:lpstr>VE/VCO2 : Ventilatory Efficiency</vt:lpstr>
      <vt:lpstr>VE / VCO2 : Ventilatory Efficiency</vt:lpstr>
      <vt:lpstr>Concept of Anaerobic Threshold &amp; Lactate Threshold</vt:lpstr>
      <vt:lpstr>Physiological Responses at AT </vt:lpstr>
      <vt:lpstr>Anaerobic Threshold</vt:lpstr>
      <vt:lpstr>Wasserman 9-Panel Plot</vt:lpstr>
      <vt:lpstr>Interpret CPET Results: Putting it all together  </vt:lpstr>
      <vt:lpstr> Contraindications to CPET</vt:lpstr>
      <vt:lpstr>Algorithm to Interpret CPET Report</vt:lpstr>
      <vt:lpstr>Reduced Vo2 peak : Patterns for Causes</vt:lpstr>
      <vt:lpstr>PowerPoint Presentation</vt:lpstr>
      <vt:lpstr>Arriving : Octane PACS -25 15, 16 &amp; 17 August 2025</vt:lpstr>
      <vt:lpstr>Case : 30 Years, Male with SOB </vt:lpstr>
      <vt:lpstr>Case</vt:lpstr>
      <vt:lpstr>Case</vt:lpstr>
      <vt:lpstr>Case</vt:lpstr>
      <vt:lpstr>Case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Deepak Talwar</dc:creator>
  <cp:lastModifiedBy>Deepak Talwar</cp:lastModifiedBy>
  <cp:revision>40</cp:revision>
  <dcterms:created xsi:type="dcterms:W3CDTF">2025-06-10T05:27:04Z</dcterms:created>
  <dcterms:modified xsi:type="dcterms:W3CDTF">2025-06-15T01:39:34Z</dcterms:modified>
</cp:coreProperties>
</file>