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35"/>
  </p:notesMasterIdLst>
  <p:sldIdLst>
    <p:sldId id="256" r:id="rId2"/>
    <p:sldId id="2145705118" r:id="rId3"/>
    <p:sldId id="2145705119" r:id="rId4"/>
    <p:sldId id="949" r:id="rId5"/>
    <p:sldId id="2145705122" r:id="rId6"/>
    <p:sldId id="2145705120" r:id="rId7"/>
    <p:sldId id="950" r:id="rId8"/>
    <p:sldId id="2145705123" r:id="rId9"/>
    <p:sldId id="2145705124" r:id="rId10"/>
    <p:sldId id="2145705129" r:id="rId11"/>
    <p:sldId id="2145705126" r:id="rId12"/>
    <p:sldId id="2145705127" r:id="rId13"/>
    <p:sldId id="478" r:id="rId14"/>
    <p:sldId id="2145705130" r:id="rId15"/>
    <p:sldId id="860" r:id="rId16"/>
    <p:sldId id="257" r:id="rId17"/>
    <p:sldId id="268" r:id="rId18"/>
    <p:sldId id="260" r:id="rId19"/>
    <p:sldId id="915" r:id="rId20"/>
    <p:sldId id="2147472910" r:id="rId21"/>
    <p:sldId id="2145705131" r:id="rId22"/>
    <p:sldId id="923" r:id="rId23"/>
    <p:sldId id="920" r:id="rId24"/>
    <p:sldId id="2147472911" r:id="rId25"/>
    <p:sldId id="919" r:id="rId26"/>
    <p:sldId id="2146847870" r:id="rId27"/>
    <p:sldId id="2145707285" r:id="rId28"/>
    <p:sldId id="2146847875" r:id="rId29"/>
    <p:sldId id="2145707301" r:id="rId30"/>
    <p:sldId id="283" r:id="rId31"/>
    <p:sldId id="2147472909" r:id="rId32"/>
    <p:sldId id="1539" r:id="rId33"/>
    <p:sldId id="214570731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56"/>
    <p:restoredTop sz="94630"/>
  </p:normalViewPr>
  <p:slideViewPr>
    <p:cSldViewPr snapToGrid="0">
      <p:cViewPr varScale="1">
        <p:scale>
          <a:sx n="86" d="100"/>
          <a:sy n="86" d="100"/>
        </p:scale>
        <p:origin x="22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847408-5D4E-4795-AF58-232FCB9453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A357D59-882D-43DE-B272-A7DD45CC6757}">
      <dgm:prSet custT="1"/>
      <dgm:spPr/>
      <dgm:t>
        <a:bodyPr/>
        <a:lstStyle/>
        <a:p>
          <a:r>
            <a:rPr lang="en-US" sz="2400" dirty="0"/>
            <a:t>Asthma is a </a:t>
          </a:r>
          <a:r>
            <a:rPr lang="en-US" sz="2400" dirty="0">
              <a:solidFill>
                <a:srgbClr val="FF0000"/>
              </a:solidFill>
            </a:rPr>
            <a:t>heterogeneous </a:t>
          </a:r>
          <a:r>
            <a:rPr lang="en-US" sz="2400" dirty="0"/>
            <a:t>disease, usually characterized by </a:t>
          </a:r>
          <a:r>
            <a:rPr lang="en-US" sz="2400" dirty="0">
              <a:solidFill>
                <a:srgbClr val="FF0000"/>
              </a:solidFill>
            </a:rPr>
            <a:t>chronic airway inflammation. </a:t>
          </a:r>
        </a:p>
      </dgm:t>
    </dgm:pt>
    <dgm:pt modelId="{B8C63941-4BA1-4C24-83ED-8CA5DF6ED29A}" type="parTrans" cxnId="{0ECC201B-C81A-49C3-8A54-F1C4E758C64C}">
      <dgm:prSet/>
      <dgm:spPr/>
      <dgm:t>
        <a:bodyPr/>
        <a:lstStyle/>
        <a:p>
          <a:endParaRPr lang="en-US" sz="2400"/>
        </a:p>
      </dgm:t>
    </dgm:pt>
    <dgm:pt modelId="{DDF12ABF-F992-473B-A90E-22FE91AFE71E}" type="sibTrans" cxnId="{0ECC201B-C81A-49C3-8A54-F1C4E758C64C}">
      <dgm:prSet/>
      <dgm:spPr/>
      <dgm:t>
        <a:bodyPr/>
        <a:lstStyle/>
        <a:p>
          <a:endParaRPr lang="en-US" sz="2400"/>
        </a:p>
      </dgm:t>
    </dgm:pt>
    <dgm:pt modelId="{1EB80D05-C554-4354-84C6-497FBC16A6B9}">
      <dgm:prSet custT="1"/>
      <dgm:spPr/>
      <dgm:t>
        <a:bodyPr/>
        <a:lstStyle/>
        <a:p>
          <a:r>
            <a:rPr lang="en-US" sz="2400" dirty="0"/>
            <a:t>It is defined by the history of </a:t>
          </a:r>
          <a:r>
            <a:rPr lang="en-US" sz="2400" dirty="0">
              <a:solidFill>
                <a:srgbClr val="FF0000"/>
              </a:solidFill>
            </a:rPr>
            <a:t>respiratory symptoms </a:t>
          </a:r>
          <a:r>
            <a:rPr lang="en-US" sz="2400" dirty="0"/>
            <a:t>such as wheeze, shortness of breath, chest tightness and cough that </a:t>
          </a:r>
          <a:r>
            <a:rPr lang="en-US" sz="2400" dirty="0">
              <a:solidFill>
                <a:srgbClr val="FF0000"/>
              </a:solidFill>
            </a:rPr>
            <a:t>vary over time </a:t>
          </a:r>
          <a:r>
            <a:rPr lang="en-US" sz="2400" dirty="0"/>
            <a:t>and in intensity, together with </a:t>
          </a:r>
          <a:r>
            <a:rPr lang="en-US" sz="2400" dirty="0">
              <a:solidFill>
                <a:srgbClr val="FF0000"/>
              </a:solidFill>
            </a:rPr>
            <a:t>variable expiratory airflow limitation</a:t>
          </a:r>
          <a:r>
            <a:rPr lang="en-US" sz="2400" dirty="0"/>
            <a:t>.</a:t>
          </a:r>
        </a:p>
      </dgm:t>
    </dgm:pt>
    <dgm:pt modelId="{5F34D545-987D-4580-84B9-FEB485CCD904}" type="parTrans" cxnId="{EA232749-4A98-4CB3-A153-16BE042759DD}">
      <dgm:prSet/>
      <dgm:spPr/>
      <dgm:t>
        <a:bodyPr/>
        <a:lstStyle/>
        <a:p>
          <a:endParaRPr lang="en-US" sz="2400"/>
        </a:p>
      </dgm:t>
    </dgm:pt>
    <dgm:pt modelId="{BFBA1CF8-41C7-48B0-906B-8E948A7B354A}" type="sibTrans" cxnId="{EA232749-4A98-4CB3-A153-16BE042759DD}">
      <dgm:prSet/>
      <dgm:spPr/>
      <dgm:t>
        <a:bodyPr/>
        <a:lstStyle/>
        <a:p>
          <a:endParaRPr lang="en-US" sz="2400"/>
        </a:p>
      </dgm:t>
    </dgm:pt>
    <dgm:pt modelId="{8DD5C6E2-3A47-4CEA-ABAC-E0AD393A8793}" type="pres">
      <dgm:prSet presAssocID="{7B847408-5D4E-4795-AF58-232FCB94537A}" presName="root" presStyleCnt="0">
        <dgm:presLayoutVars>
          <dgm:dir/>
          <dgm:resizeHandles val="exact"/>
        </dgm:presLayoutVars>
      </dgm:prSet>
      <dgm:spPr/>
    </dgm:pt>
    <dgm:pt modelId="{176ACB1C-2FE9-4D4F-957E-837DB18E00F5}" type="pres">
      <dgm:prSet presAssocID="{3A357D59-882D-43DE-B272-A7DD45CC6757}" presName="compNode" presStyleCnt="0"/>
      <dgm:spPr/>
    </dgm:pt>
    <dgm:pt modelId="{1935458D-6D7C-41F6-91D2-CBF80FCD76FF}" type="pres">
      <dgm:prSet presAssocID="{3A357D59-882D-43DE-B272-A7DD45CC6757}" presName="bgRect" presStyleLbl="bgShp" presStyleIdx="0" presStyleCnt="2" custScaleY="114819"/>
      <dgm:spPr/>
    </dgm:pt>
    <dgm:pt modelId="{97D92231-A835-414D-A8FC-DE6313F8DC94}" type="pres">
      <dgm:prSet presAssocID="{3A357D59-882D-43DE-B272-A7DD45CC675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6793052F-74C4-4806-B401-F21BEF80EB7D}" type="pres">
      <dgm:prSet presAssocID="{3A357D59-882D-43DE-B272-A7DD45CC6757}" presName="spaceRect" presStyleCnt="0"/>
      <dgm:spPr/>
    </dgm:pt>
    <dgm:pt modelId="{EDE964B4-0CF0-4509-985F-77AEB5567A99}" type="pres">
      <dgm:prSet presAssocID="{3A357D59-882D-43DE-B272-A7DD45CC6757}" presName="parTx" presStyleLbl="revTx" presStyleIdx="0" presStyleCnt="2">
        <dgm:presLayoutVars>
          <dgm:chMax val="0"/>
          <dgm:chPref val="0"/>
        </dgm:presLayoutVars>
      </dgm:prSet>
      <dgm:spPr/>
    </dgm:pt>
    <dgm:pt modelId="{6800E648-E261-4DAF-8DD6-585D58DCE870}" type="pres">
      <dgm:prSet presAssocID="{DDF12ABF-F992-473B-A90E-22FE91AFE71E}" presName="sibTrans" presStyleCnt="0"/>
      <dgm:spPr/>
    </dgm:pt>
    <dgm:pt modelId="{E711D9B7-83E8-485E-9227-B8446C2027B4}" type="pres">
      <dgm:prSet presAssocID="{1EB80D05-C554-4354-84C6-497FBC16A6B9}" presName="compNode" presStyleCnt="0"/>
      <dgm:spPr/>
    </dgm:pt>
    <dgm:pt modelId="{DE1A12B5-E983-4CD6-BC88-E7BFD2704DFD}" type="pres">
      <dgm:prSet presAssocID="{1EB80D05-C554-4354-84C6-497FBC16A6B9}" presName="bgRect" presStyleLbl="bgShp" presStyleIdx="1" presStyleCnt="2" custScaleY="100000"/>
      <dgm:spPr/>
    </dgm:pt>
    <dgm:pt modelId="{30CFD7CB-A32F-42E5-B4E3-EF9A3F791930}" type="pres">
      <dgm:prSet presAssocID="{1EB80D05-C554-4354-84C6-497FBC16A6B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E7622D04-A1F5-4C86-BA91-535A7078BD74}" type="pres">
      <dgm:prSet presAssocID="{1EB80D05-C554-4354-84C6-497FBC16A6B9}" presName="spaceRect" presStyleCnt="0"/>
      <dgm:spPr/>
    </dgm:pt>
    <dgm:pt modelId="{E34B642E-E719-4CD7-8B30-FCD35BD62EBF}" type="pres">
      <dgm:prSet presAssocID="{1EB80D05-C554-4354-84C6-497FBC16A6B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DCA930A-76EF-4E35-AA35-A6BC29EA674A}" type="presOf" srcId="{1EB80D05-C554-4354-84C6-497FBC16A6B9}" destId="{E34B642E-E719-4CD7-8B30-FCD35BD62EBF}" srcOrd="0" destOrd="0" presId="urn:microsoft.com/office/officeart/2018/2/layout/IconVerticalSolidList"/>
    <dgm:cxn modelId="{0ECC201B-C81A-49C3-8A54-F1C4E758C64C}" srcId="{7B847408-5D4E-4795-AF58-232FCB94537A}" destId="{3A357D59-882D-43DE-B272-A7DD45CC6757}" srcOrd="0" destOrd="0" parTransId="{B8C63941-4BA1-4C24-83ED-8CA5DF6ED29A}" sibTransId="{DDF12ABF-F992-473B-A90E-22FE91AFE71E}"/>
    <dgm:cxn modelId="{EA232749-4A98-4CB3-A153-16BE042759DD}" srcId="{7B847408-5D4E-4795-AF58-232FCB94537A}" destId="{1EB80D05-C554-4354-84C6-497FBC16A6B9}" srcOrd="1" destOrd="0" parTransId="{5F34D545-987D-4580-84B9-FEB485CCD904}" sibTransId="{BFBA1CF8-41C7-48B0-906B-8E948A7B354A}"/>
    <dgm:cxn modelId="{B155BABA-98AA-4121-9AC0-7C52D4424AC1}" type="presOf" srcId="{3A357D59-882D-43DE-B272-A7DD45CC6757}" destId="{EDE964B4-0CF0-4509-985F-77AEB5567A99}" srcOrd="0" destOrd="0" presId="urn:microsoft.com/office/officeart/2018/2/layout/IconVerticalSolidList"/>
    <dgm:cxn modelId="{C382A5FF-B214-4FEE-B071-923F3B82F0A0}" type="presOf" srcId="{7B847408-5D4E-4795-AF58-232FCB94537A}" destId="{8DD5C6E2-3A47-4CEA-ABAC-E0AD393A8793}" srcOrd="0" destOrd="0" presId="urn:microsoft.com/office/officeart/2018/2/layout/IconVerticalSolidList"/>
    <dgm:cxn modelId="{B04B9A4A-6ED3-4761-855B-FC6F047CBFFF}" type="presParOf" srcId="{8DD5C6E2-3A47-4CEA-ABAC-E0AD393A8793}" destId="{176ACB1C-2FE9-4D4F-957E-837DB18E00F5}" srcOrd="0" destOrd="0" presId="urn:microsoft.com/office/officeart/2018/2/layout/IconVerticalSolidList"/>
    <dgm:cxn modelId="{C86FB455-F2B8-4533-802F-94AD39677707}" type="presParOf" srcId="{176ACB1C-2FE9-4D4F-957E-837DB18E00F5}" destId="{1935458D-6D7C-41F6-91D2-CBF80FCD76FF}" srcOrd="0" destOrd="0" presId="urn:microsoft.com/office/officeart/2018/2/layout/IconVerticalSolidList"/>
    <dgm:cxn modelId="{4CCB8705-EE94-41B6-BDE3-12DC9091DDA6}" type="presParOf" srcId="{176ACB1C-2FE9-4D4F-957E-837DB18E00F5}" destId="{97D92231-A835-414D-A8FC-DE6313F8DC94}" srcOrd="1" destOrd="0" presId="urn:microsoft.com/office/officeart/2018/2/layout/IconVerticalSolidList"/>
    <dgm:cxn modelId="{C838E78E-D1F6-4973-907B-BA678A17E389}" type="presParOf" srcId="{176ACB1C-2FE9-4D4F-957E-837DB18E00F5}" destId="{6793052F-74C4-4806-B401-F21BEF80EB7D}" srcOrd="2" destOrd="0" presId="urn:microsoft.com/office/officeart/2018/2/layout/IconVerticalSolidList"/>
    <dgm:cxn modelId="{BC054FAC-CA2A-4175-BB8A-0F2768815500}" type="presParOf" srcId="{176ACB1C-2FE9-4D4F-957E-837DB18E00F5}" destId="{EDE964B4-0CF0-4509-985F-77AEB5567A99}" srcOrd="3" destOrd="0" presId="urn:microsoft.com/office/officeart/2018/2/layout/IconVerticalSolidList"/>
    <dgm:cxn modelId="{34BEB75E-80C4-4738-A100-2CE16308793D}" type="presParOf" srcId="{8DD5C6E2-3A47-4CEA-ABAC-E0AD393A8793}" destId="{6800E648-E261-4DAF-8DD6-585D58DCE870}" srcOrd="1" destOrd="0" presId="urn:microsoft.com/office/officeart/2018/2/layout/IconVerticalSolidList"/>
    <dgm:cxn modelId="{EEAC97B6-136C-466D-A678-91F9BA2C7339}" type="presParOf" srcId="{8DD5C6E2-3A47-4CEA-ABAC-E0AD393A8793}" destId="{E711D9B7-83E8-485E-9227-B8446C2027B4}" srcOrd="2" destOrd="0" presId="urn:microsoft.com/office/officeart/2018/2/layout/IconVerticalSolidList"/>
    <dgm:cxn modelId="{949EB49F-E8EC-4FB2-BA84-182EB68DBFF7}" type="presParOf" srcId="{E711D9B7-83E8-485E-9227-B8446C2027B4}" destId="{DE1A12B5-E983-4CD6-BC88-E7BFD2704DFD}" srcOrd="0" destOrd="0" presId="urn:microsoft.com/office/officeart/2018/2/layout/IconVerticalSolidList"/>
    <dgm:cxn modelId="{C29BCA0D-3F91-4C0D-AC1D-7F3A811A85B7}" type="presParOf" srcId="{E711D9B7-83E8-485E-9227-B8446C2027B4}" destId="{30CFD7CB-A32F-42E5-B4E3-EF9A3F791930}" srcOrd="1" destOrd="0" presId="urn:microsoft.com/office/officeart/2018/2/layout/IconVerticalSolidList"/>
    <dgm:cxn modelId="{2B098D8B-16B2-4F7C-A92D-532A5CD0FA6A}" type="presParOf" srcId="{E711D9B7-83E8-485E-9227-B8446C2027B4}" destId="{E7622D04-A1F5-4C86-BA91-535A7078BD74}" srcOrd="2" destOrd="0" presId="urn:microsoft.com/office/officeart/2018/2/layout/IconVerticalSolidList"/>
    <dgm:cxn modelId="{15CDF5AB-A3EC-45F6-ACC4-294A923CD0A6}" type="presParOf" srcId="{E711D9B7-83E8-485E-9227-B8446C2027B4}" destId="{E34B642E-E719-4CD7-8B30-FCD35BD62E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5458D-6D7C-41F6-91D2-CBF80FCD76FF}">
      <dsp:nvSpPr>
        <dsp:cNvPr id="0" name=""/>
        <dsp:cNvSpPr/>
      </dsp:nvSpPr>
      <dsp:spPr>
        <a:xfrm>
          <a:off x="0" y="160359"/>
          <a:ext cx="7586198" cy="24746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92231-A835-414D-A8FC-DE6313F8DC94}">
      <dsp:nvSpPr>
        <dsp:cNvPr id="0" name=""/>
        <dsp:cNvSpPr/>
      </dsp:nvSpPr>
      <dsp:spPr>
        <a:xfrm>
          <a:off x="651960" y="804980"/>
          <a:ext cx="1185382" cy="1185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964B4-0CF0-4509-985F-77AEB5567A99}">
      <dsp:nvSpPr>
        <dsp:cNvPr id="0" name=""/>
        <dsp:cNvSpPr/>
      </dsp:nvSpPr>
      <dsp:spPr>
        <a:xfrm>
          <a:off x="2489302" y="320051"/>
          <a:ext cx="5095736" cy="215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096" tIns="228096" rIns="228096" bIns="22809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Asthma is a </a:t>
          </a:r>
          <a:r>
            <a:rPr lang="en-US" sz="2400" kern="1200" dirty="0">
              <a:solidFill>
                <a:srgbClr val="FF0000"/>
              </a:solidFill>
            </a:rPr>
            <a:t>heterogeneous </a:t>
          </a:r>
          <a:r>
            <a:rPr lang="en-US" sz="2400" kern="1200" dirty="0"/>
            <a:t>disease, usually characterized by </a:t>
          </a:r>
          <a:r>
            <a:rPr lang="en-US" sz="2400" kern="1200" dirty="0">
              <a:solidFill>
                <a:srgbClr val="FF0000"/>
              </a:solidFill>
            </a:rPr>
            <a:t>chronic airway inflammation. </a:t>
          </a:r>
        </a:p>
      </dsp:txBody>
      <dsp:txXfrm>
        <a:off x="2489302" y="320051"/>
        <a:ext cx="5095736" cy="2155240"/>
      </dsp:txXfrm>
    </dsp:sp>
    <dsp:sp modelId="{DE1A12B5-E983-4CD6-BC88-E7BFD2704DFD}">
      <dsp:nvSpPr>
        <dsp:cNvPr id="0" name=""/>
        <dsp:cNvSpPr/>
      </dsp:nvSpPr>
      <dsp:spPr>
        <a:xfrm>
          <a:off x="0" y="3035959"/>
          <a:ext cx="7586198" cy="21552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FD7CB-A32F-42E5-B4E3-EF9A3F791930}">
      <dsp:nvSpPr>
        <dsp:cNvPr id="0" name=""/>
        <dsp:cNvSpPr/>
      </dsp:nvSpPr>
      <dsp:spPr>
        <a:xfrm>
          <a:off x="651960" y="3520888"/>
          <a:ext cx="1185382" cy="1185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B642E-E719-4CD7-8B30-FCD35BD62EBF}">
      <dsp:nvSpPr>
        <dsp:cNvPr id="0" name=""/>
        <dsp:cNvSpPr/>
      </dsp:nvSpPr>
      <dsp:spPr>
        <a:xfrm>
          <a:off x="2489302" y="3035959"/>
          <a:ext cx="5095736" cy="215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096" tIns="228096" rIns="228096" bIns="22809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 is defined by the history of </a:t>
          </a:r>
          <a:r>
            <a:rPr lang="en-US" sz="2400" kern="1200" dirty="0">
              <a:solidFill>
                <a:srgbClr val="FF0000"/>
              </a:solidFill>
            </a:rPr>
            <a:t>respiratory symptoms </a:t>
          </a:r>
          <a:r>
            <a:rPr lang="en-US" sz="2400" kern="1200" dirty="0"/>
            <a:t>such as wheeze, shortness of breath, chest tightness and cough that </a:t>
          </a:r>
          <a:r>
            <a:rPr lang="en-US" sz="2400" kern="1200" dirty="0">
              <a:solidFill>
                <a:srgbClr val="FF0000"/>
              </a:solidFill>
            </a:rPr>
            <a:t>vary over time </a:t>
          </a:r>
          <a:r>
            <a:rPr lang="en-US" sz="2400" kern="1200" dirty="0"/>
            <a:t>and in intensity, together with </a:t>
          </a:r>
          <a:r>
            <a:rPr lang="en-US" sz="2400" kern="1200" dirty="0">
              <a:solidFill>
                <a:srgbClr val="FF0000"/>
              </a:solidFill>
            </a:rPr>
            <a:t>variable expiratory airflow limitation</a:t>
          </a:r>
          <a:r>
            <a:rPr lang="en-US" sz="2400" kern="1200" dirty="0"/>
            <a:t>.</a:t>
          </a:r>
        </a:p>
      </dsp:txBody>
      <dsp:txXfrm>
        <a:off x="2489302" y="3035959"/>
        <a:ext cx="5095736" cy="215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6CD77-8A5F-2044-936F-43ACDB5C5EE6}" type="datetimeFigureOut">
              <a:rPr lang="en-US" smtClean="0"/>
              <a:t>2/13/25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1A28E-4904-484B-BBD6-00F622E3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t>4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pPr>
                <a:defRPr/>
              </a:pPr>
              <a:t>22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0526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pPr>
                <a:defRPr/>
              </a:pPr>
              <a:t>23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07767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t>25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t>7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B9E4-E0C4-31C1-61D5-F48E31D2C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6BD38765-7915-F928-4BAB-293A61841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8EC7F22-E2EA-5DFA-F7DD-91B7A515C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2008819-0E30-002F-B2D4-95407F92D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t>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048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A28E-4904-484B-BBD6-00F622E3EE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Rather than chronic and preventative care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E7CD0-D342-4853-9B24-2629CAF6F16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32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FE74-067B-6940-8875-AB1FF3A145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FE74-067B-6940-8875-AB1FF3A145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2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t>19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F58E6-EDF1-41EA-B51C-23AB8BD56BD9}" type="slidenum">
              <a:rPr lang="fr-FR" altLang="en-US" smtClean="0"/>
              <a:t>21</a:t>
            </a:fld>
            <a:endParaRPr lang="fr-F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2/13/25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1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5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768349"/>
            <a:ext cx="10972800" cy="984251"/>
          </a:xfrm>
        </p:spPr>
        <p:txBody>
          <a:bodyPr/>
          <a:lstStyle>
            <a:lvl1pPr>
              <a:defRPr sz="3733" cap="all"/>
            </a:lvl1pPr>
          </a:lstStyle>
          <a:p>
            <a:r>
              <a:rPr lang="fr-CH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08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1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7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2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2/13/25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2/13/25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2/13/25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3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1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5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2/13/25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57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9E5D3-DBA4-2F03-0582-7CDAFEDD9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610" r="10523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13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B31E35-52F5-B981-EFA2-764E1B7EC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Bronchial Asthma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i="1" dirty="0">
                <a:solidFill>
                  <a:srgbClr val="FFFFFF"/>
                </a:solidFill>
              </a:rPr>
              <a:t>ICP – API 2025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DBE1F2-0C7D-E897-5B13-9491FBE5A09D}"/>
              </a:ext>
            </a:extLst>
          </p:cNvPr>
          <p:cNvGrpSpPr/>
          <p:nvPr/>
        </p:nvGrpSpPr>
        <p:grpSpPr>
          <a:xfrm>
            <a:off x="8507962" y="4981742"/>
            <a:ext cx="1595548" cy="1595548"/>
            <a:chOff x="113521" y="44647"/>
            <a:chExt cx="1698428" cy="16984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CEE550-98F2-EE46-14DF-E82F3EC68CCC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3905BB-1247-A5A5-C40F-EC2EA497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roundRect">
              <a:avLst>
                <a:gd name="adj" fmla="val 25762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3661703-B094-4069-D9A4-0CEBC775484A}"/>
              </a:ext>
            </a:extLst>
          </p:cNvPr>
          <p:cNvSpPr/>
          <p:nvPr/>
        </p:nvSpPr>
        <p:spPr>
          <a:xfrm>
            <a:off x="461274" y="5022604"/>
            <a:ext cx="6888880" cy="1562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1600" dirty="0">
                <a:solidFill>
                  <a:schemeClr val="bg1"/>
                </a:solidFill>
                <a:ea typeface="SF Pro Display" panose="00000500000000000000" pitchFamily="2" charset="0"/>
                <a:cs typeface="ＭＳ Ｐゴシック" pitchFamily="-107" charset="-128"/>
              </a:rPr>
              <a:t>MD, DTCD, DNB,  DM ( Pulmonary &amp; Critical Medicine )  FISDA, FCCP ( USA ), FNCCP</a:t>
            </a:r>
          </a:p>
          <a:p>
            <a:pPr algn="ctr">
              <a:lnSpc>
                <a:spcPct val="40000"/>
              </a:lnSpc>
              <a:spcBef>
                <a:spcPts val="12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i="1" dirty="0">
                <a:solidFill>
                  <a:schemeClr val="bg1"/>
                </a:solidFill>
                <a:ea typeface="SF Pro Display" panose="00000500000000000000" pitchFamily="2" charset="0"/>
                <a:cs typeface="ＭＳ Ｐゴシック" pitchFamily="-107" charset="-128"/>
              </a:rPr>
              <a:t>Director &amp; Chair</a:t>
            </a:r>
          </a:p>
          <a:p>
            <a:pPr algn="ctr">
              <a:lnSpc>
                <a:spcPct val="40000"/>
              </a:lnSpc>
              <a:spcBef>
                <a:spcPts val="12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i="1" dirty="0">
                <a:solidFill>
                  <a:schemeClr val="bg1"/>
                </a:solidFill>
                <a:ea typeface="SF Pro Display" panose="00000500000000000000" pitchFamily="2" charset="0"/>
                <a:cs typeface="ＭＳ Ｐゴシック" pitchFamily="-107" charset="-128"/>
              </a:rPr>
              <a:t>Pulmonary, Sleep, Allergy &amp; Critical Care Medicine</a:t>
            </a:r>
          </a:p>
          <a:p>
            <a:pPr algn="ctr">
              <a:lnSpc>
                <a:spcPct val="40000"/>
              </a:lnSpc>
              <a:spcBef>
                <a:spcPts val="12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  <a:ea typeface="SF Pro Display" panose="00000500000000000000" pitchFamily="2" charset="0"/>
                <a:cs typeface="ＭＳ Ｐゴシック" pitchFamily="-107" charset="-128"/>
              </a:rPr>
              <a:t>Metro Group of Hospitals, INDIA</a:t>
            </a:r>
            <a:endParaRPr lang="en-US" dirty="0">
              <a:solidFill>
                <a:schemeClr val="bg1"/>
              </a:solidFill>
              <a:ea typeface="SF Pro Display" panose="00000500000000000000" pitchFamily="2" charset="0"/>
              <a:cs typeface="ＭＳ Ｐゴシック" pitchFamily="-10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4E618-DF6B-C44B-9AC8-EB5FFA4279CC}"/>
              </a:ext>
            </a:extLst>
          </p:cNvPr>
          <p:cNvSpPr txBox="1"/>
          <p:nvPr/>
        </p:nvSpPr>
        <p:spPr>
          <a:xfrm>
            <a:off x="2361342" y="4306819"/>
            <a:ext cx="277492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Deepak Talwar</a:t>
            </a:r>
          </a:p>
        </p:txBody>
      </p:sp>
    </p:spTree>
    <p:extLst>
      <p:ext uri="{BB962C8B-B14F-4D97-AF65-F5344CB8AC3E}">
        <p14:creationId xmlns:p14="http://schemas.microsoft.com/office/powerpoint/2010/main" val="426001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698FAF-31A0-0D4F-2191-7631C3CEB326}"/>
              </a:ext>
            </a:extLst>
          </p:cNvPr>
          <p:cNvSpPr txBox="1">
            <a:spLocks/>
          </p:cNvSpPr>
          <p:nvPr/>
        </p:nvSpPr>
        <p:spPr>
          <a:xfrm>
            <a:off x="889781" y="773088"/>
            <a:ext cx="1065911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Differential Diagnosis in Asthma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7D42A0-DF71-2CC6-1A44-98095F87D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22045"/>
              </p:ext>
            </p:extLst>
          </p:nvPr>
        </p:nvGraphicFramePr>
        <p:xfrm>
          <a:off x="643109" y="2098651"/>
          <a:ext cx="11333806" cy="450418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029092">
                  <a:extLst>
                    <a:ext uri="{9D8B030D-6E8A-4147-A177-3AD203B41FA5}">
                      <a16:colId xmlns:a16="http://schemas.microsoft.com/office/drawing/2014/main" val="3998305212"/>
                    </a:ext>
                  </a:extLst>
                </a:gridCol>
                <a:gridCol w="4304714">
                  <a:extLst>
                    <a:ext uri="{9D8B030D-6E8A-4147-A177-3AD203B41FA5}">
                      <a16:colId xmlns:a16="http://schemas.microsoft.com/office/drawing/2014/main" val="3256984633"/>
                    </a:ext>
                  </a:extLst>
                </a:gridCol>
              </a:tblGrid>
              <a:tr h="570974">
                <a:tc>
                  <a:txBody>
                    <a:bodyPr/>
                    <a:lstStyle/>
                    <a:p>
                      <a:r>
                        <a:rPr lang="en-US" sz="2800" dirty="0"/>
                        <a:t>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Differential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127759"/>
                  </a:ext>
                </a:extLst>
              </a:tr>
              <a:tr h="489851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Sneezing, itching, blocked nose, throat-clearing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Chronic upper airway cough syndrome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7252"/>
                  </a:ext>
                </a:extLst>
              </a:tr>
              <a:tr h="655434">
                <a:tc>
                  <a:txBody>
                    <a:bodyPr/>
                    <a:lstStyle/>
                    <a:p>
                      <a:r>
                        <a:rPr lang="en-US" sz="2000" dirty="0"/>
                        <a:t>Cough, sputum, SOB on exertion, smoking or noxious 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784837"/>
                  </a:ext>
                </a:extLst>
              </a:tr>
              <a:tr h="503405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Sudden onset of symptoms, unilateral wheeze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Inhaled foreign body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110855"/>
                  </a:ext>
                </a:extLst>
              </a:tr>
              <a:tr h="503405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Recurrent infections, productive cough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Bronchiectasis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903716"/>
                  </a:ext>
                </a:extLst>
              </a:tr>
              <a:tr h="503405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Dyspnea with exertion, nocturnal symptoms, ankle edema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Cardiac failure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783658"/>
                  </a:ext>
                </a:extLst>
              </a:tr>
              <a:tr h="503405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Cardiac murmurs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Congenital heart disease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58193"/>
                  </a:ext>
                </a:extLst>
              </a:tr>
              <a:tr h="774306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Excessive cough and mucus production, gastrointestinal symptoms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Cystic fibrosis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904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26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81E2BF-DCF4-0338-FC7C-BFE66EAC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 dirty="0"/>
              <a:t>Allergy Tests in Asthma :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750976-5A40-CB62-AD9E-BC8B7A608071}"/>
              </a:ext>
            </a:extLst>
          </p:cNvPr>
          <p:cNvSpPr txBox="1">
            <a:spLocks/>
          </p:cNvSpPr>
          <p:nvPr/>
        </p:nvSpPr>
        <p:spPr>
          <a:xfrm>
            <a:off x="550863" y="1690688"/>
            <a:ext cx="9634146" cy="5167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To confirm presence of atopy : But only increases the probability that a patient with respiratory symptoms has allergic asthma, but this is not specific for asthma nor is it present in all asthma phenotypes</a:t>
            </a:r>
          </a:p>
          <a:p>
            <a:r>
              <a:rPr lang="en-US" sz="2800" dirty="0"/>
              <a:t>SPT with common environmental allergens is simple, rapid to perform, inexpensive and has a high sensitivity</a:t>
            </a:r>
          </a:p>
          <a:p>
            <a:r>
              <a:rPr lang="en-US" sz="2800" dirty="0"/>
              <a:t>Measurement of </a:t>
            </a:r>
            <a:r>
              <a:rPr lang="en-US" sz="2800" dirty="0" err="1"/>
              <a:t>sIgE</a:t>
            </a:r>
            <a:r>
              <a:rPr lang="en-US" sz="2800" dirty="0"/>
              <a:t> is no more reliable than skin tests and is more expensive, for uncooperative patients or with skin disease</a:t>
            </a:r>
          </a:p>
          <a:p>
            <a:r>
              <a:rPr lang="en-US" sz="2800" dirty="0"/>
              <a:t>Presence of a positive skin test or positive </a:t>
            </a:r>
            <a:r>
              <a:rPr lang="en-US" sz="2800" dirty="0" err="1"/>
              <a:t>sIgE</a:t>
            </a:r>
            <a:r>
              <a:rPr lang="en-US" sz="2800" dirty="0"/>
              <a:t>, does not mean that the allergen is causing symptoms – must be confirmed by the patient’s history</a:t>
            </a:r>
          </a:p>
        </p:txBody>
      </p:sp>
    </p:spTree>
    <p:extLst>
      <p:ext uri="{BB962C8B-B14F-4D97-AF65-F5344CB8AC3E}">
        <p14:creationId xmlns:p14="http://schemas.microsoft.com/office/powerpoint/2010/main" val="289747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185F8C-AA0A-4ECD-3D42-3926FC53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>
            <a:normAutofit/>
          </a:bodyPr>
          <a:lstStyle/>
          <a:p>
            <a:r>
              <a:rPr lang="en-US" dirty="0"/>
              <a:t>Role of FeNO in Asthma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802E55-9329-F5B0-77C9-C866C5E922C7}"/>
              </a:ext>
            </a:extLst>
          </p:cNvPr>
          <p:cNvSpPr txBox="1">
            <a:spLocks/>
          </p:cNvSpPr>
          <p:nvPr/>
        </p:nvSpPr>
        <p:spPr>
          <a:xfrm>
            <a:off x="550528" y="1690687"/>
            <a:ext cx="8818556" cy="4802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Modestly associated with levels of sputum and blood eosinophils</a:t>
            </a:r>
          </a:p>
          <a:p>
            <a:r>
              <a:rPr lang="en-US" sz="2800" dirty="0"/>
              <a:t>Not to rule in or rule out a diagnosis of asthma</a:t>
            </a:r>
          </a:p>
          <a:p>
            <a:r>
              <a:rPr lang="en-US" sz="2800" dirty="0"/>
              <a:t>While FeNO is higher in T 2 asthma, also elevated in non-asthma conditions (e.g. eosinophilic bronchitis, atopy, allergic rhinitis, eczema)</a:t>
            </a:r>
          </a:p>
          <a:p>
            <a:r>
              <a:rPr lang="en-US" sz="2800" dirty="0"/>
              <a:t>Not elevated in T2 low asthma (e.g. neutrophilic asthma)</a:t>
            </a:r>
          </a:p>
          <a:p>
            <a:r>
              <a:rPr lang="en-US" sz="2800" dirty="0"/>
              <a:t>FeNO is lower in smokers</a:t>
            </a:r>
          </a:p>
          <a:p>
            <a:r>
              <a:rPr lang="en-US" sz="2800" dirty="0"/>
              <a:t>May be increased or decreased during viral respiratory infections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4BD332C-E888-BA43-0948-7AE1B3E8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8985" t="2135" r="5978" b="4269"/>
          <a:stretch>
            <a:fillRect/>
          </a:stretch>
        </p:blipFill>
        <p:spPr bwMode="auto">
          <a:xfrm>
            <a:off x="7638758" y="2154362"/>
            <a:ext cx="4865336" cy="37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894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6AFAA-E4BF-5A54-C0FA-7A4C5E2F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72" y="20522"/>
            <a:ext cx="1065911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Treatment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EAF039-CF19-B27C-A060-3F638ECDC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692" t="20834" b="16376"/>
          <a:stretch/>
        </p:blipFill>
        <p:spPr>
          <a:xfrm>
            <a:off x="1137837" y="992213"/>
            <a:ext cx="9916324" cy="5759393"/>
          </a:xfrm>
        </p:spPr>
      </p:pic>
      <p:pic>
        <p:nvPicPr>
          <p:cNvPr id="4" name="Picture 3" descr="A close-up of a list of symptoms&#10;&#10;Description automatically generated">
            <a:extLst>
              <a:ext uri="{FF2B5EF4-FFF2-40B4-BE49-F238E27FC236}">
                <a16:creationId xmlns:a16="http://schemas.microsoft.com/office/drawing/2014/main" id="{FD9A7517-C82E-3B6E-BAFA-76504AEF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03" y="971555"/>
            <a:ext cx="10914993" cy="54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C9800-2ADA-9381-3F63-6238380E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7631-B8FA-1F0F-7C48-1208A0EF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495" y="2766218"/>
            <a:ext cx="4064879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Treatment</a:t>
            </a:r>
          </a:p>
        </p:txBody>
      </p:sp>
      <p:pic>
        <p:nvPicPr>
          <p:cNvPr id="5" name="Picture 4" descr="A diagram of a patient's flow&#10;&#10;Description automatically generated">
            <a:extLst>
              <a:ext uri="{FF2B5EF4-FFF2-40B4-BE49-F238E27FC236}">
                <a16:creationId xmlns:a16="http://schemas.microsoft.com/office/drawing/2014/main" id="{FAD9BAE7-0E1F-58D5-F5A6-B10B7226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989" y="74514"/>
            <a:ext cx="9362406" cy="6783486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15B6E47B-465D-C88A-5EED-7A6A23B02DEA}"/>
              </a:ext>
            </a:extLst>
          </p:cNvPr>
          <p:cNvSpPr/>
          <p:nvPr/>
        </p:nvSpPr>
        <p:spPr>
          <a:xfrm>
            <a:off x="112541" y="256734"/>
            <a:ext cx="2194560" cy="6526752"/>
          </a:xfrm>
          <a:prstGeom prst="frame">
            <a:avLst>
              <a:gd name="adj1" fmla="val 41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atient&#10;&#10;Description automatically generated">
            <a:extLst>
              <a:ext uri="{FF2B5EF4-FFF2-40B4-BE49-F238E27FC236}">
                <a16:creationId xmlns:a16="http://schemas.microsoft.com/office/drawing/2014/main" id="{6FDEE562-B2E4-3304-1016-9D217877C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D549-8D5F-1A14-8D8D-D1BACA30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4"/>
            <a:ext cx="10659110" cy="19138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Assessments: </a:t>
            </a:r>
            <a:r>
              <a:rPr lang="en-US" sz="4400" dirty="0"/>
              <a:t>Asthma Control</a:t>
            </a:r>
            <a:br>
              <a:rPr lang="en-US" sz="4400" dirty="0"/>
            </a:br>
            <a:r>
              <a:rPr lang="en-US" sz="4000" i="1" dirty="0">
                <a:solidFill>
                  <a:srgbClr val="C00000"/>
                </a:solidFill>
              </a:rPr>
              <a:t>Symptom Control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4AC66-B7F0-71D1-78D8-AF1AE5C1B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822" y="2278965"/>
            <a:ext cx="4639756" cy="2729133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Symptom Control :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2000" dirty="0"/>
              <a:t>	1.Daytime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2000" dirty="0"/>
              <a:t>	2 Nocturnal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2000" dirty="0"/>
              <a:t>	3 Activity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2000" dirty="0"/>
              <a:t>	4 SABA* use (2 /week)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129A56-D374-83CD-0AF7-892F94C11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8519" y="2669932"/>
            <a:ext cx="4639757" cy="2225414"/>
          </a:xfrm>
          <a:prstGeom prst="round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1028700" lvl="1" indent="-342900">
              <a:lnSpc>
                <a:spcPct val="110000"/>
              </a:lnSpc>
            </a:pPr>
            <a:r>
              <a:rPr lang="en-US" sz="2600" dirty="0"/>
              <a:t>About Past 4 weeks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sz="2600" dirty="0"/>
              <a:t>Every Visit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sz="2600" dirty="0"/>
              <a:t>Direct Questioning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sz="2600" dirty="0"/>
              <a:t>Tools :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2200" dirty="0"/>
              <a:t>ACT or ACQ	</a:t>
            </a:r>
            <a:r>
              <a:rPr lang="en-US" sz="1700" dirty="0"/>
              <a:t>		   </a:t>
            </a:r>
          </a:p>
          <a:p>
            <a:pPr marL="1257300" lvl="2" indent="-342900"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FDFCE9E0-5EC7-94C3-26C4-E1C805DF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294" y="3048695"/>
            <a:ext cx="3031115" cy="3031115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A9DC688-A021-7D4E-ADE3-12F98D27A373}"/>
              </a:ext>
            </a:extLst>
          </p:cNvPr>
          <p:cNvSpPr/>
          <p:nvPr/>
        </p:nvSpPr>
        <p:spPr>
          <a:xfrm>
            <a:off x="593426" y="5665076"/>
            <a:ext cx="7954972" cy="82779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Well Controlled,   Partially Controlled   Uncontrolled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59421-F4EF-4091-C4C2-5ECBEE1A6832}"/>
              </a:ext>
            </a:extLst>
          </p:cNvPr>
          <p:cNvSpPr txBox="1"/>
          <p:nvPr/>
        </p:nvSpPr>
        <p:spPr>
          <a:xfrm>
            <a:off x="8548398" y="5759715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Not for patients on AIR</a:t>
            </a:r>
          </a:p>
        </p:txBody>
      </p:sp>
    </p:spTree>
    <p:extLst>
      <p:ext uri="{BB962C8B-B14F-4D97-AF65-F5344CB8AC3E}">
        <p14:creationId xmlns:p14="http://schemas.microsoft.com/office/powerpoint/2010/main" val="6734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FA7D-1044-9D5B-AC39-1C546740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Future Risk for Exacerbations</a:t>
            </a:r>
            <a:endParaRPr lang="en-US" sz="600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EE8A3-8C4E-2CC7-EDCC-F8FECBAF2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7023" y="1913207"/>
            <a:ext cx="6175717" cy="4298314"/>
          </a:xfrm>
          <a:prstGeom prst="roundRect">
            <a:avLst/>
          </a:prstGeom>
          <a:solidFill>
            <a:schemeClr val="accent5"/>
          </a:solidFill>
        </p:spPr>
        <p:txBody>
          <a:bodyPr>
            <a:normAutofit fontScale="85000" lnSpcReduction="10000"/>
          </a:bodyPr>
          <a:lstStyle/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Medication: High SABA &amp; Low ICS use</a:t>
            </a: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Others: Pregnancy, Food allergy and multimorbidity </a:t>
            </a: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Exposures : Allergen / Pollution / Smoke</a:t>
            </a: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Psychosocial : Poor support</a:t>
            </a: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Type 2 Inflammation: ↑AEC &amp; </a:t>
            </a:r>
            <a:r>
              <a:rPr lang="en-US" sz="3200" dirty="0" err="1">
                <a:solidFill>
                  <a:schemeClr val="bg1"/>
                </a:solidFill>
              </a:rPr>
              <a:t>FeNO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Severe Exacerbation : Intubated or ICU 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FFD9AE9-506E-8953-3E46-3532A4B93CE7}"/>
              </a:ext>
            </a:extLst>
          </p:cNvPr>
          <p:cNvSpPr txBox="1">
            <a:spLocks/>
          </p:cNvSpPr>
          <p:nvPr/>
        </p:nvSpPr>
        <p:spPr>
          <a:xfrm>
            <a:off x="139260" y="1950710"/>
            <a:ext cx="5627077" cy="2672861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Past exacerbation in last 1 year</a:t>
            </a:r>
          </a:p>
          <a:p>
            <a:pPr marL="342900" indent="-342900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Poor adherence</a:t>
            </a:r>
          </a:p>
          <a:p>
            <a:pPr marL="342900" indent="-342900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Incorrect technique</a:t>
            </a:r>
          </a:p>
          <a:p>
            <a:pPr marL="342900" indent="-342900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Chronic sinusitis</a:t>
            </a:r>
          </a:p>
          <a:p>
            <a:pPr marL="342900" indent="-342900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Smoking</a:t>
            </a:r>
          </a:p>
          <a:p>
            <a:pPr marL="342900" indent="-342900">
              <a:buClr>
                <a:schemeClr val="bg1"/>
              </a:buClr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C6F957F-28A6-70B3-9E49-FAFD11336B91}"/>
              </a:ext>
            </a:extLst>
          </p:cNvPr>
          <p:cNvSpPr/>
          <p:nvPr/>
        </p:nvSpPr>
        <p:spPr>
          <a:xfrm rot="10800000">
            <a:off x="422030" y="4783014"/>
            <a:ext cx="5399649" cy="2215662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939DF-1F84-53A1-DA50-743681CA130F}"/>
              </a:ext>
            </a:extLst>
          </p:cNvPr>
          <p:cNvSpPr txBox="1"/>
          <p:nvPr/>
        </p:nvSpPr>
        <p:spPr>
          <a:xfrm>
            <a:off x="1899462" y="4883593"/>
            <a:ext cx="253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Low FEV</a:t>
            </a:r>
            <a:r>
              <a:rPr lang="en-US" sz="2400" i="1" baseline="-25000" dirty="0">
                <a:solidFill>
                  <a:schemeClr val="bg1"/>
                </a:solidFill>
              </a:rPr>
              <a:t>1</a:t>
            </a:r>
            <a:r>
              <a:rPr lang="en-US" sz="2400" i="1" dirty="0">
                <a:solidFill>
                  <a:schemeClr val="bg1"/>
                </a:solidFill>
              </a:rPr>
              <a:t> is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 a strong predictor of Exacerbations</a:t>
            </a:r>
          </a:p>
        </p:txBody>
      </p:sp>
    </p:spTree>
    <p:extLst>
      <p:ext uri="{BB962C8B-B14F-4D97-AF65-F5344CB8AC3E}">
        <p14:creationId xmlns:p14="http://schemas.microsoft.com/office/powerpoint/2010/main" val="3601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4CBF6-2BF8-6F76-7A1B-92522B5CA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5614-DADE-0E20-8695-3BC14F0E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54" y="211487"/>
            <a:ext cx="9917724" cy="2253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600" dirty="0"/>
              <a:t>Assessments: </a:t>
            </a:r>
            <a:r>
              <a:rPr lang="en-US" sz="5600" dirty="0" err="1"/>
              <a:t>Multimorbidities</a:t>
            </a:r>
            <a:endParaRPr lang="en-US" sz="5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2143F-4FE0-2706-7344-326C83325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5648" y="2423215"/>
            <a:ext cx="4440589" cy="384873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Pulmonary :</a:t>
            </a:r>
          </a:p>
          <a:p>
            <a:pPr marL="1028700" lvl="1" indent="-342900">
              <a:lnSpc>
                <a:spcPct val="10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Rhinitis</a:t>
            </a:r>
          </a:p>
          <a:p>
            <a:pPr marL="1028700" lvl="1" indent="-342900">
              <a:lnSpc>
                <a:spcPct val="10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Rhinosinusitis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Extra-Pulmonary :</a:t>
            </a:r>
          </a:p>
          <a:p>
            <a:pPr marL="1028700" lvl="1" indent="-342900">
              <a:lnSpc>
                <a:spcPct val="10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Obesity</a:t>
            </a:r>
          </a:p>
          <a:p>
            <a:pPr marL="1028700" lvl="1" indent="-342900">
              <a:lnSpc>
                <a:spcPct val="10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GERD</a:t>
            </a:r>
          </a:p>
          <a:p>
            <a:pPr marL="1028700" lvl="1" indent="-342900">
              <a:lnSpc>
                <a:spcPct val="10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OSA</a:t>
            </a:r>
          </a:p>
          <a:p>
            <a:pPr marL="1028700" lvl="1" indent="-342900">
              <a:lnSpc>
                <a:spcPct val="10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Anxiety / Depression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28921-9B98-389B-D796-F9D413757908}"/>
              </a:ext>
            </a:extLst>
          </p:cNvPr>
          <p:cNvSpPr txBox="1"/>
          <p:nvPr/>
        </p:nvSpPr>
        <p:spPr>
          <a:xfrm>
            <a:off x="1870064" y="6550224"/>
            <a:ext cx="3960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>
                <a:effectLst/>
              </a:rPr>
              <a:t>Talwar D</a:t>
            </a:r>
            <a:r>
              <a:rPr lang="en-IN" sz="1400" dirty="0">
                <a:effectLst/>
              </a:rPr>
              <a:t>, Lung India 2022;39:393-400. </a:t>
            </a:r>
            <a:endParaRPr lang="en-IN" sz="1400" dirty="0"/>
          </a:p>
        </p:txBody>
      </p:sp>
      <p:pic>
        <p:nvPicPr>
          <p:cNvPr id="11" name="Picture 10" descr="A diagram of a person's body&#10;&#10;Description automatically generated">
            <a:extLst>
              <a:ext uri="{FF2B5EF4-FFF2-40B4-BE49-F238E27FC236}">
                <a16:creationId xmlns:a16="http://schemas.microsoft.com/office/drawing/2014/main" id="{72354EEF-51CA-C154-FBD2-61941B2A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63" y="2465418"/>
            <a:ext cx="5518074" cy="37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7" y="932723"/>
            <a:ext cx="11754107" cy="534055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63819" y="-27383"/>
            <a:ext cx="3269934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>
                <a:latin typeface="+mj-lt"/>
              </a:rPr>
              <a:t>Treatment </a:t>
            </a:r>
            <a:endParaRPr lang="el-GR" sz="5333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D88D2-6EA4-2507-3592-105EC4B5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Burden of Asthma : </a:t>
            </a:r>
            <a:r>
              <a:rPr lang="en-US" sz="4400" i="1" dirty="0"/>
              <a:t>Problem !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2F025-83AD-05A8-3149-5B7DD5D91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455" y="2552455"/>
            <a:ext cx="5242560" cy="312151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Asthma affects </a:t>
            </a:r>
            <a:r>
              <a:rPr lang="en-US" sz="28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339 million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worldwide </a:t>
            </a:r>
          </a:p>
          <a:p>
            <a:pPr>
              <a:buClr>
                <a:schemeClr val="bg1"/>
              </a:buClr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 10 asthma patients globally live in India</a:t>
            </a:r>
          </a:p>
          <a:p>
            <a:pPr>
              <a:buClr>
                <a:schemeClr val="bg1"/>
              </a:buClr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20% of  total deaths in asthma from India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31A64CE-5B27-00FA-7E3D-E39D94C4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795" y="2655222"/>
            <a:ext cx="5724044" cy="30797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4A65F5B-F5D2-7E97-FC3C-D78BEA0D2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700" y="2062900"/>
            <a:ext cx="4214233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Prevalence of asthma worldwide </a:t>
            </a:r>
            <a:endParaRPr lang="en-US" altLang="en-US" sz="2000" i="1" baseline="30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2B49C-5B3C-3B43-D8C4-0F0AC85ECCC8}"/>
              </a:ext>
            </a:extLst>
          </p:cNvPr>
          <p:cNvSpPr/>
          <p:nvPr/>
        </p:nvSpPr>
        <p:spPr>
          <a:xfrm>
            <a:off x="2311051" y="6391729"/>
            <a:ext cx="8342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Fletcher JM et al. Primary Care Respiratory Medicine (2020) 30:29 ; https://doi.org/10.1038/s41533-020-0184-0</a:t>
            </a:r>
          </a:p>
        </p:txBody>
      </p:sp>
    </p:spTree>
    <p:extLst>
      <p:ext uri="{BB962C8B-B14F-4D97-AF65-F5344CB8AC3E}">
        <p14:creationId xmlns:p14="http://schemas.microsoft.com/office/powerpoint/2010/main" val="3967444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1378-9161-7D9B-BD62-A659520A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bronchodilators not Recommended</a:t>
            </a:r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FF8CD33-7015-8354-4319-7452B7414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6" y="2650243"/>
            <a:ext cx="11646894" cy="2476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88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1060"/>
              </p:ext>
            </p:extLst>
          </p:nvPr>
        </p:nvGraphicFramePr>
        <p:xfrm>
          <a:off x="941405" y="1187556"/>
          <a:ext cx="10657185" cy="5378136"/>
        </p:xfrm>
        <a:graphic>
          <a:graphicData uri="http://schemas.openxmlformats.org/drawingml/2006/table">
            <a:tbl>
              <a:tblPr/>
              <a:tblGrid>
                <a:gridCol w="5018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3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AU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3467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Inhaled corticosteroid</a:t>
                      </a:r>
                    </a:p>
                  </a:txBody>
                  <a:tcPr marL="90000" marR="90000" marT="72000" marB="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47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AU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3467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Total daily dose (mcg)</a:t>
                      </a:r>
                    </a:p>
                  </a:txBody>
                  <a:tcPr marL="90000" marR="90000" marT="72000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4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AU" sz="1900" b="0" i="0" u="none" strike="noStrike" cap="none" normalizeH="0" baseline="0">
                        <a:ln>
                          <a:noFill/>
                        </a:ln>
                        <a:solidFill>
                          <a:srgbClr val="13467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0000" marR="90000" marT="0" marB="72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4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A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3467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marL="90000" marR="90000" marT="0" marB="7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4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A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3467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marL="90000" marR="90000" marT="0" marB="7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4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A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3467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marL="90000" marR="90000" marT="0" marB="72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4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Beclometasone</a:t>
                      </a: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dipropionate (CFC)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200–500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&gt;500–1000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&gt;1000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Beclomethasone dipropionate (HFA)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100–200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&gt;200–400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&gt;400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Budesonide (DPI)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200–400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&gt;400–800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&gt;800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Ciclesonide</a:t>
                      </a: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(HFA)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Fluticasone furoate (DPI)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80–160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&gt;160–320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n.a</a:t>
                      </a:r>
                      <a:endParaRPr kumimoji="0" lang="en-A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&gt;320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Fluticasone propionate (DPI)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100–250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&gt;250–500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&gt;500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Mometasone furoate 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110–220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&gt;220–440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&gt;440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1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Triamcinolone acetonide</a:t>
                      </a:r>
                    </a:p>
                  </a:txBody>
                  <a:tcPr marL="90000" marR="90000" marT="36000" marB="36000" anchor="ctr" horzOverflow="overflow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400–1000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&gt;1000–2000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A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&gt;2000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0975" y="120049"/>
            <a:ext cx="11650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Defining Doses of ICS for Asthma Treatment </a:t>
            </a:r>
            <a:endParaRPr lang="el-GR" sz="4800" dirty="0">
              <a:latin typeface="+mj-lt"/>
            </a:endParaRPr>
          </a:p>
        </p:txBody>
      </p:sp>
      <p:sp>
        <p:nvSpPr>
          <p:cNvPr id="4" name="Frame 3"/>
          <p:cNvSpPr/>
          <p:nvPr/>
        </p:nvSpPr>
        <p:spPr>
          <a:xfrm>
            <a:off x="875374" y="3476819"/>
            <a:ext cx="10561173" cy="48005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875374" y="4916979"/>
            <a:ext cx="10561173" cy="48005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D227C4-7930-4976-925D-1D9CC50381D7}"/>
              </a:ext>
            </a:extLst>
          </p:cNvPr>
          <p:cNvSpPr txBox="1">
            <a:spLocks/>
          </p:cNvSpPr>
          <p:nvPr/>
        </p:nvSpPr>
        <p:spPr>
          <a:xfrm>
            <a:off x="335361" y="932723"/>
            <a:ext cx="11329257" cy="56646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Pct val="80000"/>
              <a:buFont typeface="Wingdings" panose="05000000000000000000" pitchFamily="2" charset="2"/>
              <a:buChar char=""/>
              <a:defRPr sz="1800" kern="1200" baseline="0">
                <a:solidFill>
                  <a:srgbClr val="07192B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14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–"/>
              <a:defRPr sz="12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»"/>
              <a:defRPr sz="12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Font typeface="Wingdings" panose="05000000000000000000" pitchFamily="2" charset="2"/>
              <a:buChar char="Ø"/>
              <a:defRPr/>
            </a:pP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For safety</a:t>
            </a:r>
            <a:r>
              <a:rPr lang="en-AU" sz="2000" dirty="0">
                <a:solidFill>
                  <a:srgbClr val="000A14"/>
                </a:solidFill>
                <a:latin typeface="+mn-lt"/>
              </a:rPr>
              <a:t>, GINA no longer recommends SABA-only treatment for </a:t>
            </a: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Step 1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1800" dirty="0">
                <a:solidFill>
                  <a:srgbClr val="000A14"/>
                </a:solidFill>
                <a:latin typeface="+mn-lt"/>
              </a:rPr>
              <a:t>This decision was based on evidence that SABA-only treatment increases the risk of severe exacerbations, and that adding any ICS significantly reduces the risk</a:t>
            </a:r>
            <a:endParaRPr lang="el-GR" sz="1800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1800" dirty="0">
              <a:solidFill>
                <a:srgbClr val="000A14"/>
              </a:solidFill>
              <a:latin typeface="+mn-lt"/>
            </a:endParaRPr>
          </a:p>
          <a:p>
            <a:pPr defTabSz="914377">
              <a:buFont typeface="Wingdings" panose="05000000000000000000" pitchFamily="2" charset="2"/>
              <a:buChar char="Ø"/>
              <a:defRPr/>
            </a:pPr>
            <a:r>
              <a:rPr lang="en-AU" sz="2000" dirty="0">
                <a:solidFill>
                  <a:srgbClr val="000A14"/>
                </a:solidFill>
                <a:latin typeface="+mn-lt"/>
              </a:rPr>
              <a:t>GINA now recommends that </a:t>
            </a: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all adults and adolescents with asthma should receive symptom-driven or regular low dose ICS-containing controller treatment,</a:t>
            </a:r>
            <a:r>
              <a:rPr lang="en-AU" sz="2000" dirty="0">
                <a:solidFill>
                  <a:srgbClr val="000A14"/>
                </a:solidFill>
                <a:latin typeface="+mn-lt"/>
              </a:rPr>
              <a:t> to reduce the risk of serious exacerbations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1800" b="1" i="1" u="sng" dirty="0">
                <a:solidFill>
                  <a:srgbClr val="000A14"/>
                </a:solidFill>
                <a:latin typeface="+mn-lt"/>
              </a:rPr>
              <a:t>This is a population-level risk reduction strategy</a:t>
            </a:r>
            <a:r>
              <a:rPr lang="en-AU" sz="1800" dirty="0">
                <a:solidFill>
                  <a:srgbClr val="000A14"/>
                </a:solidFill>
                <a:latin typeface="+mn-lt"/>
              </a:rPr>
              <a:t>, e.g. statins, anti-hypertensives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1800" dirty="0">
              <a:solidFill>
                <a:srgbClr val="000A14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Evidence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0A14"/>
                </a:solidFill>
                <a:latin typeface="+mn-lt"/>
              </a:rPr>
              <a:t>Indirect evidence from </a:t>
            </a:r>
            <a:r>
              <a:rPr lang="en-AU" sz="1800" b="1" i="1" u="sng" dirty="0">
                <a:solidFill>
                  <a:srgbClr val="000A14"/>
                </a:solidFill>
                <a:latin typeface="+mn-lt"/>
              </a:rPr>
              <a:t>SYGMA 1 </a:t>
            </a:r>
            <a:r>
              <a:rPr lang="en-AU" sz="1800" dirty="0">
                <a:solidFill>
                  <a:srgbClr val="000A14"/>
                </a:solidFill>
                <a:latin typeface="+mn-lt"/>
              </a:rPr>
              <a:t>of large reduction in severe exacerbations vs SABA-only treatment in patients eligible for Step 2 therapy </a:t>
            </a:r>
            <a:r>
              <a:rPr lang="en-AU" i="1" dirty="0">
                <a:solidFill>
                  <a:srgbClr val="000A14"/>
                </a:solidFill>
                <a:latin typeface="+mn-lt"/>
              </a:rPr>
              <a:t>(O’Byrne, </a:t>
            </a:r>
            <a:r>
              <a:rPr lang="en-AU" i="1" dirty="0" err="1">
                <a:solidFill>
                  <a:srgbClr val="000A14"/>
                </a:solidFill>
                <a:latin typeface="+mn-lt"/>
              </a:rPr>
              <a:t>NEJMed</a:t>
            </a:r>
            <a:r>
              <a:rPr lang="en-AU" i="1" dirty="0">
                <a:solidFill>
                  <a:srgbClr val="000A14"/>
                </a:solidFill>
                <a:latin typeface="+mn-lt"/>
              </a:rPr>
              <a:t> 2018)</a:t>
            </a:r>
            <a:endParaRPr lang="en-AU" sz="1800" i="1" dirty="0">
              <a:solidFill>
                <a:srgbClr val="000A14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Values and preferences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0A14"/>
                </a:solidFill>
                <a:latin typeface="+mn-lt"/>
              </a:rPr>
              <a:t>High importance given to reducing exacerbations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0A14"/>
                </a:solidFill>
                <a:latin typeface="+mn-lt"/>
              </a:rPr>
              <a:t>High importance given to avoiding conflicting messages about goals of asthma treatment between Step 1 and Step 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1800" b="1" i="1" u="sng" dirty="0">
                <a:solidFill>
                  <a:srgbClr val="000A14"/>
                </a:solidFill>
                <a:latin typeface="+mn-lt"/>
              </a:rPr>
              <a:t>High importance given to poor adherence with regular ICS </a:t>
            </a:r>
            <a:r>
              <a:rPr lang="en-AU" sz="1800" dirty="0">
                <a:solidFill>
                  <a:srgbClr val="000A14"/>
                </a:solidFill>
                <a:latin typeface="+mn-lt"/>
              </a:rPr>
              <a:t>in patients with infrequent symptoms, which would expose them to risks of SABA-only treatment 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1800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1800" dirty="0">
              <a:solidFill>
                <a:srgbClr val="000A14"/>
              </a:solidFill>
              <a:latin typeface="+mn-lt"/>
            </a:endParaRPr>
          </a:p>
          <a:p>
            <a:pPr defTabSz="914377">
              <a:buFont typeface="Wingdings" panose="05000000000000000000" pitchFamily="2" charset="2"/>
              <a:buChar char="Ø"/>
              <a:defRPr/>
            </a:pPr>
            <a:endParaRPr lang="en-AU" sz="2000" dirty="0">
              <a:solidFill>
                <a:srgbClr val="000A14"/>
              </a:solidFill>
              <a:latin typeface="+mn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632C358-7FA4-42BE-85FB-3BF73B261B87}"/>
              </a:ext>
            </a:extLst>
          </p:cNvPr>
          <p:cNvSpPr txBox="1">
            <a:spLocks/>
          </p:cNvSpPr>
          <p:nvPr/>
        </p:nvSpPr>
        <p:spPr>
          <a:xfrm>
            <a:off x="2543606" y="164637"/>
            <a:ext cx="7734401" cy="7020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185738" indent="0" algn="l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9pPr>
          </a:lstStyle>
          <a:p>
            <a:pPr marL="0" defTabSz="914377">
              <a:defRPr/>
            </a:pPr>
            <a:r>
              <a:rPr lang="en-AU" sz="4400" b="1" i="1" u="sng" dirty="0">
                <a:solidFill>
                  <a:srgbClr val="C00000"/>
                </a:solidFill>
                <a:latin typeface="+mj-lt"/>
              </a:rPr>
              <a:t>Step 1 </a:t>
            </a:r>
            <a:r>
              <a:rPr lang="en-AU" sz="4400" b="1" i="1" u="sng" dirty="0">
                <a:solidFill>
                  <a:sysClr val="windowText" lastClr="000000"/>
                </a:solidFill>
                <a:latin typeface="+mj-lt"/>
              </a:rPr>
              <a:t>– Different Approach</a:t>
            </a:r>
          </a:p>
        </p:txBody>
      </p:sp>
    </p:spTree>
    <p:extLst>
      <p:ext uri="{BB962C8B-B14F-4D97-AF65-F5344CB8AC3E}">
        <p14:creationId xmlns:p14="http://schemas.microsoft.com/office/powerpoint/2010/main" val="2366171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D3D6504-84B7-4D48-B2EA-F7CC6B9008DA}"/>
              </a:ext>
            </a:extLst>
          </p:cNvPr>
          <p:cNvSpPr txBox="1">
            <a:spLocks/>
          </p:cNvSpPr>
          <p:nvPr/>
        </p:nvSpPr>
        <p:spPr>
          <a:xfrm>
            <a:off x="815413" y="1220756"/>
            <a:ext cx="10465163" cy="51713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Pct val="80000"/>
              <a:buFont typeface="Wingdings" panose="05000000000000000000" pitchFamily="2" charset="2"/>
              <a:buChar char=""/>
              <a:defRPr sz="1800" kern="1200" baseline="0">
                <a:solidFill>
                  <a:srgbClr val="07192B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14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–"/>
              <a:defRPr sz="12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»"/>
              <a:defRPr sz="12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Font typeface="Wingdings" panose="05000000000000000000" pitchFamily="2" charset="2"/>
              <a:buChar char="Ø"/>
              <a:defRPr/>
            </a:pPr>
            <a:r>
              <a:rPr lang="en-AU" sz="2400" u="sng" dirty="0">
                <a:solidFill>
                  <a:srgbClr val="000A14"/>
                </a:solidFill>
                <a:latin typeface="+mn-lt"/>
              </a:rPr>
              <a:t>As-needed low dose ICS-formoterol</a:t>
            </a:r>
            <a:r>
              <a:rPr lang="en-AU" sz="2400" dirty="0">
                <a:solidFill>
                  <a:srgbClr val="000A14"/>
                </a:solidFill>
                <a:latin typeface="+mn-lt"/>
              </a:rPr>
              <a:t> </a:t>
            </a:r>
            <a:r>
              <a:rPr lang="en-AU" sz="2000" dirty="0">
                <a:solidFill>
                  <a:srgbClr val="000A14"/>
                </a:solidFill>
                <a:latin typeface="+mn-lt"/>
              </a:rPr>
              <a:t>(off-label; all evidence with budesonide-formoterol)</a:t>
            </a:r>
            <a:endParaRPr lang="en-AU" sz="2400" dirty="0">
              <a:solidFill>
                <a:srgbClr val="000A14"/>
              </a:solidFill>
              <a:latin typeface="+mn-lt"/>
            </a:endParaRPr>
          </a:p>
          <a:p>
            <a:pPr defTabSz="914377">
              <a:buFont typeface="Wingdings" panose="05000000000000000000" pitchFamily="2" charset="2"/>
              <a:buChar char="Ø"/>
              <a:defRPr/>
            </a:pPr>
            <a:r>
              <a:rPr lang="en-AU" sz="2400" dirty="0">
                <a:solidFill>
                  <a:srgbClr val="000A14"/>
                </a:solidFill>
                <a:latin typeface="+mn-lt"/>
              </a:rPr>
              <a:t>Evidence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2000" dirty="0">
                <a:solidFill>
                  <a:srgbClr val="000A14"/>
                </a:solidFill>
                <a:latin typeface="+mn-lt"/>
              </a:rPr>
              <a:t>Direct evidence from two large studies of </a:t>
            </a: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non-inferiority for severe exacerbations vs daily low dose ICS + as-needed SABA</a:t>
            </a:r>
            <a:r>
              <a:rPr lang="en-AU" sz="2000" dirty="0">
                <a:solidFill>
                  <a:srgbClr val="000A14"/>
                </a:solidFill>
                <a:latin typeface="+mn-lt"/>
              </a:rPr>
              <a:t> </a:t>
            </a:r>
            <a:r>
              <a:rPr lang="en-AU" sz="1800" i="1" dirty="0">
                <a:solidFill>
                  <a:srgbClr val="000A14"/>
                </a:solidFill>
                <a:latin typeface="+mn-lt"/>
              </a:rPr>
              <a:t>(O’Byrne, </a:t>
            </a:r>
            <a:r>
              <a:rPr lang="en-AU" sz="1800" i="1" dirty="0" err="1">
                <a:solidFill>
                  <a:srgbClr val="000A14"/>
                </a:solidFill>
                <a:latin typeface="+mn-lt"/>
              </a:rPr>
              <a:t>NEJMed</a:t>
            </a:r>
            <a:r>
              <a:rPr lang="en-AU" sz="1800" i="1" dirty="0">
                <a:solidFill>
                  <a:srgbClr val="000A14"/>
                </a:solidFill>
                <a:latin typeface="+mn-lt"/>
              </a:rPr>
              <a:t> 2018, Bateman, </a:t>
            </a:r>
            <a:r>
              <a:rPr lang="en-AU" sz="1800" i="1" dirty="0" err="1">
                <a:solidFill>
                  <a:srgbClr val="000A14"/>
                </a:solidFill>
                <a:latin typeface="+mn-lt"/>
              </a:rPr>
              <a:t>NEJMed</a:t>
            </a:r>
            <a:r>
              <a:rPr lang="en-AU" sz="1800" i="1" dirty="0">
                <a:solidFill>
                  <a:srgbClr val="000A14"/>
                </a:solidFill>
                <a:latin typeface="+mn-lt"/>
              </a:rPr>
              <a:t> 2018)</a:t>
            </a:r>
            <a:endParaRPr lang="en-AU" sz="2000" i="1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2000" dirty="0">
                <a:solidFill>
                  <a:srgbClr val="000A14"/>
                </a:solidFill>
                <a:latin typeface="+mn-lt"/>
              </a:rPr>
              <a:t>Direct evidence from one large study of 64% reduction in severe exacerbations vs SABA-only treatment</a:t>
            </a:r>
            <a:r>
              <a:rPr lang="en-AU" sz="2000" i="1" dirty="0">
                <a:solidFill>
                  <a:srgbClr val="000A14"/>
                </a:solidFill>
                <a:latin typeface="+mn-lt"/>
              </a:rPr>
              <a:t> </a:t>
            </a:r>
            <a:r>
              <a:rPr lang="en-AU" sz="1800" i="1" dirty="0">
                <a:solidFill>
                  <a:srgbClr val="000A14"/>
                </a:solidFill>
                <a:latin typeface="+mn-lt"/>
              </a:rPr>
              <a:t>(O’Byrne, </a:t>
            </a:r>
            <a:r>
              <a:rPr lang="en-AU" sz="1800" i="1" dirty="0" err="1">
                <a:solidFill>
                  <a:srgbClr val="000A14"/>
                </a:solidFill>
                <a:latin typeface="+mn-lt"/>
              </a:rPr>
              <a:t>NEJMed</a:t>
            </a:r>
            <a:r>
              <a:rPr lang="en-AU" sz="1800" i="1" dirty="0">
                <a:solidFill>
                  <a:srgbClr val="000A14"/>
                </a:solidFill>
                <a:latin typeface="+mn-lt"/>
              </a:rPr>
              <a:t> 2018)</a:t>
            </a:r>
            <a:endParaRPr lang="en-AU" sz="2000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2000" dirty="0">
                <a:solidFill>
                  <a:srgbClr val="000A14"/>
                </a:solidFill>
                <a:latin typeface="+mn-lt"/>
              </a:rPr>
              <a:t>Symptoms reduced; one study showed reduced exercise-induced bronchoconstriction</a:t>
            </a:r>
          </a:p>
          <a:p>
            <a:pPr defTabSz="914377">
              <a:buFont typeface="Wingdings" panose="05000000000000000000" pitchFamily="2" charset="2"/>
              <a:buChar char="Ø"/>
              <a:defRPr/>
            </a:pPr>
            <a:r>
              <a:rPr lang="en-AU" sz="2400" dirty="0">
                <a:solidFill>
                  <a:srgbClr val="000A14"/>
                </a:solidFill>
                <a:latin typeface="+mn-lt"/>
              </a:rPr>
              <a:t>Values and preferences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2000" dirty="0">
                <a:solidFill>
                  <a:srgbClr val="000A14"/>
                </a:solidFill>
                <a:latin typeface="+mn-lt"/>
              </a:rPr>
              <a:t>High importance was given </a:t>
            </a: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to preventing severe exacerbations, avoiding need for daily ICS in patients with mild or infrequent symptoms</a:t>
            </a:r>
            <a:r>
              <a:rPr lang="en-AU" sz="2000" dirty="0">
                <a:solidFill>
                  <a:srgbClr val="000A14"/>
                </a:solidFill>
                <a:latin typeface="+mn-lt"/>
              </a:rPr>
              <a:t>, and safety of as-needed ICS-formoterol in maintenance and reliever therapy, with no new safety signals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2000" dirty="0">
                <a:solidFill>
                  <a:srgbClr val="000A14"/>
                </a:solidFill>
                <a:latin typeface="+mn-lt"/>
              </a:rPr>
              <a:t>Lower importance given to small non-cumulative differences in symptom control (ACQ-5 difference 0.15 vs MCID 0.5) and lung function compared with daily ICS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Makes use of normal patient </a:t>
            </a:r>
            <a:r>
              <a:rPr lang="en-AU" sz="2000" b="1" i="1" u="sng" dirty="0" err="1">
                <a:solidFill>
                  <a:srgbClr val="000A14"/>
                </a:solidFill>
                <a:latin typeface="+mn-lt"/>
              </a:rPr>
              <a:t>behavior</a:t>
            </a:r>
            <a:r>
              <a:rPr lang="en-AU" sz="2000" b="1" i="1" u="sng" dirty="0">
                <a:solidFill>
                  <a:srgbClr val="000A14"/>
                </a:solidFill>
                <a:latin typeface="+mn-lt"/>
              </a:rPr>
              <a:t> (seeking symptom relief) to deliver controller</a:t>
            </a: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2000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2000" dirty="0">
              <a:solidFill>
                <a:srgbClr val="000A14"/>
              </a:solidFill>
              <a:latin typeface="+mn-lt"/>
            </a:endParaRPr>
          </a:p>
          <a:p>
            <a:pPr defTabSz="914377">
              <a:buFont typeface="Wingdings" panose="05000000000000000000" pitchFamily="2" charset="2"/>
              <a:buChar char="Ø"/>
              <a:defRPr/>
            </a:pPr>
            <a:endParaRPr lang="en-AU" sz="2400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2000" dirty="0">
              <a:solidFill>
                <a:srgbClr val="000A14"/>
              </a:solidFill>
              <a:latin typeface="+mn-lt"/>
            </a:endParaRPr>
          </a:p>
          <a:p>
            <a:pPr lvl="1" defTabSz="914377">
              <a:buFont typeface="Wingdings" panose="05000000000000000000" pitchFamily="2" charset="2"/>
              <a:buChar char="Ø"/>
              <a:defRPr/>
            </a:pPr>
            <a:endParaRPr lang="en-AU" sz="2000" dirty="0">
              <a:solidFill>
                <a:srgbClr val="000A14"/>
              </a:solidFill>
              <a:latin typeface="+mn-lt"/>
            </a:endParaRPr>
          </a:p>
          <a:p>
            <a:pPr defTabSz="914377">
              <a:buFont typeface="Wingdings" panose="05000000000000000000" pitchFamily="2" charset="2"/>
              <a:buChar char="Ø"/>
              <a:defRPr/>
            </a:pPr>
            <a:endParaRPr lang="en-AU" sz="2400" dirty="0">
              <a:solidFill>
                <a:srgbClr val="000A14"/>
              </a:solidFill>
              <a:latin typeface="+mn-lt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A52F050-48A0-4D66-A49C-447F0FC026E2}"/>
              </a:ext>
            </a:extLst>
          </p:cNvPr>
          <p:cNvSpPr txBox="1">
            <a:spLocks/>
          </p:cNvSpPr>
          <p:nvPr/>
        </p:nvSpPr>
        <p:spPr>
          <a:xfrm>
            <a:off x="1153550" y="365760"/>
            <a:ext cx="10127025" cy="802171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185738" indent="0" algn="l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kern="1200">
                <a:solidFill>
                  <a:srgbClr val="134679"/>
                </a:solidFill>
                <a:latin typeface="Arial" panose="020B0604020202020204" pitchFamily="34" charset="0"/>
                <a:ea typeface="ＭＳ Ｐゴシック" pitchFamily="-83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9pPr>
          </a:lstStyle>
          <a:p>
            <a:pPr marL="0" defTabSz="914377">
              <a:defRPr/>
            </a:pPr>
            <a:r>
              <a:rPr lang="en-AU" sz="4000" b="1" i="1" u="sng" dirty="0">
                <a:solidFill>
                  <a:srgbClr val="C00000"/>
                </a:solidFill>
                <a:latin typeface="+mj-lt"/>
              </a:rPr>
              <a:t>Step 2 </a:t>
            </a:r>
            <a:r>
              <a:rPr lang="en-AU" sz="4000" b="1" i="1" u="sng" dirty="0">
                <a:solidFill>
                  <a:sysClr val="windowText" lastClr="000000"/>
                </a:solidFill>
                <a:latin typeface="+mj-lt"/>
              </a:rPr>
              <a:t>– 2 ‘Preferred’ Controller Options</a:t>
            </a:r>
          </a:p>
        </p:txBody>
      </p:sp>
    </p:spTree>
    <p:extLst>
      <p:ext uri="{BB962C8B-B14F-4D97-AF65-F5344CB8AC3E}">
        <p14:creationId xmlns:p14="http://schemas.microsoft.com/office/powerpoint/2010/main" val="124516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Diagram of a diagram of a patient's process&#10;&#10;Description automatically generated">
            <a:extLst>
              <a:ext uri="{FF2B5EF4-FFF2-40B4-BE49-F238E27FC236}">
                <a16:creationId xmlns:a16="http://schemas.microsoft.com/office/drawing/2014/main" id="{230BB79F-9699-E07D-1894-BA70E5BCA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r="666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CEBDFAC-E3E5-4883-8BE7-B43474AE3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0450" y="236341"/>
            <a:ext cx="11410891" cy="5901949"/>
            <a:chOff x="310450" y="236341"/>
            <a:chExt cx="11410891" cy="590194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5328" y="1050301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0450" y="114446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7185" y="538093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98320" y="5269378"/>
              <a:ext cx="223021" cy="2230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79878" y="583251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86119" y="5492399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5657EC-CE23-8283-5E74-B9236F61A6FF}"/>
              </a:ext>
            </a:extLst>
          </p:cNvPr>
          <p:cNvSpPr txBox="1"/>
          <p:nvPr/>
        </p:nvSpPr>
        <p:spPr>
          <a:xfrm>
            <a:off x="1363616" y="184821"/>
            <a:ext cx="5232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Asthma Treatment is NOT SET &amp; FORGET</a:t>
            </a:r>
          </a:p>
        </p:txBody>
      </p:sp>
    </p:spTree>
    <p:extLst>
      <p:ext uri="{BB962C8B-B14F-4D97-AF65-F5344CB8AC3E}">
        <p14:creationId xmlns:p14="http://schemas.microsoft.com/office/powerpoint/2010/main" val="3116777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3030"/>
          <a:stretch>
            <a:fillRect/>
          </a:stretch>
        </p:blipFill>
        <p:spPr bwMode="auto">
          <a:xfrm>
            <a:off x="431371" y="180732"/>
            <a:ext cx="11617291" cy="660864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8632" y="360841"/>
            <a:ext cx="9759659" cy="748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dirty="0">
                <a:latin typeface="+mj-lt"/>
              </a:rPr>
              <a:t>Assessing Response &amp; Adjusting Treatment</a:t>
            </a:r>
            <a:endParaRPr lang="el-GR" sz="4267" dirty="0"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1927-E364-0E2E-53F0-F08197FC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46" y="1849420"/>
            <a:ext cx="4614694" cy="33891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When To Consider Biologicals in Asthma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68CA0-070E-8A58-EEC8-46993BE4DD01}"/>
              </a:ext>
            </a:extLst>
          </p:cNvPr>
          <p:cNvSpPr txBox="1"/>
          <p:nvPr/>
        </p:nvSpPr>
        <p:spPr>
          <a:xfrm>
            <a:off x="5959928" y="772774"/>
            <a:ext cx="5633357" cy="578882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GINA Step 5 Asthma: Severe Asthma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81533-FDC7-5907-35C7-3560767FB335}"/>
              </a:ext>
            </a:extLst>
          </p:cNvPr>
          <p:cNvSpPr txBox="1"/>
          <p:nvPr/>
        </p:nvSpPr>
        <p:spPr>
          <a:xfrm>
            <a:off x="1628777" y="6037053"/>
            <a:ext cx="3256216" cy="5788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Expansive  !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6E8AD49-376E-C358-238E-FAA4E9B7B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40957" r="13472" b="7758"/>
          <a:stretch/>
        </p:blipFill>
        <p:spPr bwMode="auto">
          <a:xfrm>
            <a:off x="5710824" y="2129748"/>
            <a:ext cx="6364307" cy="326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60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24"/>
            <a:ext cx="12192000" cy="1001858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ea typeface="+mj-ea"/>
                <a:cs typeface="+mj-cs"/>
              </a:rPr>
              <a:t>Patients with Severe Asthma Suitable for Biologicals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EAC47-D079-D1EF-B6C3-05C529010E5C}"/>
              </a:ext>
            </a:extLst>
          </p:cNvPr>
          <p:cNvSpPr txBox="1"/>
          <p:nvPr/>
        </p:nvSpPr>
        <p:spPr>
          <a:xfrm>
            <a:off x="10773232" y="6449406"/>
            <a:ext cx="9396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9A3718"/>
                </a:solidFill>
              </a:rPr>
              <a:t>GINA 2023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75C8F75F-0009-A2EB-A62E-EC0BFEEB7360}"/>
              </a:ext>
            </a:extLst>
          </p:cNvPr>
          <p:cNvSpPr/>
          <p:nvPr/>
        </p:nvSpPr>
        <p:spPr>
          <a:xfrm>
            <a:off x="4297257" y="5600931"/>
            <a:ext cx="1422399" cy="75778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D88AA-58FB-A144-FA30-2B66E320F63D}"/>
              </a:ext>
            </a:extLst>
          </p:cNvPr>
          <p:cNvSpPr/>
          <p:nvPr/>
        </p:nvSpPr>
        <p:spPr>
          <a:xfrm>
            <a:off x="325069" y="3070790"/>
            <a:ext cx="3810000" cy="7285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Type 2 Inflammation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1EC4F3-5AB9-49EE-C476-C1C52299CCF7}"/>
              </a:ext>
            </a:extLst>
          </p:cNvPr>
          <p:cNvSpPr/>
          <p:nvPr/>
        </p:nvSpPr>
        <p:spPr>
          <a:xfrm>
            <a:off x="1036417" y="1780936"/>
            <a:ext cx="10341313" cy="6469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Type 2 Severe Asthma : Atopic  / Eosinophilic Phenotype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3B4B4-D3C1-72F2-122E-E33F11B03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06" y="2721867"/>
            <a:ext cx="1248281" cy="3492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ECBBA-4483-BB50-49CC-9794CF5D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28" y="2668961"/>
            <a:ext cx="1328717" cy="1248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C93843-E91C-9E22-C3EE-62FABBCF1D82}"/>
              </a:ext>
            </a:extLst>
          </p:cNvPr>
          <p:cNvSpPr txBox="1"/>
          <p:nvPr/>
        </p:nvSpPr>
        <p:spPr>
          <a:xfrm>
            <a:off x="325069" y="3824865"/>
            <a:ext cx="3810000" cy="2677656"/>
          </a:xfrm>
          <a:prstGeom prst="rect">
            <a:avLst/>
          </a:prstGeom>
          <a:solidFill>
            <a:schemeClr val="bg2"/>
          </a:solidFill>
          <a:ln>
            <a:solidFill>
              <a:srgbClr val="0B4C4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Age of onset of asthma: Childhood / Early adulthood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Allergic comorbidities : Atopic dermatitis, AR, </a:t>
            </a:r>
            <a:r>
              <a:rPr lang="en-US" sz="2400" dirty="0" err="1"/>
              <a:t>CSwNP</a:t>
            </a:r>
            <a:r>
              <a:rPr lang="en-US" sz="2400" dirty="0"/>
              <a:t>, ABPA, EGA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Oral steroids responsive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8310B-B9D0-2F67-9B32-85D82C43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07" y="5212789"/>
            <a:ext cx="1422400" cy="1283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BBB75-03B6-51D0-B72E-6678BD1A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117" y="3597055"/>
            <a:ext cx="1670763" cy="1263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D5C567-16AB-9252-72AA-BD131E8CD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896" y="3655238"/>
            <a:ext cx="1812110" cy="1298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FBF076-2CDF-8ACC-E692-4458AB719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101" y="5259917"/>
            <a:ext cx="1335854" cy="12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FA560B-EDB7-8FD0-691A-3ABC92B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1825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4000" dirty="0">
                <a:solidFill>
                  <a:schemeClr val="bg1"/>
                </a:solidFill>
              </a:rPr>
              <a:t>Choosing Appropriate Biologicals </a:t>
            </a:r>
            <a:r>
              <a:rPr lang="en-US" altLang="de-DE" sz="2800" dirty="0">
                <a:solidFill>
                  <a:schemeClr val="bg1"/>
                </a:solidFill>
              </a:rPr>
              <a:t> -  </a:t>
            </a:r>
            <a:r>
              <a:rPr lang="en-US" altLang="de-DE" sz="3600" i="1" dirty="0">
                <a:solidFill>
                  <a:schemeClr val="bg1"/>
                </a:solidFill>
              </a:rPr>
              <a:t>Drivers </a:t>
            </a:r>
            <a:endParaRPr lang="en-US" sz="4000" i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89A55-99B0-28F1-3D1F-D45E96AE9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7" y="1460044"/>
            <a:ext cx="10646833" cy="504545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DE322-44F5-329D-D0F1-AA5534402742}"/>
              </a:ext>
            </a:extLst>
          </p:cNvPr>
          <p:cNvSpPr/>
          <p:nvPr/>
        </p:nvSpPr>
        <p:spPr>
          <a:xfrm>
            <a:off x="2562275" y="3007795"/>
            <a:ext cx="2227006" cy="58189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Anti – IL-5 </a:t>
            </a:r>
            <a:r>
              <a:rPr lang="en-US" dirty="0" err="1"/>
              <a:t>Mepo</a:t>
            </a:r>
            <a:r>
              <a:rPr lang="en-US" dirty="0"/>
              <a:t>/Benralizumab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856B8C-F6B2-EBDC-F8FF-0971A42D7C34}"/>
              </a:ext>
            </a:extLst>
          </p:cNvPr>
          <p:cNvSpPr/>
          <p:nvPr/>
        </p:nvSpPr>
        <p:spPr>
          <a:xfrm>
            <a:off x="4342944" y="5669408"/>
            <a:ext cx="1809349" cy="58189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/>
              <a:t>Anti – IgE</a:t>
            </a:r>
          </a:p>
          <a:p>
            <a:pPr algn="ctr"/>
            <a:r>
              <a:rPr lang="en-US" dirty="0"/>
              <a:t>Omalizumab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A60681-34E9-4A5C-11F3-24D0A53E2475}"/>
              </a:ext>
            </a:extLst>
          </p:cNvPr>
          <p:cNvSpPr/>
          <p:nvPr/>
        </p:nvSpPr>
        <p:spPr>
          <a:xfrm>
            <a:off x="9244012" y="3313089"/>
            <a:ext cx="1857578" cy="58189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Anti – IL-4R/13 </a:t>
            </a:r>
          </a:p>
          <a:p>
            <a:pPr algn="ctr"/>
            <a:r>
              <a:rPr lang="en-US" dirty="0"/>
              <a:t>Dupilumab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0710D-0051-A26A-3AF6-31E8E08A304A}"/>
              </a:ext>
            </a:extLst>
          </p:cNvPr>
          <p:cNvSpPr/>
          <p:nvPr/>
        </p:nvSpPr>
        <p:spPr>
          <a:xfrm>
            <a:off x="272198" y="1995389"/>
            <a:ext cx="1704109" cy="58189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Anti – TSLP Tezepelumab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465B4E-85B1-D174-058F-A0CA635AE6DC}"/>
              </a:ext>
            </a:extLst>
          </p:cNvPr>
          <p:cNvSpPr/>
          <p:nvPr/>
        </p:nvSpPr>
        <p:spPr>
          <a:xfrm>
            <a:off x="7728966" y="6505502"/>
            <a:ext cx="4303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 Matsunaga et al. / Allergology International 69 (2020) 187e196</a:t>
            </a:r>
          </a:p>
        </p:txBody>
      </p:sp>
    </p:spTree>
    <p:extLst>
      <p:ext uri="{BB962C8B-B14F-4D97-AF65-F5344CB8AC3E}">
        <p14:creationId xmlns:p14="http://schemas.microsoft.com/office/powerpoint/2010/main" val="11442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3200" dirty="0">
                <a:solidFill>
                  <a:schemeClr val="tx1"/>
                </a:solidFill>
                <a:latin typeface="+mn-lt"/>
              </a:rPr>
              <a:t> Choosing Biologicals in SA : Match Expectations with Research 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F74487-EE0F-7C2C-E90F-4CA9144BF633}"/>
              </a:ext>
            </a:extLst>
          </p:cNvPr>
          <p:cNvGraphicFramePr>
            <a:graphicFrameLocks/>
          </p:cNvGraphicFramePr>
          <p:nvPr/>
        </p:nvGraphicFramePr>
        <p:xfrm>
          <a:off x="208299" y="1582644"/>
          <a:ext cx="11723145" cy="50824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1463">
                  <a:extLst>
                    <a:ext uri="{9D8B030D-6E8A-4147-A177-3AD203B41FA5}">
                      <a16:colId xmlns:a16="http://schemas.microsoft.com/office/drawing/2014/main" val="386089534"/>
                    </a:ext>
                  </a:extLst>
                </a:gridCol>
                <a:gridCol w="3432832">
                  <a:extLst>
                    <a:ext uri="{9D8B030D-6E8A-4147-A177-3AD203B41FA5}">
                      <a16:colId xmlns:a16="http://schemas.microsoft.com/office/drawing/2014/main" val="882663381"/>
                    </a:ext>
                  </a:extLst>
                </a:gridCol>
                <a:gridCol w="2846438">
                  <a:extLst>
                    <a:ext uri="{9D8B030D-6E8A-4147-A177-3AD203B41FA5}">
                      <a16:colId xmlns:a16="http://schemas.microsoft.com/office/drawing/2014/main" val="1654023457"/>
                    </a:ext>
                  </a:extLst>
                </a:gridCol>
                <a:gridCol w="3082412">
                  <a:extLst>
                    <a:ext uri="{9D8B030D-6E8A-4147-A177-3AD203B41FA5}">
                      <a16:colId xmlns:a16="http://schemas.microsoft.com/office/drawing/2014/main" val="912937949"/>
                    </a:ext>
                  </a:extLst>
                </a:gridCol>
              </a:tblGrid>
              <a:tr h="613295">
                <a:tc>
                  <a:txBody>
                    <a:bodyPr/>
                    <a:lstStyle/>
                    <a:p>
                      <a:r>
                        <a:rPr lang="en-US" sz="2000" dirty="0"/>
                        <a:t>SA 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Omalizumab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Mepolizumab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Benralizumab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75996"/>
                  </a:ext>
                </a:extLst>
              </a:tr>
              <a:tr h="685275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Exacerbations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25% reduction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50 %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4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0 -70 %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26036"/>
                  </a:ext>
                </a:extLst>
              </a:tr>
              <a:tr h="983221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maintenance dose of 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dose reduction in those at 15 mg/day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r>
                        <a:rPr lang="en-US" sz="2000" dirty="0"/>
                        <a:t>50% dose reduction 2- 6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50 -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80%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503284"/>
                  </a:ext>
                </a:extLst>
              </a:tr>
              <a:tr h="500383">
                <a:tc>
                  <a:txBody>
                    <a:bodyPr/>
                    <a:lstStyle/>
                    <a:p>
                      <a:r>
                        <a:rPr lang="en-US" sz="2000" dirty="0"/>
                        <a:t>FEV</a:t>
                      </a:r>
                      <a:r>
                        <a:rPr lang="en-US" sz="20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100 -160 ml @ 4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713942"/>
                  </a:ext>
                </a:extLst>
              </a:tr>
              <a:tr h="685275">
                <a:tc>
                  <a:txBody>
                    <a:bodyPr/>
                    <a:lstStyle/>
                    <a:p>
                      <a:r>
                        <a:rPr lang="en-US" sz="2000" dirty="0"/>
                        <a:t>QoL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SGRQ</a:t>
                      </a:r>
                    </a:p>
                    <a:p>
                      <a:r>
                        <a:rPr lang="en-US" sz="2000" dirty="0"/>
                        <a:t>Asthma diaries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ACQ5  + 0.4</a:t>
                      </a:r>
                    </a:p>
                    <a:p>
                      <a:r>
                        <a:rPr lang="en-US" sz="2000" dirty="0"/>
                        <a:t>SGRQ +7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 &lt; 0.5</a:t>
                      </a:r>
                    </a:p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SGRQ +8.1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52767"/>
                  </a:ext>
                </a:extLst>
              </a:tr>
              <a:tr h="795112">
                <a:tc>
                  <a:txBody>
                    <a:bodyPr/>
                    <a:lstStyle/>
                    <a:p>
                      <a:r>
                        <a:rPr lang="en-US" sz="2000" dirty="0"/>
                        <a:t>Real World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Reduction in AE in 42% vs 63 % &amp; 28% vs 48% </a:t>
                      </a:r>
                      <a:r>
                        <a:rPr lang="en-US" sz="2000" dirty="0"/>
                        <a:t>@ baseline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Reduction in AE ~ 50%</a:t>
                      </a:r>
                    </a:p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Reduction in </a:t>
                      </a:r>
                      <a:r>
                        <a:rPr lang="en-US" sz="2000" dirty="0" err="1">
                          <a:solidFill>
                            <a:schemeClr val="accent2"/>
                          </a:solidFill>
                        </a:rPr>
                        <a:t>mOCS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 ~ 50%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All improved with 70% exacerbation free </a:t>
                      </a:r>
                      <a:r>
                        <a:rPr lang="en-US" sz="2000" dirty="0"/>
                        <a:t>@2years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35416"/>
                  </a:ext>
                </a:extLst>
              </a:tr>
              <a:tr h="765693">
                <a:tc>
                  <a:txBody>
                    <a:bodyPr/>
                    <a:lstStyle/>
                    <a:p>
                      <a:r>
                        <a:rPr lang="en-US" sz="2000" dirty="0"/>
                        <a:t>Comorbidities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CRwNP</a:t>
                      </a:r>
                      <a:endParaRPr lang="en-US" sz="2000" dirty="0"/>
                    </a:p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Chronic Idiopathic Urticaria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EGPA ( 300 mg/ month )</a:t>
                      </a:r>
                    </a:p>
                    <a:p>
                      <a:r>
                        <a:rPr lang="en-US" sz="2000" dirty="0" err="1"/>
                        <a:t>CRSwNP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WIP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83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08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7F3786-2EE6-4DDC-E295-BC2BBF0F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Respiratory System – </a:t>
            </a:r>
            <a:r>
              <a:rPr lang="en-US" sz="3600" i="1" dirty="0"/>
              <a:t>Where Asthma Attacks ? </a:t>
            </a:r>
            <a:br>
              <a:rPr lang="en-US" sz="6000" dirty="0"/>
            </a:br>
            <a:endParaRPr lang="en-US" sz="4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291017E-F3C7-5506-B4BB-EDB93A65C86D}"/>
              </a:ext>
            </a:extLst>
          </p:cNvPr>
          <p:cNvSpPr txBox="1">
            <a:spLocks/>
          </p:cNvSpPr>
          <p:nvPr/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42A2A9D-28BA-9D45-C9A5-8E0840F68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78" y="2039144"/>
            <a:ext cx="5116512" cy="3738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AC25A8C-92BC-E80E-BA5C-E46B4A2F6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039144"/>
            <a:ext cx="5010150" cy="37385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6E54706-0D28-8D2B-0A9B-B8EC810129D6}"/>
              </a:ext>
            </a:extLst>
          </p:cNvPr>
          <p:cNvSpPr txBox="1">
            <a:spLocks/>
          </p:cNvSpPr>
          <p:nvPr/>
        </p:nvSpPr>
        <p:spPr>
          <a:xfrm>
            <a:off x="11864975" y="6356350"/>
            <a:ext cx="327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84065D-F351-4B03-BD91-D8A6B8D4B36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BF5E1B-8884-A72C-FA9A-EA8B4B9B64C9}"/>
              </a:ext>
            </a:extLst>
          </p:cNvPr>
          <p:cNvSpPr txBox="1"/>
          <p:nvPr/>
        </p:nvSpPr>
        <p:spPr>
          <a:xfrm flipH="1">
            <a:off x="4037142" y="2221494"/>
            <a:ext cx="15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Thyroid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EF8CD-ADC6-B765-138A-F41D29024A1F}"/>
              </a:ext>
            </a:extLst>
          </p:cNvPr>
          <p:cNvSpPr txBox="1"/>
          <p:nvPr/>
        </p:nvSpPr>
        <p:spPr>
          <a:xfrm flipH="1">
            <a:off x="4985817" y="2823495"/>
            <a:ext cx="1520230" cy="665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bronchi (Lt)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16C7B-5EBC-BF4D-CDB1-19E7E7D3BAE7}"/>
              </a:ext>
            </a:extLst>
          </p:cNvPr>
          <p:cNvSpPr txBox="1"/>
          <p:nvPr/>
        </p:nvSpPr>
        <p:spPr>
          <a:xfrm flipH="1">
            <a:off x="3353790" y="4589400"/>
            <a:ext cx="11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Tertiary </a:t>
            </a:r>
          </a:p>
          <a:p>
            <a:r>
              <a:rPr lang="en-US" sz="1600" dirty="0"/>
              <a:t>bronchi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3D95C-8924-BB91-BD70-B6AE9625FFA3}"/>
              </a:ext>
            </a:extLst>
          </p:cNvPr>
          <p:cNvSpPr txBox="1"/>
          <p:nvPr/>
        </p:nvSpPr>
        <p:spPr>
          <a:xfrm flipH="1">
            <a:off x="2943743" y="5092447"/>
            <a:ext cx="152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bronchioles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54AE5-40CC-4E9B-B2CA-A3384769D668}"/>
              </a:ext>
            </a:extLst>
          </p:cNvPr>
          <p:cNvSpPr txBox="1"/>
          <p:nvPr/>
        </p:nvSpPr>
        <p:spPr>
          <a:xfrm flipH="1">
            <a:off x="427639" y="2535342"/>
            <a:ext cx="152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bronchi (</a:t>
            </a:r>
            <a:r>
              <a:rPr lang="en-US" dirty="0" err="1"/>
              <a:t>Rt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74C9B-B580-7792-26EB-34862797C3E9}"/>
              </a:ext>
            </a:extLst>
          </p:cNvPr>
          <p:cNvSpPr txBox="1"/>
          <p:nvPr/>
        </p:nvSpPr>
        <p:spPr>
          <a:xfrm flipH="1">
            <a:off x="153492" y="3585260"/>
            <a:ext cx="152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Secondary bronchi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0D1571-6E25-A101-3368-D6E0D376DF11}"/>
              </a:ext>
            </a:extLst>
          </p:cNvPr>
          <p:cNvSpPr txBox="1"/>
          <p:nvPr/>
        </p:nvSpPr>
        <p:spPr>
          <a:xfrm flipH="1">
            <a:off x="2251172" y="2221494"/>
            <a:ext cx="118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Larynx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29D70B-7012-82AA-FBFA-F253119A9037}"/>
              </a:ext>
            </a:extLst>
          </p:cNvPr>
          <p:cNvSpPr txBox="1"/>
          <p:nvPr/>
        </p:nvSpPr>
        <p:spPr>
          <a:xfrm flipH="1">
            <a:off x="4540542" y="2520838"/>
            <a:ext cx="15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Trachea</a:t>
            </a:r>
          </a:p>
        </p:txBody>
      </p:sp>
      <p:sp>
        <p:nvSpPr>
          <p:cNvPr id="18" name="&quot;No&quot; Symbol 17">
            <a:extLst>
              <a:ext uri="{FF2B5EF4-FFF2-40B4-BE49-F238E27FC236}">
                <a16:creationId xmlns:a16="http://schemas.microsoft.com/office/drawing/2014/main" id="{C3027FED-22E0-2DBD-9AD9-AACAA4F49F5C}"/>
              </a:ext>
            </a:extLst>
          </p:cNvPr>
          <p:cNvSpPr/>
          <p:nvPr/>
        </p:nvSpPr>
        <p:spPr>
          <a:xfrm>
            <a:off x="1800543" y="2757028"/>
            <a:ext cx="3332465" cy="3090253"/>
          </a:xfrm>
          <a:prstGeom prst="noSmoking">
            <a:avLst>
              <a:gd name="adj" fmla="val 324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532F4-CFE8-B981-E6FA-DE2D23389E57}"/>
              </a:ext>
            </a:extLst>
          </p:cNvPr>
          <p:cNvSpPr txBox="1"/>
          <p:nvPr/>
        </p:nvSpPr>
        <p:spPr>
          <a:xfrm>
            <a:off x="2838956" y="5980996"/>
            <a:ext cx="150393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airways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A4823-4B59-C8DB-F3EB-1797C8DD2FF2}"/>
              </a:ext>
            </a:extLst>
          </p:cNvPr>
          <p:cNvSpPr txBox="1"/>
          <p:nvPr/>
        </p:nvSpPr>
        <p:spPr>
          <a:xfrm>
            <a:off x="8584994" y="5935902"/>
            <a:ext cx="1502591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airways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4F9621-A5EF-AF3E-0EC5-B5CA66BC3656}"/>
              </a:ext>
            </a:extLst>
          </p:cNvPr>
          <p:cNvSpPr txBox="1"/>
          <p:nvPr/>
        </p:nvSpPr>
        <p:spPr>
          <a:xfrm>
            <a:off x="3755728" y="1362260"/>
            <a:ext cx="4610088" cy="51077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Predominantly affect large airways </a:t>
            </a:r>
          </a:p>
        </p:txBody>
      </p:sp>
      <p:sp>
        <p:nvSpPr>
          <p:cNvPr id="22" name="&quot;No&quot; Symbol 21">
            <a:extLst>
              <a:ext uri="{FF2B5EF4-FFF2-40B4-BE49-F238E27FC236}">
                <a16:creationId xmlns:a16="http://schemas.microsoft.com/office/drawing/2014/main" id="{C1112B8E-17DC-3546-7487-1274A3A94DD7}"/>
              </a:ext>
            </a:extLst>
          </p:cNvPr>
          <p:cNvSpPr/>
          <p:nvPr/>
        </p:nvSpPr>
        <p:spPr>
          <a:xfrm>
            <a:off x="7166355" y="2652823"/>
            <a:ext cx="3332465" cy="3090253"/>
          </a:xfrm>
          <a:prstGeom prst="noSmoking">
            <a:avLst>
              <a:gd name="adj" fmla="val 324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93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2CB2F3B-7383-B4A6-720C-C26044B2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22724" r="13103" b="5727"/>
          <a:stretch/>
        </p:blipFill>
        <p:spPr bwMode="auto">
          <a:xfrm>
            <a:off x="443191" y="1550851"/>
            <a:ext cx="7006108" cy="50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25EC8-B5BA-178C-ECE5-11C5ED49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757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Assessing Effectiveness of Biologicals : </a:t>
            </a:r>
            <a:r>
              <a:rPr lang="en-US" sz="3600" i="1" dirty="0">
                <a:solidFill>
                  <a:schemeClr val="bg1"/>
                </a:solidFill>
              </a:rPr>
              <a:t>FU@ 6 months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0F0238-E859-CB46-3939-60A7114ABFBA}"/>
              </a:ext>
            </a:extLst>
          </p:cNvPr>
          <p:cNvSpPr/>
          <p:nvPr/>
        </p:nvSpPr>
        <p:spPr>
          <a:xfrm>
            <a:off x="726527" y="1573987"/>
            <a:ext cx="1120462" cy="114832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8DF49A-8B68-9FFB-0ACC-03314A58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67037" r="49722" b="1378"/>
          <a:stretch/>
        </p:blipFill>
        <p:spPr bwMode="auto">
          <a:xfrm>
            <a:off x="8488685" y="2955518"/>
            <a:ext cx="3305065" cy="18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D4D67-9900-F3A8-F781-4FF0D6B4664A}"/>
              </a:ext>
            </a:extLst>
          </p:cNvPr>
          <p:cNvSpPr txBox="1"/>
          <p:nvPr/>
        </p:nvSpPr>
        <p:spPr>
          <a:xfrm>
            <a:off x="10087791" y="1886538"/>
            <a:ext cx="1508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Continue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6611CE7-71A3-E9F3-177C-EB2F64E98AE9}"/>
              </a:ext>
            </a:extLst>
          </p:cNvPr>
          <p:cNvSpPr/>
          <p:nvPr/>
        </p:nvSpPr>
        <p:spPr>
          <a:xfrm rot="19395020" flipH="1">
            <a:off x="6817808" y="2089886"/>
            <a:ext cx="1263834" cy="2781686"/>
          </a:xfrm>
          <a:prstGeom prst="curved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8A178F9D-E239-1F6F-95A3-01887E89AAD5}"/>
              </a:ext>
            </a:extLst>
          </p:cNvPr>
          <p:cNvSpPr/>
          <p:nvPr/>
        </p:nvSpPr>
        <p:spPr>
          <a:xfrm>
            <a:off x="7156181" y="1332385"/>
            <a:ext cx="2985037" cy="1631526"/>
          </a:xfrm>
          <a:prstGeom prst="notch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Good /Response</a:t>
            </a:r>
          </a:p>
        </p:txBody>
      </p:sp>
      <p:pic>
        <p:nvPicPr>
          <p:cNvPr id="6146" name="Picture 2" descr="Freehand drawn cartoon calendar showing month Vector Image">
            <a:extLst>
              <a:ext uri="{FF2B5EF4-FFF2-40B4-BE49-F238E27FC236}">
                <a16:creationId xmlns:a16="http://schemas.microsoft.com/office/drawing/2014/main" id="{37407DD0-5076-E549-0643-4AA54423C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2"/>
          <a:stretch/>
        </p:blipFill>
        <p:spPr bwMode="auto">
          <a:xfrm>
            <a:off x="726527" y="1550851"/>
            <a:ext cx="1113953" cy="1148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46363C-392C-9398-929B-A7622821F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7526" r="8044" b="3296"/>
          <a:stretch/>
        </p:blipFill>
        <p:spPr bwMode="auto">
          <a:xfrm>
            <a:off x="8579117" y="4849336"/>
            <a:ext cx="3196700" cy="18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EF96D966-9425-2BAF-6AE4-7EFD0B822ED6}"/>
              </a:ext>
            </a:extLst>
          </p:cNvPr>
          <p:cNvSpPr/>
          <p:nvPr/>
        </p:nvSpPr>
        <p:spPr>
          <a:xfrm rot="19704589" flipH="1">
            <a:off x="6682206" y="2255692"/>
            <a:ext cx="1266773" cy="4104583"/>
          </a:xfrm>
          <a:prstGeom prst="curvedLeftArrow">
            <a:avLst/>
          </a:prstGeom>
          <a:solidFill>
            <a:srgbClr val="8B1B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F7EF667-DD83-09DF-FDD3-11CBA75EEA27}"/>
              </a:ext>
            </a:extLst>
          </p:cNvPr>
          <p:cNvSpPr/>
          <p:nvPr/>
        </p:nvSpPr>
        <p:spPr>
          <a:xfrm>
            <a:off x="1525018" y="1700010"/>
            <a:ext cx="5924281" cy="850007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Initial Trial for 4 months Minimum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A34E3-7B21-4B1F-CC28-69429A2D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F23E-0D6D-7035-A57B-F6FF8761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757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Stepping Down Treatment in Asthma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list of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44A9A28B-02EB-E638-E433-9BB37BF52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986" y="1093851"/>
            <a:ext cx="6608397" cy="5633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E2BD53-13A0-5A02-74F0-2D4C530D1959}"/>
              </a:ext>
            </a:extLst>
          </p:cNvPr>
          <p:cNvSpPr txBox="1"/>
          <p:nvPr/>
        </p:nvSpPr>
        <p:spPr>
          <a:xfrm>
            <a:off x="10438228" y="641752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2024</a:t>
            </a:r>
          </a:p>
        </p:txBody>
      </p:sp>
    </p:spTree>
    <p:extLst>
      <p:ext uri="{BB962C8B-B14F-4D97-AF65-F5344CB8AC3E}">
        <p14:creationId xmlns:p14="http://schemas.microsoft.com/office/powerpoint/2010/main" val="2999481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Θέση περιεχομένου"/>
          <p:cNvSpPr>
            <a:spLocks noGrp="1"/>
          </p:cNvSpPr>
          <p:nvPr>
            <p:ph idx="1"/>
          </p:nvPr>
        </p:nvSpPr>
        <p:spPr>
          <a:xfrm>
            <a:off x="431371" y="1412777"/>
            <a:ext cx="11380878" cy="5047984"/>
          </a:xfrm>
        </p:spPr>
        <p:txBody>
          <a:bodyPr>
            <a:noAutofit/>
          </a:bodyPr>
          <a:lstStyle/>
          <a:p>
            <a:pPr algn="just"/>
            <a:r>
              <a:rPr lang="en-GB" altLang="nl-NL" sz="2400" dirty="0">
                <a:solidFill>
                  <a:srgbClr val="000A14"/>
                </a:solidFill>
              </a:rPr>
              <a:t>Asthma is a </a:t>
            </a:r>
            <a:r>
              <a:rPr lang="en-GB" altLang="nl-NL" sz="2400" dirty="0">
                <a:solidFill>
                  <a:srgbClr val="C00000"/>
                </a:solidFill>
              </a:rPr>
              <a:t>chronic inflammatory airway disease</a:t>
            </a:r>
            <a:r>
              <a:rPr lang="en-GB" altLang="nl-NL" sz="2400" dirty="0">
                <a:solidFill>
                  <a:srgbClr val="000A14"/>
                </a:solidFill>
              </a:rPr>
              <a:t>. </a:t>
            </a:r>
          </a:p>
          <a:p>
            <a:pPr algn="just"/>
            <a:r>
              <a:rPr lang="en-GB" altLang="nl-NL" sz="2400" dirty="0">
                <a:solidFill>
                  <a:srgbClr val="000A14"/>
                </a:solidFill>
              </a:rPr>
              <a:t>Diagnostic approach simple: </a:t>
            </a:r>
            <a:r>
              <a:rPr lang="en-GB" altLang="nl-NL" sz="2400" dirty="0">
                <a:solidFill>
                  <a:srgbClr val="C00000"/>
                </a:solidFill>
              </a:rPr>
              <a:t>Medical history-variability in PFT’s.</a:t>
            </a:r>
          </a:p>
          <a:p>
            <a:pPr algn="just"/>
            <a:r>
              <a:rPr lang="en-GB" altLang="nl-NL" sz="2400" dirty="0">
                <a:solidFill>
                  <a:srgbClr val="000A14"/>
                </a:solidFill>
              </a:rPr>
              <a:t>Consider </a:t>
            </a:r>
            <a:r>
              <a:rPr lang="en-GB" altLang="nl-NL" sz="2400" dirty="0">
                <a:solidFill>
                  <a:srgbClr val="C00000"/>
                </a:solidFill>
              </a:rPr>
              <a:t>BHR</a:t>
            </a:r>
            <a:r>
              <a:rPr lang="en-GB" altLang="nl-NL" sz="2400" dirty="0">
                <a:solidFill>
                  <a:srgbClr val="000A14"/>
                </a:solidFill>
              </a:rPr>
              <a:t> where diagnosis remains controversial.</a:t>
            </a:r>
          </a:p>
          <a:p>
            <a:pPr algn="just"/>
            <a:r>
              <a:rPr lang="en-GB" altLang="nl-NL" sz="2400" dirty="0">
                <a:solidFill>
                  <a:srgbClr val="C00000"/>
                </a:solidFill>
              </a:rPr>
              <a:t>Biomarkers </a:t>
            </a:r>
            <a:r>
              <a:rPr lang="en-GB" altLang="nl-NL" sz="2400" dirty="0">
                <a:solidFill>
                  <a:srgbClr val="000A14"/>
                </a:solidFill>
              </a:rPr>
              <a:t>and particular </a:t>
            </a:r>
            <a:r>
              <a:rPr lang="en-GB" altLang="nl-NL" sz="2400" dirty="0" err="1">
                <a:solidFill>
                  <a:srgbClr val="000A14"/>
                </a:solidFill>
              </a:rPr>
              <a:t>FeNO</a:t>
            </a:r>
            <a:r>
              <a:rPr lang="en-GB" altLang="nl-NL" sz="2400" dirty="0">
                <a:solidFill>
                  <a:srgbClr val="000A14"/>
                </a:solidFill>
              </a:rPr>
              <a:t> reach applicability, validity  and utility in different aspects.</a:t>
            </a:r>
          </a:p>
          <a:p>
            <a:pPr algn="just"/>
            <a:r>
              <a:rPr lang="en-GB" altLang="nl-NL" sz="2400" dirty="0">
                <a:solidFill>
                  <a:srgbClr val="C00000"/>
                </a:solidFill>
              </a:rPr>
              <a:t>ICS the cornerstone </a:t>
            </a:r>
            <a:r>
              <a:rPr lang="en-GB" altLang="nl-NL" sz="2400" dirty="0">
                <a:solidFill>
                  <a:srgbClr val="000A14"/>
                </a:solidFill>
              </a:rPr>
              <a:t>of treatment.</a:t>
            </a:r>
          </a:p>
          <a:p>
            <a:pPr algn="just"/>
            <a:r>
              <a:rPr lang="en-GB" altLang="nl-NL" sz="2400" dirty="0">
                <a:solidFill>
                  <a:srgbClr val="C00000"/>
                </a:solidFill>
              </a:rPr>
              <a:t>As needed treatment for step 1&amp;2. </a:t>
            </a:r>
            <a:r>
              <a:rPr lang="en-GB" altLang="nl-NL" sz="2400" dirty="0">
                <a:solidFill>
                  <a:srgbClr val="000A14"/>
                </a:solidFill>
              </a:rPr>
              <a:t>More closer to patients needs.</a:t>
            </a:r>
          </a:p>
          <a:p>
            <a:pPr algn="just"/>
            <a:r>
              <a:rPr lang="en-GB" altLang="nl-NL" sz="2400" dirty="0">
                <a:solidFill>
                  <a:srgbClr val="C00000"/>
                </a:solidFill>
              </a:rPr>
              <a:t>Phenotypes and endotypes </a:t>
            </a:r>
            <a:r>
              <a:rPr lang="en-GB" altLang="nl-NL" sz="2400" dirty="0">
                <a:solidFill>
                  <a:srgbClr val="000A14"/>
                </a:solidFill>
              </a:rPr>
              <a:t>drive our treatment decision strategies. </a:t>
            </a:r>
          </a:p>
          <a:p>
            <a:pPr algn="just"/>
            <a:r>
              <a:rPr lang="en-GB" altLang="nl-NL" sz="2400" dirty="0">
                <a:solidFill>
                  <a:srgbClr val="C00000"/>
                </a:solidFill>
              </a:rPr>
              <a:t>Severe asthma </a:t>
            </a:r>
            <a:r>
              <a:rPr lang="en-GB" altLang="nl-NL" sz="2400" dirty="0">
                <a:solidFill>
                  <a:srgbClr val="000A14"/>
                </a:solidFill>
              </a:rPr>
              <a:t>a continuous </a:t>
            </a:r>
            <a:r>
              <a:rPr lang="en-GB" altLang="nl-NL" sz="2400" dirty="0">
                <a:solidFill>
                  <a:srgbClr val="C00000"/>
                </a:solidFill>
              </a:rPr>
              <a:t>challenge. </a:t>
            </a:r>
          </a:p>
          <a:p>
            <a:pPr algn="just"/>
            <a:r>
              <a:rPr lang="en-GB" altLang="nl-NL" sz="2400" dirty="0">
                <a:solidFill>
                  <a:srgbClr val="000A14"/>
                </a:solidFill>
              </a:rPr>
              <a:t>Biologics for T2 related process…but </a:t>
            </a:r>
            <a:r>
              <a:rPr lang="en-GB" altLang="nl-NL" sz="2400" dirty="0">
                <a:solidFill>
                  <a:srgbClr val="C00000"/>
                </a:solidFill>
              </a:rPr>
              <a:t>limited treatments exist for the T2 low. </a:t>
            </a:r>
          </a:p>
          <a:p>
            <a:pPr algn="just"/>
            <a:r>
              <a:rPr lang="en-GB" altLang="nl-NL" sz="2400" dirty="0">
                <a:solidFill>
                  <a:srgbClr val="000A14"/>
                </a:solidFill>
              </a:rPr>
              <a:t>Continuously </a:t>
            </a:r>
            <a:r>
              <a:rPr lang="en-GB" altLang="nl-NL" sz="2400" dirty="0">
                <a:solidFill>
                  <a:srgbClr val="C00000"/>
                </a:solidFill>
              </a:rPr>
              <a:t>Assess, Adjust &amp; Review </a:t>
            </a:r>
            <a:r>
              <a:rPr lang="en-GB" altLang="nl-NL" sz="2400" dirty="0">
                <a:solidFill>
                  <a:srgbClr val="000A14"/>
                </a:solidFill>
              </a:rPr>
              <a:t>asthma cases on FU @ 1-3 months  </a:t>
            </a:r>
          </a:p>
          <a:p>
            <a:pPr algn="just"/>
            <a:endParaRPr lang="el-GR" sz="2400" dirty="0">
              <a:solidFill>
                <a:srgbClr val="000A1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1745" y="164638"/>
            <a:ext cx="5525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Take Home Messages</a:t>
            </a:r>
            <a:endParaRPr lang="el-GR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4006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036A0-67EB-272E-CE88-ED64CDEB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1" y="976160"/>
            <a:ext cx="5189964" cy="22379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2" descr="A pragmatic guide to choosing biologic therapies in severe asthma |  European Respiratory Society">
            <a:extLst>
              <a:ext uri="{FF2B5EF4-FFF2-40B4-BE49-F238E27FC236}">
                <a16:creationId xmlns:a16="http://schemas.microsoft.com/office/drawing/2014/main" id="{CBEBDB0E-7D2B-2F0A-F1ED-5F018C8D5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3" r="1" b="21167"/>
          <a:stretch/>
        </p:blipFill>
        <p:spPr bwMode="auto">
          <a:xfrm>
            <a:off x="6177496" y="396483"/>
            <a:ext cx="3811573" cy="2697524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0616EA-EAF1-7B4A-FBAA-157CDEE6CF12}"/>
              </a:ext>
            </a:extLst>
          </p:cNvPr>
          <p:cNvSpPr txBox="1"/>
          <p:nvPr/>
        </p:nvSpPr>
        <p:spPr>
          <a:xfrm>
            <a:off x="1292744" y="3991486"/>
            <a:ext cx="6218003" cy="2470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Font typeface="Arial" panose="020B0604020202020204" pitchFamily="34" charset="0"/>
            </a:pPr>
            <a:r>
              <a:rPr lang="en-US" sz="3600" dirty="0"/>
              <a:t>Deepak Talwar</a:t>
            </a:r>
          </a:p>
          <a:p>
            <a:pPr algn="ctr"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Director &amp; Chair, Metro Centre for Respiratory Diseases</a:t>
            </a:r>
          </a:p>
          <a:p>
            <a:pPr algn="ctr"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INDIA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724520-193D-B6C9-CB6F-20B2D6F1F178}"/>
              </a:ext>
            </a:extLst>
          </p:cNvPr>
          <p:cNvGrpSpPr/>
          <p:nvPr/>
        </p:nvGrpSpPr>
        <p:grpSpPr>
          <a:xfrm>
            <a:off x="8201732" y="3495816"/>
            <a:ext cx="2697524" cy="2697524"/>
            <a:chOff x="113521" y="44647"/>
            <a:chExt cx="1698428" cy="16984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3189DD-087D-CFD0-70EF-A31FC60AD00B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65BB66-463D-BE48-8C04-ECFAB6792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roundRect">
              <a:avLst>
                <a:gd name="adj" fmla="val 25762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010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7908DE9-5647-483E-B731-49D34A839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6962B4-5DCE-4745-A877-F7237DA68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FC31C6D-653C-4C57-B226-ED6CE571F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2590" y="0"/>
            <a:ext cx="8389411" cy="6858000"/>
          </a:xfrm>
          <a:custGeom>
            <a:avLst/>
            <a:gdLst>
              <a:gd name="connsiteX0" fmla="*/ 1405847 w 8389411"/>
              <a:gd name="connsiteY0" fmla="*/ 0 h 6858000"/>
              <a:gd name="connsiteX1" fmla="*/ 8389411 w 8389411"/>
              <a:gd name="connsiteY1" fmla="*/ 0 h 6858000"/>
              <a:gd name="connsiteX2" fmla="*/ 8389411 w 8389411"/>
              <a:gd name="connsiteY2" fmla="*/ 6858000 h 6858000"/>
              <a:gd name="connsiteX3" fmla="*/ 1403382 w 8389411"/>
              <a:gd name="connsiteY3" fmla="*/ 6858000 h 6858000"/>
              <a:gd name="connsiteX4" fmla="*/ 1126450 w 8389411"/>
              <a:gd name="connsiteY4" fmla="*/ 6554701 h 6858000"/>
              <a:gd name="connsiteX5" fmla="*/ 0 w 8389411"/>
              <a:gd name="connsiteY5" fmla="*/ 3431347 h 6858000"/>
              <a:gd name="connsiteX6" fmla="*/ 1281495 w 8389411"/>
              <a:gd name="connsiteY6" fmla="*/ 129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9411" h="6858000">
                <a:moveTo>
                  <a:pt x="1405847" y="0"/>
                </a:moveTo>
                <a:lnTo>
                  <a:pt x="8389411" y="0"/>
                </a:lnTo>
                <a:lnTo>
                  <a:pt x="8389411" y="6858000"/>
                </a:lnTo>
                <a:lnTo>
                  <a:pt x="1403382" y="6858000"/>
                </a:lnTo>
                <a:lnTo>
                  <a:pt x="1126450" y="6554701"/>
                </a:lnTo>
                <a:cubicBezTo>
                  <a:pt x="422736" y="5705928"/>
                  <a:pt x="0" y="4617776"/>
                  <a:pt x="0" y="3431347"/>
                </a:cubicBezTo>
                <a:cubicBezTo>
                  <a:pt x="0" y="2160173"/>
                  <a:pt x="485281" y="1001818"/>
                  <a:pt x="1281495" y="1298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C310B041-3468-403A-926B-E3C1CF44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4914" y="299808"/>
            <a:ext cx="11521822" cy="6038357"/>
            <a:chOff x="244914" y="299808"/>
            <a:chExt cx="11521822" cy="603835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00295" y="515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5899" y="574164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0333" y="6032385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914" y="5821038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0878" y="952022"/>
            <a:ext cx="2862591" cy="51570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cap="none">
                <a:latin typeface="+mj-lt"/>
                <a:ea typeface="+mj-ea"/>
                <a:cs typeface="+mj-cs"/>
              </a:rPr>
              <a:t>Defining Asthma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A06E9D-6F12-11EB-DA5A-CC45E572704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51348250"/>
              </p:ext>
            </p:extLst>
          </p:nvPr>
        </p:nvGraphicFramePr>
        <p:xfrm>
          <a:off x="4160871" y="853659"/>
          <a:ext cx="7586198" cy="535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48F7CB7-C604-0EF9-F25E-2F00759BA49F}"/>
              </a:ext>
            </a:extLst>
          </p:cNvPr>
          <p:cNvSpPr txBox="1"/>
          <p:nvPr/>
        </p:nvSpPr>
        <p:spPr>
          <a:xfrm>
            <a:off x="7552706" y="63381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6AB60-510F-4E9C-D68A-8DB0A1FBD7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7004"/>
          <a:stretch/>
        </p:blipFill>
        <p:spPr>
          <a:xfrm>
            <a:off x="0" y="34960"/>
            <a:ext cx="3802589" cy="2655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719FB-29DA-214D-A636-A8D433C4CA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366"/>
          <a:stretch/>
        </p:blipFill>
        <p:spPr>
          <a:xfrm>
            <a:off x="95729" y="4167761"/>
            <a:ext cx="3770432" cy="2648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22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0" name="Freeform: Shape 23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Freeform: Shape 24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26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E4A5D6A1-B663-4429-B0E3-BF194EE0F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295BE2A-8F40-4D8D-9682-09757DEAB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11A5E-423F-EB85-B55B-8344EF96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39" y="1122363"/>
            <a:ext cx="5047488" cy="3768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cap="none" dirty="0"/>
              <a:t>Spot Red Flag Symptoms </a:t>
            </a:r>
            <a:br>
              <a:rPr lang="en-US" sz="5400" cap="none" dirty="0"/>
            </a:br>
            <a:r>
              <a:rPr lang="en-US" sz="5400" cap="none" dirty="0"/>
              <a:t>In </a:t>
            </a:r>
            <a:br>
              <a:rPr lang="en-US" sz="5400" cap="none" dirty="0"/>
            </a:br>
            <a:r>
              <a:rPr lang="en-US" sz="5400" cap="none" dirty="0"/>
              <a:t>Asthma : </a:t>
            </a:r>
          </a:p>
        </p:txBody>
      </p:sp>
      <p:grpSp>
        <p:nvGrpSpPr>
          <p:cNvPr id="96" name="Decorative circles">
            <a:extLst>
              <a:ext uri="{FF2B5EF4-FFF2-40B4-BE49-F238E27FC236}">
                <a16:creationId xmlns:a16="http://schemas.microsoft.com/office/drawing/2014/main" id="{FEF4553E-8BA9-4D3A-AE46-B9B84EA5C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5126" y="1898042"/>
            <a:ext cx="3331224" cy="4377301"/>
            <a:chOff x="8105126" y="1898042"/>
            <a:chExt cx="3331224" cy="437730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AEF11A-16F4-42C6-A96F-C7CD43256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14834" y="5969563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01BAB5A-79EA-41FD-8F6D-7E41D1F69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05126" y="573568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B93C084-EC35-4A34-A0F7-083F23FE5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09615" y="1898042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B097734-9F92-4E51-8191-A33089A5B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4480" y="2661415"/>
              <a:ext cx="466441" cy="46644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Oval 3">
            <a:extLst>
              <a:ext uri="{FF2B5EF4-FFF2-40B4-BE49-F238E27FC236}">
                <a16:creationId xmlns:a16="http://schemas.microsoft.com/office/drawing/2014/main" id="{190A9C7B-1700-4379-A3ED-0D545F44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70313" y="4258197"/>
            <a:ext cx="2174357" cy="21743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523D7C-A40E-41F2-A1C7-AA8A7F05C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942" y="492757"/>
            <a:ext cx="4603716" cy="46037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9CB5F69D-A54F-479A-AA05-6AEAFCF7D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841" t="10973" r="12288" b="12942"/>
          <a:stretch/>
        </p:blipFill>
        <p:spPr>
          <a:xfrm>
            <a:off x="9340052" y="379390"/>
            <a:ext cx="1639186" cy="1622448"/>
          </a:xfrm>
          <a:prstGeom prst="rect">
            <a:avLst/>
          </a:prstGeom>
        </p:spPr>
      </p:pic>
      <p:pic>
        <p:nvPicPr>
          <p:cNvPr id="3" name="Picture 2" descr="Child displaying late warning signs of asthma">
            <a:extLst>
              <a:ext uri="{FF2B5EF4-FFF2-40B4-BE49-F238E27FC236}">
                <a16:creationId xmlns:a16="http://schemas.microsoft.com/office/drawing/2014/main" id="{AD6F01F8-27E2-910F-C24A-7319D2C62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 bwMode="auto">
          <a:xfrm>
            <a:off x="6279501" y="610150"/>
            <a:ext cx="3518415" cy="4486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3859057-B7A0-493C-AFD5-7396DE5B5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0312" y="4258197"/>
            <a:ext cx="2174357" cy="21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3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43F3F-6E7D-4372-7FAB-63F70AA7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207397"/>
            <a:ext cx="10659110" cy="1325563"/>
          </a:xfrm>
        </p:spPr>
        <p:txBody>
          <a:bodyPr>
            <a:normAutofit fontScale="90000"/>
          </a:bodyPr>
          <a:lstStyle/>
          <a:p>
            <a:r>
              <a:rPr lang="en-US"/>
              <a:t>Asthma : </a:t>
            </a:r>
            <a:r>
              <a:rPr lang="en-US" sz="4000"/>
              <a:t>Patho-physiology </a:t>
            </a:r>
            <a:r>
              <a:rPr lang="en-US"/>
              <a:t>– </a:t>
            </a:r>
            <a:r>
              <a:rPr lang="en-US" sz="4000" i="1"/>
              <a:t>Chronic Inflammation</a:t>
            </a:r>
            <a:endParaRPr lang="en-US" i="1" dirty="0"/>
          </a:p>
        </p:txBody>
      </p:sp>
      <p:pic>
        <p:nvPicPr>
          <p:cNvPr id="3" name="Picture 2" descr="https://ars.els-cdn.com/content/image/1-s2.0-S0091674918308613-gr1_lrg.jpg">
            <a:extLst>
              <a:ext uri="{FF2B5EF4-FFF2-40B4-BE49-F238E27FC236}">
                <a16:creationId xmlns:a16="http://schemas.microsoft.com/office/drawing/2014/main" id="{7A7606F0-9264-361C-A366-ADF59D31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07" y="1422400"/>
            <a:ext cx="9313693" cy="513105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2948E-EDDB-305A-F1A8-1FE6435DBB5D}"/>
              </a:ext>
            </a:extLst>
          </p:cNvPr>
          <p:cNvSpPr txBox="1"/>
          <p:nvPr/>
        </p:nvSpPr>
        <p:spPr>
          <a:xfrm>
            <a:off x="95885" y="6553456"/>
            <a:ext cx="2115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A14"/>
                </a:solidFill>
              </a:rPr>
              <a:t>Tliba O et al  JACI 2018 </a:t>
            </a:r>
            <a:endParaRPr lang="el-GR" sz="1600" dirty="0">
              <a:solidFill>
                <a:srgbClr val="000A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2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ea typeface="Calibri" charset="0"/>
                <a:cs typeface="Calibri" charset="0"/>
              </a:rPr>
              <a:t>Defining Variability in Asthma : </a:t>
            </a:r>
            <a:r>
              <a:rPr lang="en-US" sz="3200" i="1" dirty="0">
                <a:solidFill>
                  <a:schemeClr val="tx1"/>
                </a:solidFill>
                <a:ea typeface="Calibri" charset="0"/>
                <a:cs typeface="Calibri" charset="0"/>
              </a:rPr>
              <a:t>Key to Diagnosis</a:t>
            </a:r>
            <a:endParaRPr lang="el-GR" sz="4800" i="1" dirty="0">
              <a:solidFill>
                <a:schemeClr val="tx1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4F66-2C3D-5441-9232-8BF243D9D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63" y="1690688"/>
            <a:ext cx="11598828" cy="493915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Respiratory Symptoms variability : Historically defined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Wheeze, SOB, Cough or Chest tightness: mostly &gt;1 symptom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Variable over time and intensity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Mostly or worse in night or at wakening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Triggered by exercise, laughing or allergen / cold air exposure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Viral infections  : precipitate of worsen symptoms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Lung Function variability : Spirometry based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Obstruction : Once FEV1 is low and FEV1 /FVC ration &lt; LLN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Reversibility : ↑ FEV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 / FVC &gt; 12% and 200 ml or in children 12% after bronchodilator or @ 4 weeks of ICS therapy 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More variation and more reversibility and  on repeated testing – more confident diagnosis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 Reversibility may be absent during exacerbation / viral infection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8668F-0FFB-1CF1-58C2-8A4530790A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14509" y="1775304"/>
            <a:ext cx="2969489" cy="3181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093807-74DD-A063-6524-B04D754AB7E0}"/>
              </a:ext>
            </a:extLst>
          </p:cNvPr>
          <p:cNvSpPr txBox="1"/>
          <p:nvPr/>
        </p:nvSpPr>
        <p:spPr>
          <a:xfrm>
            <a:off x="8336490" y="6052682"/>
            <a:ext cx="3182987" cy="369332"/>
          </a:xfrm>
          <a:prstGeom prst="rect">
            <a:avLst/>
          </a:prstGeom>
          <a:solidFill>
            <a:srgbClr val="FF92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&gt; 10% improvement ( ERS 2022)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330EF-F2BA-EDF1-4547-9F7F0F4E6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>
            <a:extLst>
              <a:ext uri="{FF2B5EF4-FFF2-40B4-BE49-F238E27FC236}">
                <a16:creationId xmlns:a16="http://schemas.microsoft.com/office/drawing/2014/main" id="{24C382E5-84E0-561B-D61A-84A3532F4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9486455">
            <a:off x="9193849" y="-223210"/>
            <a:ext cx="1484709" cy="5811839"/>
          </a:xfrm>
        </p:spPr>
        <p:txBody>
          <a:bodyPr>
            <a:normAutofit/>
          </a:bodyPr>
          <a:lstStyle/>
          <a:p>
            <a:pPr algn="ctr"/>
            <a:r>
              <a:rPr lang="en-US" sz="4267" b="1" dirty="0">
                <a:solidFill>
                  <a:srgbClr val="C00000"/>
                </a:solidFill>
              </a:rPr>
              <a:t>Diagnostic Flow Chart For Asthma</a:t>
            </a:r>
            <a:endParaRPr lang="el-GR" sz="4267" b="1" dirty="0">
              <a:solidFill>
                <a:srgbClr val="C00000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1DD565-4298-2DC6-A613-AFDEBC500EFE}"/>
              </a:ext>
            </a:extLst>
          </p:cNvPr>
          <p:cNvSpPr/>
          <p:nvPr/>
        </p:nvSpPr>
        <p:spPr>
          <a:xfrm>
            <a:off x="3828397" y="437046"/>
            <a:ext cx="3325091" cy="8728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with respiratory symptoms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3FC42E-4E4A-C217-C9E3-03FAA75F393D}"/>
              </a:ext>
            </a:extLst>
          </p:cNvPr>
          <p:cNvSpPr/>
          <p:nvPr/>
        </p:nvSpPr>
        <p:spPr>
          <a:xfrm>
            <a:off x="3742725" y="1934971"/>
            <a:ext cx="3414901" cy="1143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Symptoms &amp; Clinical Findings Typical of Asthma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13C945-5670-8DA0-8609-214C2490C790}"/>
              </a:ext>
            </a:extLst>
          </p:cNvPr>
          <p:cNvSpPr/>
          <p:nvPr/>
        </p:nvSpPr>
        <p:spPr>
          <a:xfrm>
            <a:off x="3663070" y="3756656"/>
            <a:ext cx="4073237" cy="5957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Perform Spirometry with Reversibility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1AD6FE-3071-CA48-7C8C-48B30C0CEB70}"/>
              </a:ext>
            </a:extLst>
          </p:cNvPr>
          <p:cNvSpPr/>
          <p:nvPr/>
        </p:nvSpPr>
        <p:spPr>
          <a:xfrm>
            <a:off x="4455814" y="4879000"/>
            <a:ext cx="2189018" cy="9559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Fulfils Criteria for BA</a:t>
            </a:r>
          </a:p>
        </p:txBody>
      </p:sp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D6E1A94E-212D-FE83-BB90-84A88CF0BF14}"/>
              </a:ext>
            </a:extLst>
          </p:cNvPr>
          <p:cNvSpPr/>
          <p:nvPr/>
        </p:nvSpPr>
        <p:spPr>
          <a:xfrm>
            <a:off x="3711429" y="6268450"/>
            <a:ext cx="3477491" cy="465839"/>
          </a:xfrm>
          <a:prstGeom prst="snip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Treat as Asthma</a:t>
            </a:r>
          </a:p>
        </p:txBody>
      </p:sp>
      <p:sp>
        <p:nvSpPr>
          <p:cNvPr id="8" name="Snip Same-side Corner of Rectangle 7">
            <a:extLst>
              <a:ext uri="{FF2B5EF4-FFF2-40B4-BE49-F238E27FC236}">
                <a16:creationId xmlns:a16="http://schemas.microsoft.com/office/drawing/2014/main" id="{77B56858-C796-57D9-1CF1-0FB8A0179132}"/>
              </a:ext>
            </a:extLst>
          </p:cNvPr>
          <p:cNvSpPr/>
          <p:nvPr/>
        </p:nvSpPr>
        <p:spPr>
          <a:xfrm>
            <a:off x="8836095" y="1871092"/>
            <a:ext cx="2735131" cy="914400"/>
          </a:xfrm>
          <a:prstGeom prst="snip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Up for Alternative Diagnosis</a:t>
            </a:r>
          </a:p>
        </p:txBody>
      </p:sp>
      <p:sp>
        <p:nvSpPr>
          <p:cNvPr id="9" name="Snip Same-side Corner of Rectangle 8">
            <a:extLst>
              <a:ext uri="{FF2B5EF4-FFF2-40B4-BE49-F238E27FC236}">
                <a16:creationId xmlns:a16="http://schemas.microsoft.com/office/drawing/2014/main" id="{6C527E17-A0FF-7D7C-B21B-7657348C5496}"/>
              </a:ext>
            </a:extLst>
          </p:cNvPr>
          <p:cNvSpPr/>
          <p:nvPr/>
        </p:nvSpPr>
        <p:spPr>
          <a:xfrm>
            <a:off x="9019309" y="6373088"/>
            <a:ext cx="3172692" cy="595747"/>
          </a:xfrm>
          <a:prstGeom prst="snip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Treat for Alternative Diagnosis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B9314-CEC6-E32A-C10F-F7C4CB93B046}"/>
              </a:ext>
            </a:extLst>
          </p:cNvPr>
          <p:cNvSpPr/>
          <p:nvPr/>
        </p:nvSpPr>
        <p:spPr>
          <a:xfrm>
            <a:off x="8559398" y="3754529"/>
            <a:ext cx="1538590" cy="595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Repeat Testing later</a:t>
            </a:r>
          </a:p>
        </p:txBody>
      </p:sp>
      <p:sp>
        <p:nvSpPr>
          <p:cNvPr id="13" name="Snip Single Corner of Rectangle 12">
            <a:extLst>
              <a:ext uri="{FF2B5EF4-FFF2-40B4-BE49-F238E27FC236}">
                <a16:creationId xmlns:a16="http://schemas.microsoft.com/office/drawing/2014/main" id="{C3FA1C30-F104-6440-FE5F-AEFB9BC00C0D}"/>
              </a:ext>
            </a:extLst>
          </p:cNvPr>
          <p:cNvSpPr/>
          <p:nvPr/>
        </p:nvSpPr>
        <p:spPr>
          <a:xfrm>
            <a:off x="7327436" y="5470992"/>
            <a:ext cx="3172693" cy="595745"/>
          </a:xfrm>
          <a:prstGeom prst="snip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Trial with Asthma Treatment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4CC7E4-3777-949D-55FA-3DF667E29432}"/>
              </a:ext>
            </a:extLst>
          </p:cNvPr>
          <p:cNvSpPr/>
          <p:nvPr/>
        </p:nvSpPr>
        <p:spPr>
          <a:xfrm>
            <a:off x="733923" y="1393110"/>
            <a:ext cx="2092037" cy="2035161"/>
          </a:xfrm>
          <a:prstGeom prst="ellipse">
            <a:avLst/>
          </a:prstGeom>
          <a:solidFill>
            <a:srgbClr val="FF9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in distress OR</a:t>
            </a:r>
          </a:p>
          <a:p>
            <a:pPr algn="ctr"/>
            <a:r>
              <a:rPr lang="en-US" dirty="0"/>
              <a:t>Other diagnosis unlikely</a:t>
            </a:r>
          </a:p>
        </p:txBody>
      </p:sp>
      <p:sp>
        <p:nvSpPr>
          <p:cNvPr id="15" name="Snip Same-side Corner of Rectangle 14">
            <a:extLst>
              <a:ext uri="{FF2B5EF4-FFF2-40B4-BE49-F238E27FC236}">
                <a16:creationId xmlns:a16="http://schemas.microsoft.com/office/drawing/2014/main" id="{31479F16-93B2-DF9C-F7EF-7919E854336D}"/>
              </a:ext>
            </a:extLst>
          </p:cNvPr>
          <p:cNvSpPr/>
          <p:nvPr/>
        </p:nvSpPr>
        <p:spPr>
          <a:xfrm>
            <a:off x="201288" y="3900059"/>
            <a:ext cx="3241963" cy="2035160"/>
          </a:xfrm>
          <a:prstGeom prst="snip2SameRect">
            <a:avLst/>
          </a:prstGeom>
          <a:solidFill>
            <a:srgbClr val="FF9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Empiric ICS+ SABA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Review Response </a:t>
            </a:r>
          </a:p>
          <a:p>
            <a:pPr algn="ctr"/>
            <a:r>
              <a:rPr lang="en-US" dirty="0"/>
              <a:t>Spirometry @ 1-3 months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85F03012-0291-208E-6C81-1607AA14AE0A}"/>
              </a:ext>
            </a:extLst>
          </p:cNvPr>
          <p:cNvSpPr/>
          <p:nvPr/>
        </p:nvSpPr>
        <p:spPr>
          <a:xfrm>
            <a:off x="5199997" y="1323371"/>
            <a:ext cx="369530" cy="6115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CA02FAB-3897-BFB4-6A4A-FCC26BB95ED4}"/>
              </a:ext>
            </a:extLst>
          </p:cNvPr>
          <p:cNvSpPr/>
          <p:nvPr/>
        </p:nvSpPr>
        <p:spPr>
          <a:xfrm>
            <a:off x="5330158" y="3094761"/>
            <a:ext cx="364060" cy="6575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AEBC78FE-0801-10E2-6DC1-B23A48715FE0}"/>
              </a:ext>
            </a:extLst>
          </p:cNvPr>
          <p:cNvSpPr/>
          <p:nvPr/>
        </p:nvSpPr>
        <p:spPr>
          <a:xfrm rot="5400000">
            <a:off x="3105047" y="2207258"/>
            <a:ext cx="369530" cy="6115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8D3DAAFC-0DB4-F0D6-4A0A-A776542F0D86}"/>
              </a:ext>
            </a:extLst>
          </p:cNvPr>
          <p:cNvSpPr/>
          <p:nvPr/>
        </p:nvSpPr>
        <p:spPr>
          <a:xfrm>
            <a:off x="5368293" y="4298856"/>
            <a:ext cx="364060" cy="6575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157CE40F-D0FD-15CC-B535-DF4834329CB3}"/>
              </a:ext>
            </a:extLst>
          </p:cNvPr>
          <p:cNvSpPr/>
          <p:nvPr/>
        </p:nvSpPr>
        <p:spPr>
          <a:xfrm>
            <a:off x="5368986" y="5807254"/>
            <a:ext cx="363367" cy="479715"/>
          </a:xfrm>
          <a:prstGeom prst="downArrow">
            <a:avLst>
              <a:gd name="adj1" fmla="val 42389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7BF98997-93F4-8765-F726-C5C248EC2CCD}"/>
              </a:ext>
            </a:extLst>
          </p:cNvPr>
          <p:cNvSpPr/>
          <p:nvPr/>
        </p:nvSpPr>
        <p:spPr>
          <a:xfrm>
            <a:off x="7769455" y="3929175"/>
            <a:ext cx="823091" cy="246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8DCC0C5-6B75-81E5-A0A9-BB2A184283C3}"/>
              </a:ext>
            </a:extLst>
          </p:cNvPr>
          <p:cNvSpPr/>
          <p:nvPr/>
        </p:nvSpPr>
        <p:spPr>
          <a:xfrm>
            <a:off x="7243746" y="2320191"/>
            <a:ext cx="1538590" cy="3661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7B5F0DD-E587-FCA7-3C3C-D61DDFCD6589}"/>
              </a:ext>
            </a:extLst>
          </p:cNvPr>
          <p:cNvSpPr/>
          <p:nvPr/>
        </p:nvSpPr>
        <p:spPr>
          <a:xfrm>
            <a:off x="10735805" y="2826330"/>
            <a:ext cx="452893" cy="358759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8826E3C-9948-0F6E-F279-9EDB687D11F6}"/>
              </a:ext>
            </a:extLst>
          </p:cNvPr>
          <p:cNvSpPr/>
          <p:nvPr/>
        </p:nvSpPr>
        <p:spPr>
          <a:xfrm>
            <a:off x="9247945" y="4309901"/>
            <a:ext cx="363367" cy="479715"/>
          </a:xfrm>
          <a:prstGeom prst="downArrow">
            <a:avLst>
              <a:gd name="adj1" fmla="val 42389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7877704B-3E28-8050-56DF-4CE60FB7B93A}"/>
              </a:ext>
            </a:extLst>
          </p:cNvPr>
          <p:cNvSpPr/>
          <p:nvPr/>
        </p:nvSpPr>
        <p:spPr>
          <a:xfrm>
            <a:off x="8732100" y="4298856"/>
            <a:ext cx="363367" cy="1159059"/>
          </a:xfrm>
          <a:prstGeom prst="downArrow">
            <a:avLst>
              <a:gd name="adj1" fmla="val 42389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0E1BD-054E-2946-CD65-D981CECD16BB}"/>
              </a:ext>
            </a:extLst>
          </p:cNvPr>
          <p:cNvSpPr/>
          <p:nvPr/>
        </p:nvSpPr>
        <p:spPr>
          <a:xfrm>
            <a:off x="8330035" y="4781116"/>
            <a:ext cx="2175899" cy="4394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Bronchoprovocation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40FBF8F7-E4E6-CAC7-AEE0-BA623F144BBA}"/>
              </a:ext>
            </a:extLst>
          </p:cNvPr>
          <p:cNvSpPr/>
          <p:nvPr/>
        </p:nvSpPr>
        <p:spPr>
          <a:xfrm>
            <a:off x="1598257" y="3401943"/>
            <a:ext cx="363367" cy="479715"/>
          </a:xfrm>
          <a:prstGeom prst="downArrow">
            <a:avLst>
              <a:gd name="adj1" fmla="val 42389"/>
              <a:gd name="adj2" fmla="val 50000"/>
            </a:avLst>
          </a:prstGeom>
          <a:solidFill>
            <a:srgbClr val="FF9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>
            <a:extLst>
              <a:ext uri="{FF2B5EF4-FFF2-40B4-BE49-F238E27FC236}">
                <a16:creationId xmlns:a16="http://schemas.microsoft.com/office/drawing/2014/main" id="{0F7D1EDC-E3BE-662F-349A-E6CF1B82FA69}"/>
              </a:ext>
            </a:extLst>
          </p:cNvPr>
          <p:cNvSpPr/>
          <p:nvPr/>
        </p:nvSpPr>
        <p:spPr>
          <a:xfrm>
            <a:off x="7616129" y="6238912"/>
            <a:ext cx="358629" cy="35801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5122CD73-A365-00B2-A035-4B86C57A821E}"/>
              </a:ext>
            </a:extLst>
          </p:cNvPr>
          <p:cNvSpPr/>
          <p:nvPr/>
        </p:nvSpPr>
        <p:spPr>
          <a:xfrm>
            <a:off x="8435446" y="6555973"/>
            <a:ext cx="354384" cy="356631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06946C-175F-1A15-33CD-68E6F2AC2D15}"/>
              </a:ext>
            </a:extLst>
          </p:cNvPr>
          <p:cNvSpPr/>
          <p:nvPr/>
        </p:nvSpPr>
        <p:spPr>
          <a:xfrm rot="2389942">
            <a:off x="8097632" y="6044654"/>
            <a:ext cx="272871" cy="893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>
            <a:extLst>
              <a:ext uri="{FF2B5EF4-FFF2-40B4-BE49-F238E27FC236}">
                <a16:creationId xmlns:a16="http://schemas.microsoft.com/office/drawing/2014/main" id="{F059AF47-EFB7-BC60-83C4-91855B617C44}"/>
              </a:ext>
            </a:extLst>
          </p:cNvPr>
          <p:cNvSpPr/>
          <p:nvPr/>
        </p:nvSpPr>
        <p:spPr>
          <a:xfrm>
            <a:off x="7936682" y="4159137"/>
            <a:ext cx="354384" cy="356631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F459C03-C1E8-0251-FD9D-69AC57CE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Diagnosis of Asthma in Resource limited Settings</a:t>
            </a:r>
            <a:endParaRPr lang="en-AU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4FDDDC8-9C7A-8EDA-F97C-AA9F1091951A}"/>
              </a:ext>
            </a:extLst>
          </p:cNvPr>
          <p:cNvSpPr txBox="1">
            <a:spLocks/>
          </p:cNvSpPr>
          <p:nvPr/>
        </p:nvSpPr>
        <p:spPr>
          <a:xfrm>
            <a:off x="550863" y="1806575"/>
            <a:ext cx="11082337" cy="42037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GINA recommends confirmation of asthma diagnosis with lung function testing, whenever possible, before commencing long-term treatment</a:t>
            </a:r>
          </a:p>
          <a:p>
            <a:pPr lvl="1"/>
            <a:r>
              <a:rPr lang="en-GB" sz="2400"/>
              <a:t>Spirometry-based testing if available</a:t>
            </a:r>
          </a:p>
          <a:p>
            <a:pPr lvl="1"/>
            <a:r>
              <a:rPr lang="en-GB" sz="2400"/>
              <a:t>Peak expiratory flow (PEF)</a:t>
            </a:r>
          </a:p>
          <a:p>
            <a:pPr lvl="2"/>
            <a:r>
              <a:rPr lang="en-GB" sz="3200"/>
              <a:t>&gt;20% increase in PEF, 15 minutes after 2 puffs of salbutamol = asthma likely (WHO-PEN)</a:t>
            </a:r>
          </a:p>
          <a:p>
            <a:pPr lvl="2"/>
            <a:r>
              <a:rPr lang="en-GB" sz="3200"/>
              <a:t>Improvement of symptoms and PEF after 4 weeks ICS treatment</a:t>
            </a:r>
          </a:p>
          <a:p>
            <a:r>
              <a:rPr lang="en-GB" sz="2800"/>
              <a:t>Access to affordable diagnostic equipment and skills training needs to be substantially scaled up in low- and middle-income countries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7911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fettiVTI">
  <a:themeElements>
    <a:clrScheme name="AnalogousFromLightSeedRightStep">
      <a:dk1>
        <a:srgbClr val="000000"/>
      </a:dk1>
      <a:lt1>
        <a:srgbClr val="FFFFFF"/>
      </a:lt1>
      <a:dk2>
        <a:srgbClr val="203039"/>
      </a:dk2>
      <a:lt2>
        <a:srgbClr val="E2E3E8"/>
      </a:lt2>
      <a:accent1>
        <a:srgbClr val="AAA178"/>
      </a:accent1>
      <a:accent2>
        <a:srgbClr val="99A868"/>
      </a:accent2>
      <a:accent3>
        <a:srgbClr val="8AAB79"/>
      </a:accent3>
      <a:accent4>
        <a:srgbClr val="6DB072"/>
      </a:accent4>
      <a:accent5>
        <a:srgbClr val="78AA90"/>
      </a:accent5>
      <a:accent6>
        <a:srgbClr val="6BACA6"/>
      </a:accent6>
      <a:hlink>
        <a:srgbClr val="6976AE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D1200CA-4E37-9544-A3D8-BA98702097ED}">
  <we:reference id="wa200005566" version="3.0.0.2" store="en-GB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9210</TotalTime>
  <Words>1756</Words>
  <Application>Microsoft Macintosh PowerPoint</Application>
  <PresentationFormat>Widescreen</PresentationFormat>
  <Paragraphs>297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</vt:lpstr>
      <vt:lpstr>Arial</vt:lpstr>
      <vt:lpstr>Calibri</vt:lpstr>
      <vt:lpstr>Gill Sans Nova</vt:lpstr>
      <vt:lpstr>SF Pro Display</vt:lpstr>
      <vt:lpstr>Wingdings</vt:lpstr>
      <vt:lpstr>Wingdings 2</vt:lpstr>
      <vt:lpstr>ConfettiVTI</vt:lpstr>
      <vt:lpstr>Bronchial Asthma  ICP – API 2025</vt:lpstr>
      <vt:lpstr>Burden of Asthma : Problem !</vt:lpstr>
      <vt:lpstr>Respiratory System – Where Asthma Attacks ?  </vt:lpstr>
      <vt:lpstr>Defining Asthma</vt:lpstr>
      <vt:lpstr>Spot Red Flag Symptoms  In  Asthma : </vt:lpstr>
      <vt:lpstr>Asthma : Patho-physiology – Chronic Inflammation</vt:lpstr>
      <vt:lpstr>Defining Variability in Asthma : Key to Diagnosis</vt:lpstr>
      <vt:lpstr>Diagnostic Flow Chart For Asthma</vt:lpstr>
      <vt:lpstr>Diagnosis of Asthma in Resource limited Settings</vt:lpstr>
      <vt:lpstr>PowerPoint Presentation</vt:lpstr>
      <vt:lpstr>Allergy Tests in Asthma : </vt:lpstr>
      <vt:lpstr>Role of FeNO in Asthma</vt:lpstr>
      <vt:lpstr>Treatment</vt:lpstr>
      <vt:lpstr>Treatment</vt:lpstr>
      <vt:lpstr>PowerPoint Presentation</vt:lpstr>
      <vt:lpstr>Assessments: Asthma Control Symptom Control</vt:lpstr>
      <vt:lpstr>Future Risk for Exacerbations</vt:lpstr>
      <vt:lpstr>Assessments: Multimorbidities</vt:lpstr>
      <vt:lpstr>PowerPoint Presentation</vt:lpstr>
      <vt:lpstr>Oral bronchodilators not Recommended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To Consider Biologicals in Asthma ?</vt:lpstr>
      <vt:lpstr>Patients with Severe Asthma Suitable for Biologicals</vt:lpstr>
      <vt:lpstr>Choosing Appropriate Biologicals  -  Drivers </vt:lpstr>
      <vt:lpstr> Choosing Biologicals in SA : Match Expectations with Research </vt:lpstr>
      <vt:lpstr>Assessing Effectiveness of Biologicals : FU@ 6 months </vt:lpstr>
      <vt:lpstr>Stepping Down Treatment in Asthma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Deepak Talwar</dc:creator>
  <cp:lastModifiedBy>Deepak Talwar</cp:lastModifiedBy>
  <cp:revision>20</cp:revision>
  <dcterms:created xsi:type="dcterms:W3CDTF">2025-02-13T05:31:30Z</dcterms:created>
  <dcterms:modified xsi:type="dcterms:W3CDTF">2025-02-19T15:02:23Z</dcterms:modified>
</cp:coreProperties>
</file>