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2146847866" r:id="rId3"/>
    <p:sldId id="2146847875" r:id="rId4"/>
    <p:sldId id="2146847871" r:id="rId5"/>
    <p:sldId id="2146847867" r:id="rId6"/>
    <p:sldId id="2145707285" r:id="rId7"/>
    <p:sldId id="2146847874" r:id="rId8"/>
    <p:sldId id="2145707309" r:id="rId9"/>
    <p:sldId id="2146847876" r:id="rId10"/>
    <p:sldId id="2145707301" r:id="rId11"/>
    <p:sldId id="2146847878" r:id="rId12"/>
    <p:sldId id="2145707311" r:id="rId13"/>
    <p:sldId id="283" r:id="rId14"/>
    <p:sldId id="2145707294" r:id="rId15"/>
    <p:sldId id="330" r:id="rId16"/>
    <p:sldId id="334" r:id="rId17"/>
    <p:sldId id="325" r:id="rId18"/>
    <p:sldId id="329" r:id="rId19"/>
    <p:sldId id="314" r:id="rId20"/>
    <p:sldId id="338" r:id="rId21"/>
    <p:sldId id="327" r:id="rId22"/>
    <p:sldId id="335" r:id="rId23"/>
    <p:sldId id="336" r:id="rId24"/>
    <p:sldId id="2146847880"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74"/>
    <p:restoredTop sz="94666"/>
  </p:normalViewPr>
  <p:slideViewPr>
    <p:cSldViewPr snapToGrid="0">
      <p:cViewPr varScale="1">
        <p:scale>
          <a:sx n="93" d="100"/>
          <a:sy n="93" d="100"/>
        </p:scale>
        <p:origin x="216"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6.xml.rels><?xml version="1.0" encoding="UTF-8" standalone="yes"?>
<Relationships xmlns="http://schemas.openxmlformats.org/package/2006/relationships"><Relationship Id="rId3" Type="http://schemas.openxmlformats.org/officeDocument/2006/relationships/image" Target="../media/image34.jpeg"/><Relationship Id="rId2" Type="http://schemas.microsoft.com/office/2007/relationships/hdphoto" Target="../media/hdphoto3.wdp"/><Relationship Id="rId1" Type="http://schemas.openxmlformats.org/officeDocument/2006/relationships/image" Target="../media/image33.png"/></Relationships>
</file>

<file path=ppt/diagrams/_rels/data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4.jpeg"/><Relationship Id="rId2" Type="http://schemas.microsoft.com/office/2007/relationships/hdphoto" Target="../media/hdphoto3.wdp"/><Relationship Id="rId1" Type="http://schemas.openxmlformats.org/officeDocument/2006/relationships/image" Target="../media/image33.png"/></Relationships>
</file>

<file path=ppt/diagrams/_rels/drawing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A087F0-DA40-8840-BB74-3A26C3B286FB}" type="doc">
      <dgm:prSet loTypeId="urn:microsoft.com/office/officeart/2005/8/layout/process1" loCatId="" qsTypeId="urn:microsoft.com/office/officeart/2005/8/quickstyle/simple1" qsCatId="simple" csTypeId="urn:microsoft.com/office/officeart/2005/8/colors/accent1_2" csCatId="accent1" phldr="1"/>
      <dgm:spPr/>
    </dgm:pt>
    <dgm:pt modelId="{5B0A328A-9098-474B-B3A2-284518E31F45}">
      <dgm:prSet phldrT="[Text]"/>
      <dgm:spPr>
        <a:solidFill>
          <a:schemeClr val="accent5">
            <a:lumMod val="20000"/>
            <a:lumOff val="80000"/>
          </a:schemeClr>
        </a:solidFill>
      </dgm:spPr>
      <dgm:t>
        <a:bodyPr/>
        <a:lstStyle/>
        <a:p>
          <a:r>
            <a:rPr lang="en-US" dirty="0">
              <a:solidFill>
                <a:schemeClr val="tx1"/>
              </a:solidFill>
            </a:rPr>
            <a:t>Murine</a:t>
          </a:r>
        </a:p>
      </dgm:t>
    </dgm:pt>
    <dgm:pt modelId="{F3793219-99EE-4446-A7A0-61F86F995392}" type="parTrans" cxnId="{46021529-BD75-424E-AA95-7B7FCB583A8F}">
      <dgm:prSet/>
      <dgm:spPr/>
      <dgm:t>
        <a:bodyPr/>
        <a:lstStyle/>
        <a:p>
          <a:endParaRPr lang="en-US"/>
        </a:p>
      </dgm:t>
    </dgm:pt>
    <dgm:pt modelId="{2F9F559E-91D8-3248-B636-EDCF9FD49664}" type="sibTrans" cxnId="{46021529-BD75-424E-AA95-7B7FCB583A8F}">
      <dgm:prSet/>
      <dgm:spPr>
        <a:solidFill>
          <a:schemeClr val="tx1">
            <a:lumMod val="50000"/>
            <a:lumOff val="50000"/>
          </a:schemeClr>
        </a:solidFill>
      </dgm:spPr>
      <dgm:t>
        <a:bodyPr/>
        <a:lstStyle/>
        <a:p>
          <a:endParaRPr lang="en-US"/>
        </a:p>
      </dgm:t>
    </dgm:pt>
    <dgm:pt modelId="{37C1F755-C00A-7141-B81E-8DDBA99E1CD3}">
      <dgm:prSet phldrT="[Text]"/>
      <dgm:spPr>
        <a:gradFill rotWithShape="0">
          <a:gsLst>
            <a:gs pos="0">
              <a:schemeClr val="accent5">
                <a:lumMod val="50000"/>
              </a:schemeClr>
            </a:gs>
            <a:gs pos="29000">
              <a:schemeClr val="accent5">
                <a:lumMod val="60000"/>
                <a:lumOff val="40000"/>
              </a:schemeClr>
            </a:gs>
            <a:gs pos="99000">
              <a:schemeClr val="accent5">
                <a:lumMod val="20000"/>
                <a:lumOff val="80000"/>
              </a:schemeClr>
            </a:gs>
          </a:gsLst>
          <a:lin ang="8100000" scaled="1"/>
        </a:gradFill>
      </dgm:spPr>
      <dgm:t>
        <a:bodyPr/>
        <a:lstStyle/>
        <a:p>
          <a:r>
            <a:rPr lang="en-US" dirty="0"/>
            <a:t>Chimeric</a:t>
          </a:r>
        </a:p>
      </dgm:t>
    </dgm:pt>
    <dgm:pt modelId="{506AEB66-D5DE-8A47-BCEA-6EDF833892E4}" type="parTrans" cxnId="{02BBAFAC-385F-7044-B08A-795C3B6C9540}">
      <dgm:prSet/>
      <dgm:spPr/>
      <dgm:t>
        <a:bodyPr/>
        <a:lstStyle/>
        <a:p>
          <a:endParaRPr lang="en-US"/>
        </a:p>
      </dgm:t>
    </dgm:pt>
    <dgm:pt modelId="{819F4C5B-A54F-E240-B25D-51C280E03389}" type="sibTrans" cxnId="{02BBAFAC-385F-7044-B08A-795C3B6C9540}">
      <dgm:prSet/>
      <dgm:spPr>
        <a:solidFill>
          <a:schemeClr val="tx1">
            <a:lumMod val="50000"/>
            <a:lumOff val="50000"/>
          </a:schemeClr>
        </a:solidFill>
      </dgm:spPr>
      <dgm:t>
        <a:bodyPr/>
        <a:lstStyle/>
        <a:p>
          <a:endParaRPr lang="en-US"/>
        </a:p>
      </dgm:t>
    </dgm:pt>
    <dgm:pt modelId="{2AFB18CC-1CD7-A047-9B4B-29A15DB57CE9}">
      <dgm:prSet phldrT="[Text]"/>
      <dgm:spPr>
        <a:gradFill rotWithShape="0">
          <a:gsLst>
            <a:gs pos="0">
              <a:schemeClr val="accent5">
                <a:lumMod val="50000"/>
              </a:schemeClr>
            </a:gs>
            <a:gs pos="74000">
              <a:schemeClr val="accent5">
                <a:lumMod val="60000"/>
                <a:lumOff val="40000"/>
              </a:schemeClr>
            </a:gs>
            <a:gs pos="100000">
              <a:schemeClr val="accent5">
                <a:lumMod val="20000"/>
                <a:lumOff val="80000"/>
              </a:schemeClr>
            </a:gs>
          </a:gsLst>
          <a:lin ang="5400000" scaled="1"/>
        </a:gradFill>
      </dgm:spPr>
      <dgm:t>
        <a:bodyPr/>
        <a:lstStyle/>
        <a:p>
          <a:r>
            <a:rPr lang="en-US" dirty="0"/>
            <a:t>Humanized</a:t>
          </a:r>
        </a:p>
      </dgm:t>
    </dgm:pt>
    <dgm:pt modelId="{4FEF6E8E-BCA9-AF4D-AF6A-512A06173FFC}" type="parTrans" cxnId="{97E1B278-A1F7-E74F-9AB7-7F83BF9ECE1B}">
      <dgm:prSet/>
      <dgm:spPr/>
      <dgm:t>
        <a:bodyPr/>
        <a:lstStyle/>
        <a:p>
          <a:endParaRPr lang="en-US"/>
        </a:p>
      </dgm:t>
    </dgm:pt>
    <dgm:pt modelId="{D5092D00-F969-8343-9B71-A236D755CE56}" type="sibTrans" cxnId="{97E1B278-A1F7-E74F-9AB7-7F83BF9ECE1B}">
      <dgm:prSet/>
      <dgm:spPr>
        <a:solidFill>
          <a:schemeClr val="tx1">
            <a:lumMod val="50000"/>
            <a:lumOff val="50000"/>
          </a:schemeClr>
        </a:solidFill>
      </dgm:spPr>
      <dgm:t>
        <a:bodyPr/>
        <a:lstStyle/>
        <a:p>
          <a:endParaRPr lang="en-US"/>
        </a:p>
      </dgm:t>
    </dgm:pt>
    <dgm:pt modelId="{3F773BA2-EAAC-4F4D-A95C-93063D44CED7}">
      <dgm:prSet phldrT="[Text]"/>
      <dgm:spPr>
        <a:solidFill>
          <a:schemeClr val="accent5">
            <a:lumMod val="50000"/>
          </a:schemeClr>
        </a:solidFill>
      </dgm:spPr>
      <dgm:t>
        <a:bodyPr/>
        <a:lstStyle/>
        <a:p>
          <a:r>
            <a:rPr lang="en-US" dirty="0"/>
            <a:t>Fully Human</a:t>
          </a:r>
        </a:p>
      </dgm:t>
    </dgm:pt>
    <dgm:pt modelId="{086725AA-0C6C-F048-92C8-607ADF0F3730}" type="parTrans" cxnId="{48975AAB-D9BB-EF48-81D7-C530F32CDD3F}">
      <dgm:prSet/>
      <dgm:spPr/>
      <dgm:t>
        <a:bodyPr/>
        <a:lstStyle/>
        <a:p>
          <a:endParaRPr lang="en-US"/>
        </a:p>
      </dgm:t>
    </dgm:pt>
    <dgm:pt modelId="{7A097E35-A599-464D-86BB-492F77445F49}" type="sibTrans" cxnId="{48975AAB-D9BB-EF48-81D7-C530F32CDD3F}">
      <dgm:prSet/>
      <dgm:spPr/>
      <dgm:t>
        <a:bodyPr/>
        <a:lstStyle/>
        <a:p>
          <a:endParaRPr lang="en-US"/>
        </a:p>
      </dgm:t>
    </dgm:pt>
    <dgm:pt modelId="{B5D84375-16C7-5845-B1E9-C7CF1ACFB20D}">
      <dgm:prSet phldrT="[Text]"/>
      <dgm:spPr>
        <a:solidFill>
          <a:schemeClr val="accent5">
            <a:lumMod val="20000"/>
            <a:lumOff val="80000"/>
          </a:schemeClr>
        </a:solidFill>
      </dgm:spPr>
      <dgm:t>
        <a:bodyPr/>
        <a:lstStyle/>
        <a:p>
          <a:r>
            <a:rPr lang="en-US" dirty="0">
              <a:solidFill>
                <a:schemeClr val="tx1"/>
              </a:solidFill>
            </a:rPr>
            <a:t>(-</a:t>
          </a:r>
          <a:r>
            <a:rPr lang="en-US" dirty="0" err="1">
              <a:solidFill>
                <a:schemeClr val="tx1"/>
              </a:solidFill>
            </a:rPr>
            <a:t>omab</a:t>
          </a:r>
          <a:r>
            <a:rPr lang="en-US" dirty="0">
              <a:solidFill>
                <a:schemeClr val="tx1"/>
              </a:solidFill>
            </a:rPr>
            <a:t>)</a:t>
          </a:r>
        </a:p>
      </dgm:t>
    </dgm:pt>
    <dgm:pt modelId="{FF6DA126-150B-6146-9C85-F14CAB9AF858}" type="parTrans" cxnId="{5BE974B3-6B66-BC44-96A4-0321DB530602}">
      <dgm:prSet/>
      <dgm:spPr/>
      <dgm:t>
        <a:bodyPr/>
        <a:lstStyle/>
        <a:p>
          <a:endParaRPr lang="en-US"/>
        </a:p>
      </dgm:t>
    </dgm:pt>
    <dgm:pt modelId="{89F995B3-1257-CD4A-96A5-C91CB96B073A}" type="sibTrans" cxnId="{5BE974B3-6B66-BC44-96A4-0321DB530602}">
      <dgm:prSet/>
      <dgm:spPr/>
      <dgm:t>
        <a:bodyPr/>
        <a:lstStyle/>
        <a:p>
          <a:endParaRPr lang="en-US"/>
        </a:p>
      </dgm:t>
    </dgm:pt>
    <dgm:pt modelId="{1B3CE7EF-4CA7-994E-98B8-608C32BC2586}">
      <dgm:prSet phldrT="[Text]"/>
      <dgm:spPr>
        <a:gradFill rotWithShape="0">
          <a:gsLst>
            <a:gs pos="0">
              <a:schemeClr val="accent5">
                <a:lumMod val="50000"/>
              </a:schemeClr>
            </a:gs>
            <a:gs pos="29000">
              <a:schemeClr val="accent5">
                <a:lumMod val="60000"/>
                <a:lumOff val="40000"/>
              </a:schemeClr>
            </a:gs>
            <a:gs pos="99000">
              <a:schemeClr val="accent5">
                <a:lumMod val="20000"/>
                <a:lumOff val="80000"/>
              </a:schemeClr>
            </a:gs>
          </a:gsLst>
          <a:lin ang="8100000" scaled="1"/>
        </a:gradFill>
      </dgm:spPr>
      <dgm:t>
        <a:bodyPr/>
        <a:lstStyle/>
        <a:p>
          <a:r>
            <a:rPr lang="en-US" dirty="0"/>
            <a:t>(-</a:t>
          </a:r>
          <a:r>
            <a:rPr lang="en-US" dirty="0" err="1"/>
            <a:t>ximab</a:t>
          </a:r>
          <a:r>
            <a:rPr lang="en-US" dirty="0"/>
            <a:t>)</a:t>
          </a:r>
        </a:p>
      </dgm:t>
    </dgm:pt>
    <dgm:pt modelId="{286DB9C3-6A00-9A46-8B7B-8AEB9D4725B2}" type="parTrans" cxnId="{11A4498F-5A0A-0743-B7AA-25A669ACE629}">
      <dgm:prSet/>
      <dgm:spPr/>
      <dgm:t>
        <a:bodyPr/>
        <a:lstStyle/>
        <a:p>
          <a:endParaRPr lang="en-US"/>
        </a:p>
      </dgm:t>
    </dgm:pt>
    <dgm:pt modelId="{0D36D858-777C-8C42-895B-EDDD87F596B0}" type="sibTrans" cxnId="{11A4498F-5A0A-0743-B7AA-25A669ACE629}">
      <dgm:prSet/>
      <dgm:spPr/>
      <dgm:t>
        <a:bodyPr/>
        <a:lstStyle/>
        <a:p>
          <a:endParaRPr lang="en-US"/>
        </a:p>
      </dgm:t>
    </dgm:pt>
    <dgm:pt modelId="{3C49F19E-AD13-F140-AB85-1D626B3441EB}">
      <dgm:prSet phldrT="[Text]"/>
      <dgm:spPr>
        <a:gradFill rotWithShape="0">
          <a:gsLst>
            <a:gs pos="0">
              <a:schemeClr val="accent5">
                <a:lumMod val="50000"/>
              </a:schemeClr>
            </a:gs>
            <a:gs pos="74000">
              <a:schemeClr val="accent5">
                <a:lumMod val="60000"/>
                <a:lumOff val="40000"/>
              </a:schemeClr>
            </a:gs>
            <a:gs pos="100000">
              <a:schemeClr val="accent5">
                <a:lumMod val="20000"/>
                <a:lumOff val="80000"/>
              </a:schemeClr>
            </a:gs>
          </a:gsLst>
          <a:lin ang="5400000" scaled="1"/>
        </a:gradFill>
      </dgm:spPr>
      <dgm:t>
        <a:bodyPr/>
        <a:lstStyle/>
        <a:p>
          <a:r>
            <a:rPr lang="en-US" dirty="0"/>
            <a:t>(-</a:t>
          </a:r>
          <a:r>
            <a:rPr lang="en-US" dirty="0" err="1"/>
            <a:t>zumab</a:t>
          </a:r>
          <a:r>
            <a:rPr lang="en-US" dirty="0"/>
            <a:t>)</a:t>
          </a:r>
        </a:p>
      </dgm:t>
    </dgm:pt>
    <dgm:pt modelId="{C513126A-45C3-6F44-86F5-98804FC04CE6}" type="parTrans" cxnId="{4C8B6E3C-B795-3B4F-893D-38E1CE870910}">
      <dgm:prSet/>
      <dgm:spPr/>
      <dgm:t>
        <a:bodyPr/>
        <a:lstStyle/>
        <a:p>
          <a:endParaRPr lang="en-US"/>
        </a:p>
      </dgm:t>
    </dgm:pt>
    <dgm:pt modelId="{B709722B-F0B7-CD4B-991F-94F6FA70B998}" type="sibTrans" cxnId="{4C8B6E3C-B795-3B4F-893D-38E1CE870910}">
      <dgm:prSet/>
      <dgm:spPr/>
      <dgm:t>
        <a:bodyPr/>
        <a:lstStyle/>
        <a:p>
          <a:endParaRPr lang="en-US"/>
        </a:p>
      </dgm:t>
    </dgm:pt>
    <dgm:pt modelId="{6EB56173-84F8-3349-B93A-BB009708C8C0}">
      <dgm:prSet phldrT="[Text]"/>
      <dgm:spPr>
        <a:solidFill>
          <a:schemeClr val="accent5">
            <a:lumMod val="50000"/>
          </a:schemeClr>
        </a:solidFill>
      </dgm:spPr>
      <dgm:t>
        <a:bodyPr/>
        <a:lstStyle/>
        <a:p>
          <a:r>
            <a:rPr lang="en-US" dirty="0"/>
            <a:t>(-</a:t>
          </a:r>
          <a:r>
            <a:rPr lang="en-US" dirty="0" err="1"/>
            <a:t>umab</a:t>
          </a:r>
          <a:r>
            <a:rPr lang="en-US" dirty="0"/>
            <a:t>)</a:t>
          </a:r>
        </a:p>
      </dgm:t>
    </dgm:pt>
    <dgm:pt modelId="{2FC82DBA-2199-1245-AA44-97AB086CBCEB}" type="parTrans" cxnId="{50533BBD-8293-D04F-B52F-F324F01569B9}">
      <dgm:prSet/>
      <dgm:spPr/>
      <dgm:t>
        <a:bodyPr/>
        <a:lstStyle/>
        <a:p>
          <a:endParaRPr lang="en-US"/>
        </a:p>
      </dgm:t>
    </dgm:pt>
    <dgm:pt modelId="{415DEB8E-1B9B-4649-B280-187C0E1FE9D8}" type="sibTrans" cxnId="{50533BBD-8293-D04F-B52F-F324F01569B9}">
      <dgm:prSet/>
      <dgm:spPr/>
      <dgm:t>
        <a:bodyPr/>
        <a:lstStyle/>
        <a:p>
          <a:endParaRPr lang="en-US"/>
        </a:p>
      </dgm:t>
    </dgm:pt>
    <dgm:pt modelId="{A414CF5C-883C-354E-99D9-0A6D4F6F7A50}" type="pres">
      <dgm:prSet presAssocID="{F3A087F0-DA40-8840-BB74-3A26C3B286FB}" presName="Name0" presStyleCnt="0">
        <dgm:presLayoutVars>
          <dgm:dir/>
          <dgm:resizeHandles val="exact"/>
        </dgm:presLayoutVars>
      </dgm:prSet>
      <dgm:spPr/>
    </dgm:pt>
    <dgm:pt modelId="{E04F311F-06CA-764E-9219-75AF3292E92F}" type="pres">
      <dgm:prSet presAssocID="{5B0A328A-9098-474B-B3A2-284518E31F45}" presName="node" presStyleLbl="node1" presStyleIdx="0" presStyleCnt="4">
        <dgm:presLayoutVars>
          <dgm:bulletEnabled val="1"/>
        </dgm:presLayoutVars>
      </dgm:prSet>
      <dgm:spPr/>
    </dgm:pt>
    <dgm:pt modelId="{75E4549A-856B-264D-BE10-E9086D88A03A}" type="pres">
      <dgm:prSet presAssocID="{2F9F559E-91D8-3248-B636-EDCF9FD49664}" presName="sibTrans" presStyleLbl="sibTrans2D1" presStyleIdx="0" presStyleCnt="3"/>
      <dgm:spPr/>
    </dgm:pt>
    <dgm:pt modelId="{7703DE2D-378B-A04C-8E6B-895B5D69B7A9}" type="pres">
      <dgm:prSet presAssocID="{2F9F559E-91D8-3248-B636-EDCF9FD49664}" presName="connectorText" presStyleLbl="sibTrans2D1" presStyleIdx="0" presStyleCnt="3"/>
      <dgm:spPr/>
    </dgm:pt>
    <dgm:pt modelId="{CD013052-2CBC-4844-9B35-217A3A7AFE69}" type="pres">
      <dgm:prSet presAssocID="{37C1F755-C00A-7141-B81E-8DDBA99E1CD3}" presName="node" presStyleLbl="node1" presStyleIdx="1" presStyleCnt="4" custLinFactNeighborY="1337">
        <dgm:presLayoutVars>
          <dgm:bulletEnabled val="1"/>
        </dgm:presLayoutVars>
      </dgm:prSet>
      <dgm:spPr/>
    </dgm:pt>
    <dgm:pt modelId="{51231E26-6D38-E34F-9173-840ECC29F690}" type="pres">
      <dgm:prSet presAssocID="{819F4C5B-A54F-E240-B25D-51C280E03389}" presName="sibTrans" presStyleLbl="sibTrans2D1" presStyleIdx="1" presStyleCnt="3"/>
      <dgm:spPr/>
    </dgm:pt>
    <dgm:pt modelId="{59596C77-F400-EF4E-B250-D980101286CF}" type="pres">
      <dgm:prSet presAssocID="{819F4C5B-A54F-E240-B25D-51C280E03389}" presName="connectorText" presStyleLbl="sibTrans2D1" presStyleIdx="1" presStyleCnt="3"/>
      <dgm:spPr/>
    </dgm:pt>
    <dgm:pt modelId="{22B9BAA5-AC99-484B-829C-B51D47BD1C9E}" type="pres">
      <dgm:prSet presAssocID="{2AFB18CC-1CD7-A047-9B4B-29A15DB57CE9}" presName="node" presStyleLbl="node1" presStyleIdx="2" presStyleCnt="4">
        <dgm:presLayoutVars>
          <dgm:bulletEnabled val="1"/>
        </dgm:presLayoutVars>
      </dgm:prSet>
      <dgm:spPr/>
    </dgm:pt>
    <dgm:pt modelId="{A549F709-4BB1-BF45-8FF7-986902BFB307}" type="pres">
      <dgm:prSet presAssocID="{D5092D00-F969-8343-9B71-A236D755CE56}" presName="sibTrans" presStyleLbl="sibTrans2D1" presStyleIdx="2" presStyleCnt="3"/>
      <dgm:spPr/>
    </dgm:pt>
    <dgm:pt modelId="{C62BC205-0DC3-6144-9B4C-A0A6ADDFDF49}" type="pres">
      <dgm:prSet presAssocID="{D5092D00-F969-8343-9B71-A236D755CE56}" presName="connectorText" presStyleLbl="sibTrans2D1" presStyleIdx="2" presStyleCnt="3"/>
      <dgm:spPr/>
    </dgm:pt>
    <dgm:pt modelId="{D067466A-D67C-3E4E-A51F-8BCF2741C149}" type="pres">
      <dgm:prSet presAssocID="{3F773BA2-EAAC-4F4D-A95C-93063D44CED7}" presName="node" presStyleLbl="node1" presStyleIdx="3" presStyleCnt="4">
        <dgm:presLayoutVars>
          <dgm:bulletEnabled val="1"/>
        </dgm:presLayoutVars>
      </dgm:prSet>
      <dgm:spPr/>
    </dgm:pt>
  </dgm:ptLst>
  <dgm:cxnLst>
    <dgm:cxn modelId="{44538F0A-F879-4E4A-83B3-FC3E26A35D18}" type="presOf" srcId="{3C49F19E-AD13-F140-AB85-1D626B3441EB}" destId="{22B9BAA5-AC99-484B-829C-B51D47BD1C9E}" srcOrd="0" destOrd="1" presId="urn:microsoft.com/office/officeart/2005/8/layout/process1"/>
    <dgm:cxn modelId="{E7CE6A15-58AA-524C-A55A-6B0D99150757}" type="presOf" srcId="{37C1F755-C00A-7141-B81E-8DDBA99E1CD3}" destId="{CD013052-2CBC-4844-9B35-217A3A7AFE69}" srcOrd="0" destOrd="0" presId="urn:microsoft.com/office/officeart/2005/8/layout/process1"/>
    <dgm:cxn modelId="{6B123F1F-9BE8-9E4F-957B-5FD9C09CFDBE}" type="presOf" srcId="{2F9F559E-91D8-3248-B636-EDCF9FD49664}" destId="{7703DE2D-378B-A04C-8E6B-895B5D69B7A9}" srcOrd="1" destOrd="0" presId="urn:microsoft.com/office/officeart/2005/8/layout/process1"/>
    <dgm:cxn modelId="{46021529-BD75-424E-AA95-7B7FCB583A8F}" srcId="{F3A087F0-DA40-8840-BB74-3A26C3B286FB}" destId="{5B0A328A-9098-474B-B3A2-284518E31F45}" srcOrd="0" destOrd="0" parTransId="{F3793219-99EE-4446-A7A0-61F86F995392}" sibTransId="{2F9F559E-91D8-3248-B636-EDCF9FD49664}"/>
    <dgm:cxn modelId="{4C8B6E3C-B795-3B4F-893D-38E1CE870910}" srcId="{2AFB18CC-1CD7-A047-9B4B-29A15DB57CE9}" destId="{3C49F19E-AD13-F140-AB85-1D626B3441EB}" srcOrd="0" destOrd="0" parTransId="{C513126A-45C3-6F44-86F5-98804FC04CE6}" sibTransId="{B709722B-F0B7-CD4B-991F-94F6FA70B998}"/>
    <dgm:cxn modelId="{F6F37057-111A-4149-AE7A-8C5234263EF6}" type="presOf" srcId="{2F9F559E-91D8-3248-B636-EDCF9FD49664}" destId="{75E4549A-856B-264D-BE10-E9086D88A03A}" srcOrd="0" destOrd="0" presId="urn:microsoft.com/office/officeart/2005/8/layout/process1"/>
    <dgm:cxn modelId="{97E1B278-A1F7-E74F-9AB7-7F83BF9ECE1B}" srcId="{F3A087F0-DA40-8840-BB74-3A26C3B286FB}" destId="{2AFB18CC-1CD7-A047-9B4B-29A15DB57CE9}" srcOrd="2" destOrd="0" parTransId="{4FEF6E8E-BCA9-AF4D-AF6A-512A06173FFC}" sibTransId="{D5092D00-F969-8343-9B71-A236D755CE56}"/>
    <dgm:cxn modelId="{FC527E83-797A-B141-AAD8-5DE9577E5734}" type="presOf" srcId="{819F4C5B-A54F-E240-B25D-51C280E03389}" destId="{51231E26-6D38-E34F-9173-840ECC29F690}" srcOrd="0" destOrd="0" presId="urn:microsoft.com/office/officeart/2005/8/layout/process1"/>
    <dgm:cxn modelId="{E9C11488-57C8-8B4B-95ED-0364F021E2C8}" type="presOf" srcId="{6EB56173-84F8-3349-B93A-BB009708C8C0}" destId="{D067466A-D67C-3E4E-A51F-8BCF2741C149}" srcOrd="0" destOrd="1" presId="urn:microsoft.com/office/officeart/2005/8/layout/process1"/>
    <dgm:cxn modelId="{96A5D38D-C401-C24D-9009-CFD55BE0B437}" type="presOf" srcId="{819F4C5B-A54F-E240-B25D-51C280E03389}" destId="{59596C77-F400-EF4E-B250-D980101286CF}" srcOrd="1" destOrd="0" presId="urn:microsoft.com/office/officeart/2005/8/layout/process1"/>
    <dgm:cxn modelId="{11A4498F-5A0A-0743-B7AA-25A669ACE629}" srcId="{37C1F755-C00A-7141-B81E-8DDBA99E1CD3}" destId="{1B3CE7EF-4CA7-994E-98B8-608C32BC2586}" srcOrd="0" destOrd="0" parTransId="{286DB9C3-6A00-9A46-8B7B-8AEB9D4725B2}" sibTransId="{0D36D858-777C-8C42-895B-EDDD87F596B0}"/>
    <dgm:cxn modelId="{B8932895-A482-9E4D-AA50-FEF1CF64ABA4}" type="presOf" srcId="{F3A087F0-DA40-8840-BB74-3A26C3B286FB}" destId="{A414CF5C-883C-354E-99D9-0A6D4F6F7A50}" srcOrd="0" destOrd="0" presId="urn:microsoft.com/office/officeart/2005/8/layout/process1"/>
    <dgm:cxn modelId="{AAAA279B-9E2F-6B44-8E9C-609696528F27}" type="presOf" srcId="{3F773BA2-EAAC-4F4D-A95C-93063D44CED7}" destId="{D067466A-D67C-3E4E-A51F-8BCF2741C149}" srcOrd="0" destOrd="0" presId="urn:microsoft.com/office/officeart/2005/8/layout/process1"/>
    <dgm:cxn modelId="{48975AAB-D9BB-EF48-81D7-C530F32CDD3F}" srcId="{F3A087F0-DA40-8840-BB74-3A26C3B286FB}" destId="{3F773BA2-EAAC-4F4D-A95C-93063D44CED7}" srcOrd="3" destOrd="0" parTransId="{086725AA-0C6C-F048-92C8-607ADF0F3730}" sibTransId="{7A097E35-A599-464D-86BB-492F77445F49}"/>
    <dgm:cxn modelId="{A9A1ADAC-9CCD-8B4C-8BE1-9D31FD1E31E9}" type="presOf" srcId="{5B0A328A-9098-474B-B3A2-284518E31F45}" destId="{E04F311F-06CA-764E-9219-75AF3292E92F}" srcOrd="0" destOrd="0" presId="urn:microsoft.com/office/officeart/2005/8/layout/process1"/>
    <dgm:cxn modelId="{02BBAFAC-385F-7044-B08A-795C3B6C9540}" srcId="{F3A087F0-DA40-8840-BB74-3A26C3B286FB}" destId="{37C1F755-C00A-7141-B81E-8DDBA99E1CD3}" srcOrd="1" destOrd="0" parTransId="{506AEB66-D5DE-8A47-BCEA-6EDF833892E4}" sibTransId="{819F4C5B-A54F-E240-B25D-51C280E03389}"/>
    <dgm:cxn modelId="{02ABC7AD-BE19-5548-8645-A40C629492FB}" type="presOf" srcId="{2AFB18CC-1CD7-A047-9B4B-29A15DB57CE9}" destId="{22B9BAA5-AC99-484B-829C-B51D47BD1C9E}" srcOrd="0" destOrd="0" presId="urn:microsoft.com/office/officeart/2005/8/layout/process1"/>
    <dgm:cxn modelId="{5BE974B3-6B66-BC44-96A4-0321DB530602}" srcId="{5B0A328A-9098-474B-B3A2-284518E31F45}" destId="{B5D84375-16C7-5845-B1E9-C7CF1ACFB20D}" srcOrd="0" destOrd="0" parTransId="{FF6DA126-150B-6146-9C85-F14CAB9AF858}" sibTransId="{89F995B3-1257-CD4A-96A5-C91CB96B073A}"/>
    <dgm:cxn modelId="{50533BBD-8293-D04F-B52F-F324F01569B9}" srcId="{3F773BA2-EAAC-4F4D-A95C-93063D44CED7}" destId="{6EB56173-84F8-3349-B93A-BB009708C8C0}" srcOrd="0" destOrd="0" parTransId="{2FC82DBA-2199-1245-AA44-97AB086CBCEB}" sibTransId="{415DEB8E-1B9B-4649-B280-187C0E1FE9D8}"/>
    <dgm:cxn modelId="{7281DABE-8358-C142-88F3-C86F376A072D}" type="presOf" srcId="{D5092D00-F969-8343-9B71-A236D755CE56}" destId="{C62BC205-0DC3-6144-9B4C-A0A6ADDFDF49}" srcOrd="1" destOrd="0" presId="urn:microsoft.com/office/officeart/2005/8/layout/process1"/>
    <dgm:cxn modelId="{A96CE9C5-8657-BA49-8C4C-DC1335EB0C46}" type="presOf" srcId="{1B3CE7EF-4CA7-994E-98B8-608C32BC2586}" destId="{CD013052-2CBC-4844-9B35-217A3A7AFE69}" srcOrd="0" destOrd="1" presId="urn:microsoft.com/office/officeart/2005/8/layout/process1"/>
    <dgm:cxn modelId="{C8E896E0-B874-1C4B-9146-6B37BE429240}" type="presOf" srcId="{D5092D00-F969-8343-9B71-A236D755CE56}" destId="{A549F709-4BB1-BF45-8FF7-986902BFB307}" srcOrd="0" destOrd="0" presId="urn:microsoft.com/office/officeart/2005/8/layout/process1"/>
    <dgm:cxn modelId="{0B0A55F8-4D4D-6E4F-BE8A-A3A0741A79A2}" type="presOf" srcId="{B5D84375-16C7-5845-B1E9-C7CF1ACFB20D}" destId="{E04F311F-06CA-764E-9219-75AF3292E92F}" srcOrd="0" destOrd="1" presId="urn:microsoft.com/office/officeart/2005/8/layout/process1"/>
    <dgm:cxn modelId="{2DFABE0E-4780-4F45-B9E0-93C9E6C9F5FB}" type="presParOf" srcId="{A414CF5C-883C-354E-99D9-0A6D4F6F7A50}" destId="{E04F311F-06CA-764E-9219-75AF3292E92F}" srcOrd="0" destOrd="0" presId="urn:microsoft.com/office/officeart/2005/8/layout/process1"/>
    <dgm:cxn modelId="{8623389A-1D99-9248-AFAD-72C9D9A0B9C9}" type="presParOf" srcId="{A414CF5C-883C-354E-99D9-0A6D4F6F7A50}" destId="{75E4549A-856B-264D-BE10-E9086D88A03A}" srcOrd="1" destOrd="0" presId="urn:microsoft.com/office/officeart/2005/8/layout/process1"/>
    <dgm:cxn modelId="{E7D63E46-C7B1-C642-A8D9-0E4D4FF0E57B}" type="presParOf" srcId="{75E4549A-856B-264D-BE10-E9086D88A03A}" destId="{7703DE2D-378B-A04C-8E6B-895B5D69B7A9}" srcOrd="0" destOrd="0" presId="urn:microsoft.com/office/officeart/2005/8/layout/process1"/>
    <dgm:cxn modelId="{1AC3851E-06E8-554B-9871-E7E842999F56}" type="presParOf" srcId="{A414CF5C-883C-354E-99D9-0A6D4F6F7A50}" destId="{CD013052-2CBC-4844-9B35-217A3A7AFE69}" srcOrd="2" destOrd="0" presId="urn:microsoft.com/office/officeart/2005/8/layout/process1"/>
    <dgm:cxn modelId="{EF71818D-8345-B049-8721-8B4C38CB2BE1}" type="presParOf" srcId="{A414CF5C-883C-354E-99D9-0A6D4F6F7A50}" destId="{51231E26-6D38-E34F-9173-840ECC29F690}" srcOrd="3" destOrd="0" presId="urn:microsoft.com/office/officeart/2005/8/layout/process1"/>
    <dgm:cxn modelId="{2F9F9BEA-F39A-4E43-BA43-6E3EB71D66B3}" type="presParOf" srcId="{51231E26-6D38-E34F-9173-840ECC29F690}" destId="{59596C77-F400-EF4E-B250-D980101286CF}" srcOrd="0" destOrd="0" presId="urn:microsoft.com/office/officeart/2005/8/layout/process1"/>
    <dgm:cxn modelId="{B891804B-EF95-6C4C-8759-F0A9A3ED6B92}" type="presParOf" srcId="{A414CF5C-883C-354E-99D9-0A6D4F6F7A50}" destId="{22B9BAA5-AC99-484B-829C-B51D47BD1C9E}" srcOrd="4" destOrd="0" presId="urn:microsoft.com/office/officeart/2005/8/layout/process1"/>
    <dgm:cxn modelId="{50339F9A-86E5-C741-87DF-53F1F3519F73}" type="presParOf" srcId="{A414CF5C-883C-354E-99D9-0A6D4F6F7A50}" destId="{A549F709-4BB1-BF45-8FF7-986902BFB307}" srcOrd="5" destOrd="0" presId="urn:microsoft.com/office/officeart/2005/8/layout/process1"/>
    <dgm:cxn modelId="{37F0204D-0079-9F44-B60A-1E0F7459ACE0}" type="presParOf" srcId="{A549F709-4BB1-BF45-8FF7-986902BFB307}" destId="{C62BC205-0DC3-6144-9B4C-A0A6ADDFDF49}" srcOrd="0" destOrd="0" presId="urn:microsoft.com/office/officeart/2005/8/layout/process1"/>
    <dgm:cxn modelId="{4512AE85-CC1F-0140-96ED-4A0E4456B36B}" type="presParOf" srcId="{A414CF5C-883C-354E-99D9-0A6D4F6F7A50}" destId="{D067466A-D67C-3E4E-A51F-8BCF2741C149}" srcOrd="6" destOrd="0" presId="urn:microsoft.com/office/officeart/2005/8/layout/process1"/>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D0C19E-942E-334B-B2D7-500102F47E41}" type="doc">
      <dgm:prSet loTypeId="urn:microsoft.com/office/officeart/2005/8/layout/radial4" loCatId="" qsTypeId="urn:microsoft.com/office/officeart/2005/8/quickstyle/simple1" qsCatId="simple" csTypeId="urn:microsoft.com/office/officeart/2005/8/colors/accent0_3" csCatId="mainScheme" phldr="1"/>
      <dgm:spPr/>
      <dgm:t>
        <a:bodyPr/>
        <a:lstStyle/>
        <a:p>
          <a:endParaRPr lang="en-GB"/>
        </a:p>
      </dgm:t>
    </dgm:pt>
    <dgm:pt modelId="{4D19A6B8-DE0B-D346-8122-0BB76083C6E4}">
      <dgm:prSet phldrT="[Text]" custT="1"/>
      <dgm:spPr>
        <a:solidFill>
          <a:schemeClr val="accent5">
            <a:lumMod val="75000"/>
          </a:schemeClr>
        </a:solidFill>
      </dgm:spPr>
      <dgm:t>
        <a:bodyPr/>
        <a:lstStyle/>
        <a:p>
          <a:r>
            <a:rPr lang="en-GB" sz="2400" dirty="0"/>
            <a:t>Step 5 </a:t>
          </a:r>
        </a:p>
      </dgm:t>
    </dgm:pt>
    <dgm:pt modelId="{CBEF12CA-DB8E-394D-9BE4-0ED4927E65E1}" type="parTrans" cxnId="{B1DE0A13-AD1F-1F47-96B7-EB196ED92DEF}">
      <dgm:prSet/>
      <dgm:spPr/>
      <dgm:t>
        <a:bodyPr/>
        <a:lstStyle/>
        <a:p>
          <a:endParaRPr lang="en-GB"/>
        </a:p>
      </dgm:t>
    </dgm:pt>
    <dgm:pt modelId="{FB4A90F6-FF64-D340-9DB8-062ACDD33F7B}" type="sibTrans" cxnId="{B1DE0A13-AD1F-1F47-96B7-EB196ED92DEF}">
      <dgm:prSet/>
      <dgm:spPr/>
      <dgm:t>
        <a:bodyPr/>
        <a:lstStyle/>
        <a:p>
          <a:endParaRPr lang="en-GB"/>
        </a:p>
      </dgm:t>
    </dgm:pt>
    <dgm:pt modelId="{FE2D2082-68BB-E84A-8961-AAF01EBE3578}">
      <dgm:prSet phldrT="[Text]"/>
      <dgm:spPr>
        <a:solidFill>
          <a:schemeClr val="accent2">
            <a:lumMod val="50000"/>
          </a:schemeClr>
        </a:solidFill>
      </dgm:spPr>
      <dgm:t>
        <a:bodyPr/>
        <a:lstStyle/>
        <a:p>
          <a:r>
            <a:rPr lang="en-GB" dirty="0"/>
            <a:t>Low Dose OCS</a:t>
          </a:r>
        </a:p>
      </dgm:t>
    </dgm:pt>
    <dgm:pt modelId="{5A4D7BB3-2ABD-FE41-8047-01FDD408AB1D}" type="parTrans" cxnId="{B988210A-A0C9-434D-8735-CB6DA9BC2679}">
      <dgm:prSet/>
      <dgm:spPr/>
      <dgm:t>
        <a:bodyPr/>
        <a:lstStyle/>
        <a:p>
          <a:endParaRPr lang="en-GB"/>
        </a:p>
      </dgm:t>
    </dgm:pt>
    <dgm:pt modelId="{81FF668A-5E13-DE4D-A2E2-4B9E0A38F1A2}" type="sibTrans" cxnId="{B988210A-A0C9-434D-8735-CB6DA9BC2679}">
      <dgm:prSet/>
      <dgm:spPr/>
      <dgm:t>
        <a:bodyPr/>
        <a:lstStyle/>
        <a:p>
          <a:endParaRPr lang="en-GB"/>
        </a:p>
      </dgm:t>
    </dgm:pt>
    <dgm:pt modelId="{609EA8B0-7C2E-B041-B032-5F27371C41B3}">
      <dgm:prSet phldrT="[Text]"/>
      <dgm:spPr>
        <a:solidFill>
          <a:schemeClr val="accent4">
            <a:lumMod val="50000"/>
          </a:schemeClr>
        </a:solidFill>
      </dgm:spPr>
      <dgm:t>
        <a:bodyPr/>
        <a:lstStyle/>
        <a:p>
          <a:r>
            <a:rPr lang="en-GB" dirty="0"/>
            <a:t>LAMA</a:t>
          </a:r>
        </a:p>
      </dgm:t>
    </dgm:pt>
    <dgm:pt modelId="{62A4C7AD-BE9C-DE45-B136-07E90E117144}" type="parTrans" cxnId="{76E39D67-F2DB-524D-B861-EA2D9667C2B2}">
      <dgm:prSet/>
      <dgm:spPr/>
      <dgm:t>
        <a:bodyPr/>
        <a:lstStyle/>
        <a:p>
          <a:endParaRPr lang="en-GB"/>
        </a:p>
      </dgm:t>
    </dgm:pt>
    <dgm:pt modelId="{6447DEC3-19B4-DB4C-8A2F-6DF964B24101}" type="sibTrans" cxnId="{76E39D67-F2DB-524D-B861-EA2D9667C2B2}">
      <dgm:prSet/>
      <dgm:spPr/>
      <dgm:t>
        <a:bodyPr/>
        <a:lstStyle/>
        <a:p>
          <a:endParaRPr lang="en-GB"/>
        </a:p>
      </dgm:t>
    </dgm:pt>
    <dgm:pt modelId="{33BA571D-3020-474D-BAD5-1F56AB2CD131}">
      <dgm:prSet phldrT="[Text]"/>
      <dgm:spPr>
        <a:solidFill>
          <a:schemeClr val="accent2"/>
        </a:solidFill>
      </dgm:spPr>
      <dgm:t>
        <a:bodyPr/>
        <a:lstStyle/>
        <a:p>
          <a:r>
            <a:rPr lang="en-GB" dirty="0"/>
            <a:t>High Dose ICS</a:t>
          </a:r>
        </a:p>
      </dgm:t>
    </dgm:pt>
    <dgm:pt modelId="{E20C6DE0-B220-AE4A-9290-4A4290234568}" type="parTrans" cxnId="{A96AE976-FFD9-DD44-B0D0-F1901DF42A39}">
      <dgm:prSet/>
      <dgm:spPr/>
      <dgm:t>
        <a:bodyPr/>
        <a:lstStyle/>
        <a:p>
          <a:endParaRPr lang="en-GB"/>
        </a:p>
      </dgm:t>
    </dgm:pt>
    <dgm:pt modelId="{017C98E0-B741-8A4F-A98B-4D729AC21FA3}" type="sibTrans" cxnId="{A96AE976-FFD9-DD44-B0D0-F1901DF42A39}">
      <dgm:prSet/>
      <dgm:spPr/>
      <dgm:t>
        <a:bodyPr/>
        <a:lstStyle/>
        <a:p>
          <a:endParaRPr lang="en-GB"/>
        </a:p>
      </dgm:t>
    </dgm:pt>
    <dgm:pt modelId="{877D12DE-CE4A-674E-AF87-7E7C32CD99E8}">
      <dgm:prSet phldrT="[Text]"/>
      <dgm:spPr>
        <a:solidFill>
          <a:schemeClr val="tx2">
            <a:lumMod val="90000"/>
            <a:lumOff val="10000"/>
          </a:schemeClr>
        </a:solidFill>
      </dgm:spPr>
      <dgm:t>
        <a:bodyPr/>
        <a:lstStyle/>
        <a:p>
          <a:r>
            <a:rPr lang="en-GB" dirty="0"/>
            <a:t>LABA</a:t>
          </a:r>
        </a:p>
      </dgm:t>
    </dgm:pt>
    <dgm:pt modelId="{FABB47EF-7AA9-CB40-82F6-1DDB63ED2D50}" type="parTrans" cxnId="{55631531-9C22-D749-9FA2-B689F099BD66}">
      <dgm:prSet/>
      <dgm:spPr/>
      <dgm:t>
        <a:bodyPr/>
        <a:lstStyle/>
        <a:p>
          <a:endParaRPr lang="en-GB"/>
        </a:p>
      </dgm:t>
    </dgm:pt>
    <dgm:pt modelId="{A32A5348-113C-4E4C-AFA3-CA5BC86A6316}" type="sibTrans" cxnId="{55631531-9C22-D749-9FA2-B689F099BD66}">
      <dgm:prSet/>
      <dgm:spPr/>
      <dgm:t>
        <a:bodyPr/>
        <a:lstStyle/>
        <a:p>
          <a:endParaRPr lang="en-GB"/>
        </a:p>
      </dgm:t>
    </dgm:pt>
    <dgm:pt modelId="{B04267D6-F7D5-AA43-BDB6-23456D0E76EE}" type="pres">
      <dgm:prSet presAssocID="{E8D0C19E-942E-334B-B2D7-500102F47E41}" presName="cycle" presStyleCnt="0">
        <dgm:presLayoutVars>
          <dgm:chMax val="1"/>
          <dgm:dir/>
          <dgm:animLvl val="ctr"/>
          <dgm:resizeHandles val="exact"/>
        </dgm:presLayoutVars>
      </dgm:prSet>
      <dgm:spPr/>
    </dgm:pt>
    <dgm:pt modelId="{A0DABAA1-50A3-4F4F-80F6-1152DC5ACE7E}" type="pres">
      <dgm:prSet presAssocID="{4D19A6B8-DE0B-D346-8122-0BB76083C6E4}" presName="centerShape" presStyleLbl="node0" presStyleIdx="0" presStyleCnt="1" custLinFactNeighborX="2521" custLinFactNeighborY="1878"/>
      <dgm:spPr/>
    </dgm:pt>
    <dgm:pt modelId="{9506DE04-2EE4-C94A-AAE6-C839043AF612}" type="pres">
      <dgm:prSet presAssocID="{62A4C7AD-BE9C-DE45-B136-07E90E117144}" presName="parTrans" presStyleLbl="bgSibTrans2D1" presStyleIdx="0" presStyleCnt="4"/>
      <dgm:spPr/>
    </dgm:pt>
    <dgm:pt modelId="{8876342D-B6CD-5444-AC04-EF03CDFBFAD2}" type="pres">
      <dgm:prSet presAssocID="{609EA8B0-7C2E-B041-B032-5F27371C41B3}" presName="node" presStyleLbl="node1" presStyleIdx="0" presStyleCnt="4">
        <dgm:presLayoutVars>
          <dgm:bulletEnabled val="1"/>
        </dgm:presLayoutVars>
      </dgm:prSet>
      <dgm:spPr/>
    </dgm:pt>
    <dgm:pt modelId="{EB661547-A34D-9841-AE5B-8F99FA3538B5}" type="pres">
      <dgm:prSet presAssocID="{E20C6DE0-B220-AE4A-9290-4A4290234568}" presName="parTrans" presStyleLbl="bgSibTrans2D1" presStyleIdx="1" presStyleCnt="4"/>
      <dgm:spPr/>
    </dgm:pt>
    <dgm:pt modelId="{33900CB7-87D1-3744-875F-A6A6091C80DF}" type="pres">
      <dgm:prSet presAssocID="{33BA571D-3020-474D-BAD5-1F56AB2CD131}" presName="node" presStyleLbl="node1" presStyleIdx="1" presStyleCnt="4">
        <dgm:presLayoutVars>
          <dgm:bulletEnabled val="1"/>
        </dgm:presLayoutVars>
      </dgm:prSet>
      <dgm:spPr/>
    </dgm:pt>
    <dgm:pt modelId="{78223C0D-9829-7C4D-A48D-15B38D23B72F}" type="pres">
      <dgm:prSet presAssocID="{FABB47EF-7AA9-CB40-82F6-1DDB63ED2D50}" presName="parTrans" presStyleLbl="bgSibTrans2D1" presStyleIdx="2" presStyleCnt="4"/>
      <dgm:spPr/>
    </dgm:pt>
    <dgm:pt modelId="{2825B22A-5B0E-194B-AB08-17578E81FE49}" type="pres">
      <dgm:prSet presAssocID="{877D12DE-CE4A-674E-AF87-7E7C32CD99E8}" presName="node" presStyleLbl="node1" presStyleIdx="2" presStyleCnt="4">
        <dgm:presLayoutVars>
          <dgm:bulletEnabled val="1"/>
        </dgm:presLayoutVars>
      </dgm:prSet>
      <dgm:spPr/>
    </dgm:pt>
    <dgm:pt modelId="{04373C17-6818-2A46-847A-AA0BB9C6C352}" type="pres">
      <dgm:prSet presAssocID="{5A4D7BB3-2ABD-FE41-8047-01FDD408AB1D}" presName="parTrans" presStyleLbl="bgSibTrans2D1" presStyleIdx="3" presStyleCnt="4"/>
      <dgm:spPr/>
    </dgm:pt>
    <dgm:pt modelId="{04FEBB42-1EEC-BA4D-87F4-F13DD0E160B2}" type="pres">
      <dgm:prSet presAssocID="{FE2D2082-68BB-E84A-8961-AAF01EBE3578}" presName="node" presStyleLbl="node1" presStyleIdx="3" presStyleCnt="4">
        <dgm:presLayoutVars>
          <dgm:bulletEnabled val="1"/>
        </dgm:presLayoutVars>
      </dgm:prSet>
      <dgm:spPr/>
    </dgm:pt>
  </dgm:ptLst>
  <dgm:cxnLst>
    <dgm:cxn modelId="{B988210A-A0C9-434D-8735-CB6DA9BC2679}" srcId="{4D19A6B8-DE0B-D346-8122-0BB76083C6E4}" destId="{FE2D2082-68BB-E84A-8961-AAF01EBE3578}" srcOrd="3" destOrd="0" parTransId="{5A4D7BB3-2ABD-FE41-8047-01FDD408AB1D}" sibTransId="{81FF668A-5E13-DE4D-A2E2-4B9E0A38F1A2}"/>
    <dgm:cxn modelId="{B1DE0A13-AD1F-1F47-96B7-EB196ED92DEF}" srcId="{E8D0C19E-942E-334B-B2D7-500102F47E41}" destId="{4D19A6B8-DE0B-D346-8122-0BB76083C6E4}" srcOrd="0" destOrd="0" parTransId="{CBEF12CA-DB8E-394D-9BE4-0ED4927E65E1}" sibTransId="{FB4A90F6-FF64-D340-9DB8-062ACDD33F7B}"/>
    <dgm:cxn modelId="{55631531-9C22-D749-9FA2-B689F099BD66}" srcId="{4D19A6B8-DE0B-D346-8122-0BB76083C6E4}" destId="{877D12DE-CE4A-674E-AF87-7E7C32CD99E8}" srcOrd="2" destOrd="0" parTransId="{FABB47EF-7AA9-CB40-82F6-1DDB63ED2D50}" sibTransId="{A32A5348-113C-4E4C-AFA3-CA5BC86A6316}"/>
    <dgm:cxn modelId="{AE6DED41-4D2B-C144-9510-10E5821C4AD9}" type="presOf" srcId="{877D12DE-CE4A-674E-AF87-7E7C32CD99E8}" destId="{2825B22A-5B0E-194B-AB08-17578E81FE49}" srcOrd="0" destOrd="0" presId="urn:microsoft.com/office/officeart/2005/8/layout/radial4"/>
    <dgm:cxn modelId="{888C144E-1354-184B-A477-2522BE9577C3}" type="presOf" srcId="{E8D0C19E-942E-334B-B2D7-500102F47E41}" destId="{B04267D6-F7D5-AA43-BDB6-23456D0E76EE}" srcOrd="0" destOrd="0" presId="urn:microsoft.com/office/officeart/2005/8/layout/radial4"/>
    <dgm:cxn modelId="{B387BD5F-1FAF-634B-884F-7A33BEB8B289}" type="presOf" srcId="{FE2D2082-68BB-E84A-8961-AAF01EBE3578}" destId="{04FEBB42-1EEC-BA4D-87F4-F13DD0E160B2}" srcOrd="0" destOrd="0" presId="urn:microsoft.com/office/officeart/2005/8/layout/radial4"/>
    <dgm:cxn modelId="{76E39D67-F2DB-524D-B861-EA2D9667C2B2}" srcId="{4D19A6B8-DE0B-D346-8122-0BB76083C6E4}" destId="{609EA8B0-7C2E-B041-B032-5F27371C41B3}" srcOrd="0" destOrd="0" parTransId="{62A4C7AD-BE9C-DE45-B136-07E90E117144}" sibTransId="{6447DEC3-19B4-DB4C-8A2F-6DF964B24101}"/>
    <dgm:cxn modelId="{9DA93B72-923D-3D47-BA8B-9058FAC8B668}" type="presOf" srcId="{609EA8B0-7C2E-B041-B032-5F27371C41B3}" destId="{8876342D-B6CD-5444-AC04-EF03CDFBFAD2}" srcOrd="0" destOrd="0" presId="urn:microsoft.com/office/officeart/2005/8/layout/radial4"/>
    <dgm:cxn modelId="{A96AE976-FFD9-DD44-B0D0-F1901DF42A39}" srcId="{4D19A6B8-DE0B-D346-8122-0BB76083C6E4}" destId="{33BA571D-3020-474D-BAD5-1F56AB2CD131}" srcOrd="1" destOrd="0" parTransId="{E20C6DE0-B220-AE4A-9290-4A4290234568}" sibTransId="{017C98E0-B741-8A4F-A98B-4D729AC21FA3}"/>
    <dgm:cxn modelId="{05A8B67D-C4AB-094B-840B-F9697A6AB2CD}" type="presOf" srcId="{5A4D7BB3-2ABD-FE41-8047-01FDD408AB1D}" destId="{04373C17-6818-2A46-847A-AA0BB9C6C352}" srcOrd="0" destOrd="0" presId="urn:microsoft.com/office/officeart/2005/8/layout/radial4"/>
    <dgm:cxn modelId="{B5DF287E-5C71-4042-8229-08BBA4D42C32}" type="presOf" srcId="{E20C6DE0-B220-AE4A-9290-4A4290234568}" destId="{EB661547-A34D-9841-AE5B-8F99FA3538B5}" srcOrd="0" destOrd="0" presId="urn:microsoft.com/office/officeart/2005/8/layout/radial4"/>
    <dgm:cxn modelId="{0B5A2B8A-31AD-F549-9DE4-9AD8B0DC1AFD}" type="presOf" srcId="{33BA571D-3020-474D-BAD5-1F56AB2CD131}" destId="{33900CB7-87D1-3744-875F-A6A6091C80DF}" srcOrd="0" destOrd="0" presId="urn:microsoft.com/office/officeart/2005/8/layout/radial4"/>
    <dgm:cxn modelId="{1781C3C7-C74B-6B4F-AE7A-231847D82C7A}" type="presOf" srcId="{62A4C7AD-BE9C-DE45-B136-07E90E117144}" destId="{9506DE04-2EE4-C94A-AAE6-C839043AF612}" srcOrd="0" destOrd="0" presId="urn:microsoft.com/office/officeart/2005/8/layout/radial4"/>
    <dgm:cxn modelId="{B9DABAD5-34B2-AE47-A442-E41948702404}" type="presOf" srcId="{FABB47EF-7AA9-CB40-82F6-1DDB63ED2D50}" destId="{78223C0D-9829-7C4D-A48D-15B38D23B72F}" srcOrd="0" destOrd="0" presId="urn:microsoft.com/office/officeart/2005/8/layout/radial4"/>
    <dgm:cxn modelId="{DB96BBE5-92C6-C044-AD9F-D3DE1CD950A4}" type="presOf" srcId="{4D19A6B8-DE0B-D346-8122-0BB76083C6E4}" destId="{A0DABAA1-50A3-4F4F-80F6-1152DC5ACE7E}" srcOrd="0" destOrd="0" presId="urn:microsoft.com/office/officeart/2005/8/layout/radial4"/>
    <dgm:cxn modelId="{69444419-600B-CE4C-9BA7-430BE28BE9FD}" type="presParOf" srcId="{B04267D6-F7D5-AA43-BDB6-23456D0E76EE}" destId="{A0DABAA1-50A3-4F4F-80F6-1152DC5ACE7E}" srcOrd="0" destOrd="0" presId="urn:microsoft.com/office/officeart/2005/8/layout/radial4"/>
    <dgm:cxn modelId="{C8309826-16E4-0041-9FB2-8173EE31983F}" type="presParOf" srcId="{B04267D6-F7D5-AA43-BDB6-23456D0E76EE}" destId="{9506DE04-2EE4-C94A-AAE6-C839043AF612}" srcOrd="1" destOrd="0" presId="urn:microsoft.com/office/officeart/2005/8/layout/radial4"/>
    <dgm:cxn modelId="{2C2C2E38-60E6-4444-A75E-91B829FAF0EF}" type="presParOf" srcId="{B04267D6-F7D5-AA43-BDB6-23456D0E76EE}" destId="{8876342D-B6CD-5444-AC04-EF03CDFBFAD2}" srcOrd="2" destOrd="0" presId="urn:microsoft.com/office/officeart/2005/8/layout/radial4"/>
    <dgm:cxn modelId="{102C5B0D-7A51-2548-B2EC-D9B4F6CB64FE}" type="presParOf" srcId="{B04267D6-F7D5-AA43-BDB6-23456D0E76EE}" destId="{EB661547-A34D-9841-AE5B-8F99FA3538B5}" srcOrd="3" destOrd="0" presId="urn:microsoft.com/office/officeart/2005/8/layout/radial4"/>
    <dgm:cxn modelId="{04862101-8E8E-7B40-B144-7BEAFE858D86}" type="presParOf" srcId="{B04267D6-F7D5-AA43-BDB6-23456D0E76EE}" destId="{33900CB7-87D1-3744-875F-A6A6091C80DF}" srcOrd="4" destOrd="0" presId="urn:microsoft.com/office/officeart/2005/8/layout/radial4"/>
    <dgm:cxn modelId="{AD5861A6-96B9-2149-BCD0-2E57472B152C}" type="presParOf" srcId="{B04267D6-F7D5-AA43-BDB6-23456D0E76EE}" destId="{78223C0D-9829-7C4D-A48D-15B38D23B72F}" srcOrd="5" destOrd="0" presId="urn:microsoft.com/office/officeart/2005/8/layout/radial4"/>
    <dgm:cxn modelId="{7C7C7F43-42CD-6D41-9B4E-0CD17D53D015}" type="presParOf" srcId="{B04267D6-F7D5-AA43-BDB6-23456D0E76EE}" destId="{2825B22A-5B0E-194B-AB08-17578E81FE49}" srcOrd="6" destOrd="0" presId="urn:microsoft.com/office/officeart/2005/8/layout/radial4"/>
    <dgm:cxn modelId="{2474126A-389B-B943-91D1-6A7BD0850866}" type="presParOf" srcId="{B04267D6-F7D5-AA43-BDB6-23456D0E76EE}" destId="{04373C17-6818-2A46-847A-AA0BB9C6C352}" srcOrd="7" destOrd="0" presId="urn:microsoft.com/office/officeart/2005/8/layout/radial4"/>
    <dgm:cxn modelId="{2C1CAB7F-BE24-8047-88B9-C0F5E2BBF0A8}" type="presParOf" srcId="{B04267D6-F7D5-AA43-BDB6-23456D0E76EE}" destId="{04FEBB42-1EEC-BA4D-87F4-F13DD0E160B2}" srcOrd="8" destOrd="0" presId="urn:microsoft.com/office/officeart/2005/8/layout/radial4"/>
  </dgm:cxnLst>
  <dgm:bg>
    <a:solidFill>
      <a:srgbClr val="FFEADF">
        <a:alpha val="46000"/>
      </a:srgb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995C2C-37A9-4551-BAF7-8D79F22162B8}"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C07C2C8F-806D-408C-9158-27F63CBFE3EC}">
      <dgm:prSet/>
      <dgm:spPr/>
      <dgm:t>
        <a:bodyPr/>
        <a:lstStyle/>
        <a:p>
          <a:r>
            <a:rPr lang="en-US"/>
            <a:t>Childhood Onset asthma</a:t>
          </a:r>
        </a:p>
      </dgm:t>
    </dgm:pt>
    <dgm:pt modelId="{865BF4C2-6FCE-4C73-940B-40F58F1EA8DF}" type="parTrans" cxnId="{79B66669-68FD-4A0D-8BF7-C5D2807A3FFE}">
      <dgm:prSet/>
      <dgm:spPr/>
      <dgm:t>
        <a:bodyPr/>
        <a:lstStyle/>
        <a:p>
          <a:endParaRPr lang="en-US"/>
        </a:p>
      </dgm:t>
    </dgm:pt>
    <dgm:pt modelId="{D269006B-8D02-4183-9E78-C492F467D43D}" type="sibTrans" cxnId="{79B66669-68FD-4A0D-8BF7-C5D2807A3FFE}">
      <dgm:prSet/>
      <dgm:spPr/>
      <dgm:t>
        <a:bodyPr/>
        <a:lstStyle/>
        <a:p>
          <a:endParaRPr lang="en-US"/>
        </a:p>
      </dgm:t>
    </dgm:pt>
    <dgm:pt modelId="{2E1E5B56-AEAA-4901-A008-CE5337C8034D}">
      <dgm:prSet/>
      <dgm:spPr/>
      <dgm:t>
        <a:bodyPr/>
        <a:lstStyle/>
        <a:p>
          <a:r>
            <a:rPr lang="en-US"/>
            <a:t>Comorbidities :</a:t>
          </a:r>
        </a:p>
      </dgm:t>
    </dgm:pt>
    <dgm:pt modelId="{7264C5E9-AB76-4D5B-AE12-06187420E6A8}" type="parTrans" cxnId="{3D870D2F-0425-4051-B8A0-B8DF1A0DD73F}">
      <dgm:prSet/>
      <dgm:spPr/>
      <dgm:t>
        <a:bodyPr/>
        <a:lstStyle/>
        <a:p>
          <a:endParaRPr lang="en-US"/>
        </a:p>
      </dgm:t>
    </dgm:pt>
    <dgm:pt modelId="{852A1750-B0E1-489D-9644-961D346CC650}" type="sibTrans" cxnId="{3D870D2F-0425-4051-B8A0-B8DF1A0DD73F}">
      <dgm:prSet/>
      <dgm:spPr/>
      <dgm:t>
        <a:bodyPr/>
        <a:lstStyle/>
        <a:p>
          <a:endParaRPr lang="en-US"/>
        </a:p>
      </dgm:t>
    </dgm:pt>
    <dgm:pt modelId="{C1B8494A-E8B9-46B9-A2D5-5549A773B3AD}">
      <dgm:prSet/>
      <dgm:spPr/>
      <dgm:t>
        <a:bodyPr/>
        <a:lstStyle/>
        <a:p>
          <a:r>
            <a:rPr lang="en-US"/>
            <a:t>Allergic rhinitis</a:t>
          </a:r>
        </a:p>
      </dgm:t>
    </dgm:pt>
    <dgm:pt modelId="{B93F2D86-C7BF-4203-992F-CF5382ED0B29}" type="parTrans" cxnId="{400CC64D-257C-4C34-B617-DBA578FA07EB}">
      <dgm:prSet/>
      <dgm:spPr/>
      <dgm:t>
        <a:bodyPr/>
        <a:lstStyle/>
        <a:p>
          <a:endParaRPr lang="en-US"/>
        </a:p>
      </dgm:t>
    </dgm:pt>
    <dgm:pt modelId="{B45D4A97-D104-46A8-B21A-A6B84FEB9281}" type="sibTrans" cxnId="{400CC64D-257C-4C34-B617-DBA578FA07EB}">
      <dgm:prSet/>
      <dgm:spPr/>
      <dgm:t>
        <a:bodyPr/>
        <a:lstStyle/>
        <a:p>
          <a:endParaRPr lang="en-US"/>
        </a:p>
      </dgm:t>
    </dgm:pt>
    <dgm:pt modelId="{679DB920-EA84-46AC-BB70-47752A9C5A1E}">
      <dgm:prSet/>
      <dgm:spPr/>
      <dgm:t>
        <a:bodyPr/>
        <a:lstStyle/>
        <a:p>
          <a:r>
            <a:rPr lang="en-US" dirty="0"/>
            <a:t>Chronic idiopathic urticaria</a:t>
          </a:r>
        </a:p>
      </dgm:t>
    </dgm:pt>
    <dgm:pt modelId="{59933DDA-2DA4-4B9F-A537-3C445FEFD3E6}" type="parTrans" cxnId="{3DF79446-CF55-417E-B4A1-5E0ADE33AE33}">
      <dgm:prSet/>
      <dgm:spPr/>
      <dgm:t>
        <a:bodyPr/>
        <a:lstStyle/>
        <a:p>
          <a:endParaRPr lang="en-US"/>
        </a:p>
      </dgm:t>
    </dgm:pt>
    <dgm:pt modelId="{69F4EEB4-7662-453F-898D-C332F64BC415}" type="sibTrans" cxnId="{3DF79446-CF55-417E-B4A1-5E0ADE33AE33}">
      <dgm:prSet/>
      <dgm:spPr/>
      <dgm:t>
        <a:bodyPr/>
        <a:lstStyle/>
        <a:p>
          <a:endParaRPr lang="en-US"/>
        </a:p>
      </dgm:t>
    </dgm:pt>
    <dgm:pt modelId="{72DB70D9-3556-4538-AEEB-3F55BFA1BC43}">
      <dgm:prSet/>
      <dgm:spPr/>
      <dgm:t>
        <a:bodyPr/>
        <a:lstStyle/>
        <a:p>
          <a:r>
            <a:rPr lang="en-US" dirty="0"/>
            <a:t>Food Allergy </a:t>
          </a:r>
        </a:p>
      </dgm:t>
    </dgm:pt>
    <dgm:pt modelId="{294A84E2-0E7E-40A2-A5F1-E5693BDDE8EB}" type="parTrans" cxnId="{3789361F-2B6D-4D71-831F-DF4AA26F757F}">
      <dgm:prSet/>
      <dgm:spPr/>
      <dgm:t>
        <a:bodyPr/>
        <a:lstStyle/>
        <a:p>
          <a:endParaRPr lang="en-US"/>
        </a:p>
      </dgm:t>
    </dgm:pt>
    <dgm:pt modelId="{7F510B66-9782-474B-95FF-5DEC6E27F105}" type="sibTrans" cxnId="{3789361F-2B6D-4D71-831F-DF4AA26F757F}">
      <dgm:prSet/>
      <dgm:spPr/>
      <dgm:t>
        <a:bodyPr/>
        <a:lstStyle/>
        <a:p>
          <a:endParaRPr lang="en-US"/>
        </a:p>
      </dgm:t>
    </dgm:pt>
    <dgm:pt modelId="{15D33F03-CC79-1641-80E9-612BD321111C}">
      <dgm:prSet/>
      <dgm:spPr/>
      <dgm:t>
        <a:bodyPr/>
        <a:lstStyle/>
        <a:p>
          <a:r>
            <a:rPr lang="en-US" dirty="0" err="1"/>
            <a:t>CRSwNP</a:t>
          </a:r>
          <a:endParaRPr lang="en-US" dirty="0"/>
        </a:p>
      </dgm:t>
    </dgm:pt>
    <dgm:pt modelId="{D1ADC65D-6587-C840-A0E9-B0C36C0B9A6F}" type="parTrans" cxnId="{2CDF925C-28AB-294B-953E-8D533262840B}">
      <dgm:prSet/>
      <dgm:spPr/>
      <dgm:t>
        <a:bodyPr/>
        <a:lstStyle/>
        <a:p>
          <a:endParaRPr lang="en-GB"/>
        </a:p>
      </dgm:t>
    </dgm:pt>
    <dgm:pt modelId="{45BE7D52-12A4-5247-9B56-F88D20DC51FE}" type="sibTrans" cxnId="{2CDF925C-28AB-294B-953E-8D533262840B}">
      <dgm:prSet/>
      <dgm:spPr/>
      <dgm:t>
        <a:bodyPr/>
        <a:lstStyle/>
        <a:p>
          <a:endParaRPr lang="en-GB"/>
        </a:p>
      </dgm:t>
    </dgm:pt>
    <dgm:pt modelId="{4B35B3FE-A8ED-8E4F-9338-59EEE62E4B6A}" type="pres">
      <dgm:prSet presAssocID="{AB995C2C-37A9-4551-BAF7-8D79F22162B8}" presName="linear" presStyleCnt="0">
        <dgm:presLayoutVars>
          <dgm:dir/>
          <dgm:animLvl val="lvl"/>
          <dgm:resizeHandles val="exact"/>
        </dgm:presLayoutVars>
      </dgm:prSet>
      <dgm:spPr/>
    </dgm:pt>
    <dgm:pt modelId="{8449D280-0902-604D-A7F0-F630A67A9163}" type="pres">
      <dgm:prSet presAssocID="{C07C2C8F-806D-408C-9158-27F63CBFE3EC}" presName="parentLin" presStyleCnt="0"/>
      <dgm:spPr/>
    </dgm:pt>
    <dgm:pt modelId="{EA5D4385-7836-0C4A-AFCC-D32CFF782665}" type="pres">
      <dgm:prSet presAssocID="{C07C2C8F-806D-408C-9158-27F63CBFE3EC}" presName="parentLeftMargin" presStyleLbl="node1" presStyleIdx="0" presStyleCnt="2"/>
      <dgm:spPr/>
    </dgm:pt>
    <dgm:pt modelId="{9B75800F-CB3E-A043-9A90-113D4AF1E737}" type="pres">
      <dgm:prSet presAssocID="{C07C2C8F-806D-408C-9158-27F63CBFE3EC}" presName="parentText" presStyleLbl="node1" presStyleIdx="0" presStyleCnt="2">
        <dgm:presLayoutVars>
          <dgm:chMax val="0"/>
          <dgm:bulletEnabled val="1"/>
        </dgm:presLayoutVars>
      </dgm:prSet>
      <dgm:spPr/>
    </dgm:pt>
    <dgm:pt modelId="{DB7B826A-847E-1C4C-9CC3-0E0E1597C7E7}" type="pres">
      <dgm:prSet presAssocID="{C07C2C8F-806D-408C-9158-27F63CBFE3EC}" presName="negativeSpace" presStyleCnt="0"/>
      <dgm:spPr/>
    </dgm:pt>
    <dgm:pt modelId="{24410013-7A19-A04D-A552-27FBF7CEFABF}" type="pres">
      <dgm:prSet presAssocID="{C07C2C8F-806D-408C-9158-27F63CBFE3EC}" presName="childText" presStyleLbl="conFgAcc1" presStyleIdx="0" presStyleCnt="2">
        <dgm:presLayoutVars>
          <dgm:bulletEnabled val="1"/>
        </dgm:presLayoutVars>
      </dgm:prSet>
      <dgm:spPr/>
    </dgm:pt>
    <dgm:pt modelId="{038A14DF-2DB3-F943-BF78-A4A18A9C328A}" type="pres">
      <dgm:prSet presAssocID="{D269006B-8D02-4183-9E78-C492F467D43D}" presName="spaceBetweenRectangles" presStyleCnt="0"/>
      <dgm:spPr/>
    </dgm:pt>
    <dgm:pt modelId="{3EC84CA3-B13F-B541-8370-147E3E91E37C}" type="pres">
      <dgm:prSet presAssocID="{2E1E5B56-AEAA-4901-A008-CE5337C8034D}" presName="parentLin" presStyleCnt="0"/>
      <dgm:spPr/>
    </dgm:pt>
    <dgm:pt modelId="{053A9EDA-C233-6746-8A8F-FB8F0238D816}" type="pres">
      <dgm:prSet presAssocID="{2E1E5B56-AEAA-4901-A008-CE5337C8034D}" presName="parentLeftMargin" presStyleLbl="node1" presStyleIdx="0" presStyleCnt="2"/>
      <dgm:spPr/>
    </dgm:pt>
    <dgm:pt modelId="{375037C0-CEEE-744A-9B90-5137266014BD}" type="pres">
      <dgm:prSet presAssocID="{2E1E5B56-AEAA-4901-A008-CE5337C8034D}" presName="parentText" presStyleLbl="node1" presStyleIdx="1" presStyleCnt="2">
        <dgm:presLayoutVars>
          <dgm:chMax val="0"/>
          <dgm:bulletEnabled val="1"/>
        </dgm:presLayoutVars>
      </dgm:prSet>
      <dgm:spPr/>
    </dgm:pt>
    <dgm:pt modelId="{E842B0F3-BE5E-094D-A6C2-F781897A1317}" type="pres">
      <dgm:prSet presAssocID="{2E1E5B56-AEAA-4901-A008-CE5337C8034D}" presName="negativeSpace" presStyleCnt="0"/>
      <dgm:spPr/>
    </dgm:pt>
    <dgm:pt modelId="{D67F1B56-837E-4A41-B9DF-9D55339D59CD}" type="pres">
      <dgm:prSet presAssocID="{2E1E5B56-AEAA-4901-A008-CE5337C8034D}" presName="childText" presStyleLbl="conFgAcc1" presStyleIdx="1" presStyleCnt="2">
        <dgm:presLayoutVars>
          <dgm:bulletEnabled val="1"/>
        </dgm:presLayoutVars>
      </dgm:prSet>
      <dgm:spPr/>
    </dgm:pt>
  </dgm:ptLst>
  <dgm:cxnLst>
    <dgm:cxn modelId="{A1A5D819-48F6-3F49-B993-EA1B4ED554C0}" type="presOf" srcId="{2E1E5B56-AEAA-4901-A008-CE5337C8034D}" destId="{053A9EDA-C233-6746-8A8F-FB8F0238D816}" srcOrd="0" destOrd="0" presId="urn:microsoft.com/office/officeart/2005/8/layout/list1"/>
    <dgm:cxn modelId="{3789361F-2B6D-4D71-831F-DF4AA26F757F}" srcId="{2E1E5B56-AEAA-4901-A008-CE5337C8034D}" destId="{72DB70D9-3556-4538-AEEB-3F55BFA1BC43}" srcOrd="2" destOrd="0" parTransId="{294A84E2-0E7E-40A2-A5F1-E5693BDDE8EB}" sibTransId="{7F510B66-9782-474B-95FF-5DEC6E27F105}"/>
    <dgm:cxn modelId="{2AE54229-E0B3-A349-BDCC-475D39E31D1F}" type="presOf" srcId="{C1B8494A-E8B9-46B9-A2D5-5549A773B3AD}" destId="{D67F1B56-837E-4A41-B9DF-9D55339D59CD}" srcOrd="0" destOrd="0" presId="urn:microsoft.com/office/officeart/2005/8/layout/list1"/>
    <dgm:cxn modelId="{24ECAC29-81BA-E246-B261-DFC834AF9578}" type="presOf" srcId="{72DB70D9-3556-4538-AEEB-3F55BFA1BC43}" destId="{D67F1B56-837E-4A41-B9DF-9D55339D59CD}" srcOrd="0" destOrd="2" presId="urn:microsoft.com/office/officeart/2005/8/layout/list1"/>
    <dgm:cxn modelId="{0020722A-2D25-464C-81E4-A5D127C6F854}" type="presOf" srcId="{2E1E5B56-AEAA-4901-A008-CE5337C8034D}" destId="{375037C0-CEEE-744A-9B90-5137266014BD}" srcOrd="1" destOrd="0" presId="urn:microsoft.com/office/officeart/2005/8/layout/list1"/>
    <dgm:cxn modelId="{3D870D2F-0425-4051-B8A0-B8DF1A0DD73F}" srcId="{AB995C2C-37A9-4551-BAF7-8D79F22162B8}" destId="{2E1E5B56-AEAA-4901-A008-CE5337C8034D}" srcOrd="1" destOrd="0" parTransId="{7264C5E9-AB76-4D5B-AE12-06187420E6A8}" sibTransId="{852A1750-B0E1-489D-9644-961D346CC650}"/>
    <dgm:cxn modelId="{FAC85E3D-645A-FB46-A4C1-0365B8430171}" type="presOf" srcId="{15D33F03-CC79-1641-80E9-612BD321111C}" destId="{D67F1B56-837E-4A41-B9DF-9D55339D59CD}" srcOrd="0" destOrd="3" presId="urn:microsoft.com/office/officeart/2005/8/layout/list1"/>
    <dgm:cxn modelId="{3DF79446-CF55-417E-B4A1-5E0ADE33AE33}" srcId="{2E1E5B56-AEAA-4901-A008-CE5337C8034D}" destId="{679DB920-EA84-46AC-BB70-47752A9C5A1E}" srcOrd="1" destOrd="0" parTransId="{59933DDA-2DA4-4B9F-A537-3C445FEFD3E6}" sibTransId="{69F4EEB4-7662-453F-898D-C332F64BC415}"/>
    <dgm:cxn modelId="{400CC64D-257C-4C34-B617-DBA578FA07EB}" srcId="{2E1E5B56-AEAA-4901-A008-CE5337C8034D}" destId="{C1B8494A-E8B9-46B9-A2D5-5549A773B3AD}" srcOrd="0" destOrd="0" parTransId="{B93F2D86-C7BF-4203-992F-CF5382ED0B29}" sibTransId="{B45D4A97-D104-46A8-B21A-A6B84FEB9281}"/>
    <dgm:cxn modelId="{2CDF925C-28AB-294B-953E-8D533262840B}" srcId="{2E1E5B56-AEAA-4901-A008-CE5337C8034D}" destId="{15D33F03-CC79-1641-80E9-612BD321111C}" srcOrd="3" destOrd="0" parTransId="{D1ADC65D-6587-C840-A0E9-B0C36C0B9A6F}" sibTransId="{45BE7D52-12A4-5247-9B56-F88D20DC51FE}"/>
    <dgm:cxn modelId="{79B66669-68FD-4A0D-8BF7-C5D2807A3FFE}" srcId="{AB995C2C-37A9-4551-BAF7-8D79F22162B8}" destId="{C07C2C8F-806D-408C-9158-27F63CBFE3EC}" srcOrd="0" destOrd="0" parTransId="{865BF4C2-6FCE-4C73-940B-40F58F1EA8DF}" sibTransId="{D269006B-8D02-4183-9E78-C492F467D43D}"/>
    <dgm:cxn modelId="{3F0FA96B-F304-3A4E-8392-1013F272A8F5}" type="presOf" srcId="{AB995C2C-37A9-4551-BAF7-8D79F22162B8}" destId="{4B35B3FE-A8ED-8E4F-9338-59EEE62E4B6A}" srcOrd="0" destOrd="0" presId="urn:microsoft.com/office/officeart/2005/8/layout/list1"/>
    <dgm:cxn modelId="{2D723B6D-7473-A740-8A71-B5C2A8F83D9A}" type="presOf" srcId="{C07C2C8F-806D-408C-9158-27F63CBFE3EC}" destId="{9B75800F-CB3E-A043-9A90-113D4AF1E737}" srcOrd="1" destOrd="0" presId="urn:microsoft.com/office/officeart/2005/8/layout/list1"/>
    <dgm:cxn modelId="{0CC7E2A7-2119-0143-9824-E75B3BC77BDE}" type="presOf" srcId="{C07C2C8F-806D-408C-9158-27F63CBFE3EC}" destId="{EA5D4385-7836-0C4A-AFCC-D32CFF782665}" srcOrd="0" destOrd="0" presId="urn:microsoft.com/office/officeart/2005/8/layout/list1"/>
    <dgm:cxn modelId="{03D66CB0-3A40-254A-9795-D16F65C16541}" type="presOf" srcId="{679DB920-EA84-46AC-BB70-47752A9C5A1E}" destId="{D67F1B56-837E-4A41-B9DF-9D55339D59CD}" srcOrd="0" destOrd="1" presId="urn:microsoft.com/office/officeart/2005/8/layout/list1"/>
    <dgm:cxn modelId="{91EDED85-D4B6-CF47-99ED-09B1733A737B}" type="presParOf" srcId="{4B35B3FE-A8ED-8E4F-9338-59EEE62E4B6A}" destId="{8449D280-0902-604D-A7F0-F630A67A9163}" srcOrd="0" destOrd="0" presId="urn:microsoft.com/office/officeart/2005/8/layout/list1"/>
    <dgm:cxn modelId="{332959BB-E425-CE40-ABDD-A4349AB7FF45}" type="presParOf" srcId="{8449D280-0902-604D-A7F0-F630A67A9163}" destId="{EA5D4385-7836-0C4A-AFCC-D32CFF782665}" srcOrd="0" destOrd="0" presId="urn:microsoft.com/office/officeart/2005/8/layout/list1"/>
    <dgm:cxn modelId="{9AE34338-D889-9841-B81C-0332EB2C3D24}" type="presParOf" srcId="{8449D280-0902-604D-A7F0-F630A67A9163}" destId="{9B75800F-CB3E-A043-9A90-113D4AF1E737}" srcOrd="1" destOrd="0" presId="urn:microsoft.com/office/officeart/2005/8/layout/list1"/>
    <dgm:cxn modelId="{D7D01129-C822-394E-8EFF-8DC01F1E7919}" type="presParOf" srcId="{4B35B3FE-A8ED-8E4F-9338-59EEE62E4B6A}" destId="{DB7B826A-847E-1C4C-9CC3-0E0E1597C7E7}" srcOrd="1" destOrd="0" presId="urn:microsoft.com/office/officeart/2005/8/layout/list1"/>
    <dgm:cxn modelId="{6377B82E-C646-5E41-A5B4-B76E4ED4B692}" type="presParOf" srcId="{4B35B3FE-A8ED-8E4F-9338-59EEE62E4B6A}" destId="{24410013-7A19-A04D-A552-27FBF7CEFABF}" srcOrd="2" destOrd="0" presId="urn:microsoft.com/office/officeart/2005/8/layout/list1"/>
    <dgm:cxn modelId="{F2B4D184-A3BF-2843-9BB7-C09FEF3A67EF}" type="presParOf" srcId="{4B35B3FE-A8ED-8E4F-9338-59EEE62E4B6A}" destId="{038A14DF-2DB3-F943-BF78-A4A18A9C328A}" srcOrd="3" destOrd="0" presId="urn:microsoft.com/office/officeart/2005/8/layout/list1"/>
    <dgm:cxn modelId="{CBA1460E-9F38-0446-AFEF-C7F03EDA692D}" type="presParOf" srcId="{4B35B3FE-A8ED-8E4F-9338-59EEE62E4B6A}" destId="{3EC84CA3-B13F-B541-8370-147E3E91E37C}" srcOrd="4" destOrd="0" presId="urn:microsoft.com/office/officeart/2005/8/layout/list1"/>
    <dgm:cxn modelId="{5CB7ED6A-3C4B-4441-9A82-2FCC7AAA36E3}" type="presParOf" srcId="{3EC84CA3-B13F-B541-8370-147E3E91E37C}" destId="{053A9EDA-C233-6746-8A8F-FB8F0238D816}" srcOrd="0" destOrd="0" presId="urn:microsoft.com/office/officeart/2005/8/layout/list1"/>
    <dgm:cxn modelId="{CAC5A360-E3DD-6A4E-A4EB-8961198DB19E}" type="presParOf" srcId="{3EC84CA3-B13F-B541-8370-147E3E91E37C}" destId="{375037C0-CEEE-744A-9B90-5137266014BD}" srcOrd="1" destOrd="0" presId="urn:microsoft.com/office/officeart/2005/8/layout/list1"/>
    <dgm:cxn modelId="{AA8B9FD1-50B9-8347-99B4-282619F59DC1}" type="presParOf" srcId="{4B35B3FE-A8ED-8E4F-9338-59EEE62E4B6A}" destId="{E842B0F3-BE5E-094D-A6C2-F781897A1317}" srcOrd="5" destOrd="0" presId="urn:microsoft.com/office/officeart/2005/8/layout/list1"/>
    <dgm:cxn modelId="{62EF484B-929C-D54A-A4E5-A0A189E26B04}" type="presParOf" srcId="{4B35B3FE-A8ED-8E4F-9338-59EEE62E4B6A}" destId="{D67F1B56-837E-4A41-B9DF-9D55339D59CD}" srcOrd="6"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995C2C-37A9-4551-BAF7-8D79F22162B8}"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C07C2C8F-806D-408C-9158-27F63CBFE3EC}">
      <dgm:prSet/>
      <dgm:spPr/>
      <dgm:t>
        <a:bodyPr/>
        <a:lstStyle/>
        <a:p>
          <a:r>
            <a:rPr lang="en-US" dirty="0"/>
            <a:t>Late Onset asthma</a:t>
          </a:r>
        </a:p>
      </dgm:t>
    </dgm:pt>
    <dgm:pt modelId="{865BF4C2-6FCE-4C73-940B-40F58F1EA8DF}" type="parTrans" cxnId="{79B66669-68FD-4A0D-8BF7-C5D2807A3FFE}">
      <dgm:prSet/>
      <dgm:spPr/>
      <dgm:t>
        <a:bodyPr/>
        <a:lstStyle/>
        <a:p>
          <a:endParaRPr lang="en-US"/>
        </a:p>
      </dgm:t>
    </dgm:pt>
    <dgm:pt modelId="{D269006B-8D02-4183-9E78-C492F467D43D}" type="sibTrans" cxnId="{79B66669-68FD-4A0D-8BF7-C5D2807A3FFE}">
      <dgm:prSet/>
      <dgm:spPr/>
      <dgm:t>
        <a:bodyPr/>
        <a:lstStyle/>
        <a:p>
          <a:endParaRPr lang="en-US"/>
        </a:p>
      </dgm:t>
    </dgm:pt>
    <dgm:pt modelId="{2E1E5B56-AEAA-4901-A008-CE5337C8034D}">
      <dgm:prSet/>
      <dgm:spPr/>
      <dgm:t>
        <a:bodyPr/>
        <a:lstStyle/>
        <a:p>
          <a:r>
            <a:rPr lang="en-US"/>
            <a:t>Comorbidities :</a:t>
          </a:r>
        </a:p>
      </dgm:t>
    </dgm:pt>
    <dgm:pt modelId="{7264C5E9-AB76-4D5B-AE12-06187420E6A8}" type="parTrans" cxnId="{3D870D2F-0425-4051-B8A0-B8DF1A0DD73F}">
      <dgm:prSet/>
      <dgm:spPr/>
      <dgm:t>
        <a:bodyPr/>
        <a:lstStyle/>
        <a:p>
          <a:endParaRPr lang="en-US"/>
        </a:p>
      </dgm:t>
    </dgm:pt>
    <dgm:pt modelId="{852A1750-B0E1-489D-9644-961D346CC650}" type="sibTrans" cxnId="{3D870D2F-0425-4051-B8A0-B8DF1A0DD73F}">
      <dgm:prSet/>
      <dgm:spPr/>
      <dgm:t>
        <a:bodyPr/>
        <a:lstStyle/>
        <a:p>
          <a:endParaRPr lang="en-US"/>
        </a:p>
      </dgm:t>
    </dgm:pt>
    <dgm:pt modelId="{C1B8494A-E8B9-46B9-A2D5-5549A773B3AD}">
      <dgm:prSet/>
      <dgm:spPr/>
      <dgm:t>
        <a:bodyPr/>
        <a:lstStyle/>
        <a:p>
          <a:r>
            <a:rPr lang="en-US" dirty="0"/>
            <a:t>Chronic Sinusitis with NP</a:t>
          </a:r>
        </a:p>
      </dgm:t>
    </dgm:pt>
    <dgm:pt modelId="{B93F2D86-C7BF-4203-992F-CF5382ED0B29}" type="parTrans" cxnId="{400CC64D-257C-4C34-B617-DBA578FA07EB}">
      <dgm:prSet/>
      <dgm:spPr/>
      <dgm:t>
        <a:bodyPr/>
        <a:lstStyle/>
        <a:p>
          <a:endParaRPr lang="en-US"/>
        </a:p>
      </dgm:t>
    </dgm:pt>
    <dgm:pt modelId="{B45D4A97-D104-46A8-B21A-A6B84FEB9281}" type="sibTrans" cxnId="{400CC64D-257C-4C34-B617-DBA578FA07EB}">
      <dgm:prSet/>
      <dgm:spPr/>
      <dgm:t>
        <a:bodyPr/>
        <a:lstStyle/>
        <a:p>
          <a:endParaRPr lang="en-US"/>
        </a:p>
      </dgm:t>
    </dgm:pt>
    <dgm:pt modelId="{679DB920-EA84-46AC-BB70-47752A9C5A1E}">
      <dgm:prSet/>
      <dgm:spPr/>
      <dgm:t>
        <a:bodyPr/>
        <a:lstStyle/>
        <a:p>
          <a:r>
            <a:rPr lang="en-US" dirty="0"/>
            <a:t>EGPA</a:t>
          </a:r>
        </a:p>
      </dgm:t>
    </dgm:pt>
    <dgm:pt modelId="{59933DDA-2DA4-4B9F-A537-3C445FEFD3E6}" type="parTrans" cxnId="{3DF79446-CF55-417E-B4A1-5E0ADE33AE33}">
      <dgm:prSet/>
      <dgm:spPr/>
      <dgm:t>
        <a:bodyPr/>
        <a:lstStyle/>
        <a:p>
          <a:endParaRPr lang="en-US"/>
        </a:p>
      </dgm:t>
    </dgm:pt>
    <dgm:pt modelId="{69F4EEB4-7662-453F-898D-C332F64BC415}" type="sibTrans" cxnId="{3DF79446-CF55-417E-B4A1-5E0ADE33AE33}">
      <dgm:prSet/>
      <dgm:spPr/>
      <dgm:t>
        <a:bodyPr/>
        <a:lstStyle/>
        <a:p>
          <a:endParaRPr lang="en-US"/>
        </a:p>
      </dgm:t>
    </dgm:pt>
    <dgm:pt modelId="{E124D1E4-754E-394C-8EAF-C6E2B752F18F}">
      <dgm:prSet/>
      <dgm:spPr/>
      <dgm:t>
        <a:bodyPr/>
        <a:lstStyle/>
        <a:p>
          <a:r>
            <a:rPr lang="en-US" dirty="0"/>
            <a:t>HES</a:t>
          </a:r>
        </a:p>
      </dgm:t>
    </dgm:pt>
    <dgm:pt modelId="{CAAA2E69-56E0-9346-AE51-6DFF8A2243F6}" type="parTrans" cxnId="{7E8BB148-4114-B64D-A9FC-D125F55C78AD}">
      <dgm:prSet/>
      <dgm:spPr/>
      <dgm:t>
        <a:bodyPr/>
        <a:lstStyle/>
        <a:p>
          <a:endParaRPr lang="en-GB"/>
        </a:p>
      </dgm:t>
    </dgm:pt>
    <dgm:pt modelId="{BEA60624-6363-E94B-A310-D8130DA8436B}" type="sibTrans" cxnId="{7E8BB148-4114-B64D-A9FC-D125F55C78AD}">
      <dgm:prSet/>
      <dgm:spPr/>
      <dgm:t>
        <a:bodyPr/>
        <a:lstStyle/>
        <a:p>
          <a:endParaRPr lang="en-GB"/>
        </a:p>
      </dgm:t>
    </dgm:pt>
    <dgm:pt modelId="{4B35B3FE-A8ED-8E4F-9338-59EEE62E4B6A}" type="pres">
      <dgm:prSet presAssocID="{AB995C2C-37A9-4551-BAF7-8D79F22162B8}" presName="linear" presStyleCnt="0">
        <dgm:presLayoutVars>
          <dgm:dir/>
          <dgm:animLvl val="lvl"/>
          <dgm:resizeHandles val="exact"/>
        </dgm:presLayoutVars>
      </dgm:prSet>
      <dgm:spPr/>
    </dgm:pt>
    <dgm:pt modelId="{8449D280-0902-604D-A7F0-F630A67A9163}" type="pres">
      <dgm:prSet presAssocID="{C07C2C8F-806D-408C-9158-27F63CBFE3EC}" presName="parentLin" presStyleCnt="0"/>
      <dgm:spPr/>
    </dgm:pt>
    <dgm:pt modelId="{EA5D4385-7836-0C4A-AFCC-D32CFF782665}" type="pres">
      <dgm:prSet presAssocID="{C07C2C8F-806D-408C-9158-27F63CBFE3EC}" presName="parentLeftMargin" presStyleLbl="node1" presStyleIdx="0" presStyleCnt="2"/>
      <dgm:spPr/>
    </dgm:pt>
    <dgm:pt modelId="{9B75800F-CB3E-A043-9A90-113D4AF1E737}" type="pres">
      <dgm:prSet presAssocID="{C07C2C8F-806D-408C-9158-27F63CBFE3EC}" presName="parentText" presStyleLbl="node1" presStyleIdx="0" presStyleCnt="2">
        <dgm:presLayoutVars>
          <dgm:chMax val="0"/>
          <dgm:bulletEnabled val="1"/>
        </dgm:presLayoutVars>
      </dgm:prSet>
      <dgm:spPr/>
    </dgm:pt>
    <dgm:pt modelId="{DB7B826A-847E-1C4C-9CC3-0E0E1597C7E7}" type="pres">
      <dgm:prSet presAssocID="{C07C2C8F-806D-408C-9158-27F63CBFE3EC}" presName="negativeSpace" presStyleCnt="0"/>
      <dgm:spPr/>
    </dgm:pt>
    <dgm:pt modelId="{24410013-7A19-A04D-A552-27FBF7CEFABF}" type="pres">
      <dgm:prSet presAssocID="{C07C2C8F-806D-408C-9158-27F63CBFE3EC}" presName="childText" presStyleLbl="conFgAcc1" presStyleIdx="0" presStyleCnt="2">
        <dgm:presLayoutVars>
          <dgm:bulletEnabled val="1"/>
        </dgm:presLayoutVars>
      </dgm:prSet>
      <dgm:spPr/>
    </dgm:pt>
    <dgm:pt modelId="{038A14DF-2DB3-F943-BF78-A4A18A9C328A}" type="pres">
      <dgm:prSet presAssocID="{D269006B-8D02-4183-9E78-C492F467D43D}" presName="spaceBetweenRectangles" presStyleCnt="0"/>
      <dgm:spPr/>
    </dgm:pt>
    <dgm:pt modelId="{3EC84CA3-B13F-B541-8370-147E3E91E37C}" type="pres">
      <dgm:prSet presAssocID="{2E1E5B56-AEAA-4901-A008-CE5337C8034D}" presName="parentLin" presStyleCnt="0"/>
      <dgm:spPr/>
    </dgm:pt>
    <dgm:pt modelId="{053A9EDA-C233-6746-8A8F-FB8F0238D816}" type="pres">
      <dgm:prSet presAssocID="{2E1E5B56-AEAA-4901-A008-CE5337C8034D}" presName="parentLeftMargin" presStyleLbl="node1" presStyleIdx="0" presStyleCnt="2"/>
      <dgm:spPr/>
    </dgm:pt>
    <dgm:pt modelId="{375037C0-CEEE-744A-9B90-5137266014BD}" type="pres">
      <dgm:prSet presAssocID="{2E1E5B56-AEAA-4901-A008-CE5337C8034D}" presName="parentText" presStyleLbl="node1" presStyleIdx="1" presStyleCnt="2">
        <dgm:presLayoutVars>
          <dgm:chMax val="0"/>
          <dgm:bulletEnabled val="1"/>
        </dgm:presLayoutVars>
      </dgm:prSet>
      <dgm:spPr/>
    </dgm:pt>
    <dgm:pt modelId="{E842B0F3-BE5E-094D-A6C2-F781897A1317}" type="pres">
      <dgm:prSet presAssocID="{2E1E5B56-AEAA-4901-A008-CE5337C8034D}" presName="negativeSpace" presStyleCnt="0"/>
      <dgm:spPr/>
    </dgm:pt>
    <dgm:pt modelId="{D67F1B56-837E-4A41-B9DF-9D55339D59CD}" type="pres">
      <dgm:prSet presAssocID="{2E1E5B56-AEAA-4901-A008-CE5337C8034D}" presName="childText" presStyleLbl="conFgAcc1" presStyleIdx="1" presStyleCnt="2">
        <dgm:presLayoutVars>
          <dgm:bulletEnabled val="1"/>
        </dgm:presLayoutVars>
      </dgm:prSet>
      <dgm:spPr/>
    </dgm:pt>
  </dgm:ptLst>
  <dgm:cxnLst>
    <dgm:cxn modelId="{A1A5D819-48F6-3F49-B993-EA1B4ED554C0}" type="presOf" srcId="{2E1E5B56-AEAA-4901-A008-CE5337C8034D}" destId="{053A9EDA-C233-6746-8A8F-FB8F0238D816}" srcOrd="0" destOrd="0" presId="urn:microsoft.com/office/officeart/2005/8/layout/list1"/>
    <dgm:cxn modelId="{2AE54229-E0B3-A349-BDCC-475D39E31D1F}" type="presOf" srcId="{C1B8494A-E8B9-46B9-A2D5-5549A773B3AD}" destId="{D67F1B56-837E-4A41-B9DF-9D55339D59CD}" srcOrd="0" destOrd="0" presId="urn:microsoft.com/office/officeart/2005/8/layout/list1"/>
    <dgm:cxn modelId="{0020722A-2D25-464C-81E4-A5D127C6F854}" type="presOf" srcId="{2E1E5B56-AEAA-4901-A008-CE5337C8034D}" destId="{375037C0-CEEE-744A-9B90-5137266014BD}" srcOrd="1" destOrd="0" presId="urn:microsoft.com/office/officeart/2005/8/layout/list1"/>
    <dgm:cxn modelId="{3D870D2F-0425-4051-B8A0-B8DF1A0DD73F}" srcId="{AB995C2C-37A9-4551-BAF7-8D79F22162B8}" destId="{2E1E5B56-AEAA-4901-A008-CE5337C8034D}" srcOrd="1" destOrd="0" parTransId="{7264C5E9-AB76-4D5B-AE12-06187420E6A8}" sibTransId="{852A1750-B0E1-489D-9644-961D346CC650}"/>
    <dgm:cxn modelId="{3DF79446-CF55-417E-B4A1-5E0ADE33AE33}" srcId="{2E1E5B56-AEAA-4901-A008-CE5337C8034D}" destId="{679DB920-EA84-46AC-BB70-47752A9C5A1E}" srcOrd="1" destOrd="0" parTransId="{59933DDA-2DA4-4B9F-A537-3C445FEFD3E6}" sibTransId="{69F4EEB4-7662-453F-898D-C332F64BC415}"/>
    <dgm:cxn modelId="{7E8BB148-4114-B64D-A9FC-D125F55C78AD}" srcId="{2E1E5B56-AEAA-4901-A008-CE5337C8034D}" destId="{E124D1E4-754E-394C-8EAF-C6E2B752F18F}" srcOrd="2" destOrd="0" parTransId="{CAAA2E69-56E0-9346-AE51-6DFF8A2243F6}" sibTransId="{BEA60624-6363-E94B-A310-D8130DA8436B}"/>
    <dgm:cxn modelId="{400CC64D-257C-4C34-B617-DBA578FA07EB}" srcId="{2E1E5B56-AEAA-4901-A008-CE5337C8034D}" destId="{C1B8494A-E8B9-46B9-A2D5-5549A773B3AD}" srcOrd="0" destOrd="0" parTransId="{B93F2D86-C7BF-4203-992F-CF5382ED0B29}" sibTransId="{B45D4A97-D104-46A8-B21A-A6B84FEB9281}"/>
    <dgm:cxn modelId="{79B66669-68FD-4A0D-8BF7-C5D2807A3FFE}" srcId="{AB995C2C-37A9-4551-BAF7-8D79F22162B8}" destId="{C07C2C8F-806D-408C-9158-27F63CBFE3EC}" srcOrd="0" destOrd="0" parTransId="{865BF4C2-6FCE-4C73-940B-40F58F1EA8DF}" sibTransId="{D269006B-8D02-4183-9E78-C492F467D43D}"/>
    <dgm:cxn modelId="{3F0FA96B-F304-3A4E-8392-1013F272A8F5}" type="presOf" srcId="{AB995C2C-37A9-4551-BAF7-8D79F22162B8}" destId="{4B35B3FE-A8ED-8E4F-9338-59EEE62E4B6A}" srcOrd="0" destOrd="0" presId="urn:microsoft.com/office/officeart/2005/8/layout/list1"/>
    <dgm:cxn modelId="{2D723B6D-7473-A740-8A71-B5C2A8F83D9A}" type="presOf" srcId="{C07C2C8F-806D-408C-9158-27F63CBFE3EC}" destId="{9B75800F-CB3E-A043-9A90-113D4AF1E737}" srcOrd="1" destOrd="0" presId="urn:microsoft.com/office/officeart/2005/8/layout/list1"/>
    <dgm:cxn modelId="{0CC7E2A7-2119-0143-9824-E75B3BC77BDE}" type="presOf" srcId="{C07C2C8F-806D-408C-9158-27F63CBFE3EC}" destId="{EA5D4385-7836-0C4A-AFCC-D32CFF782665}" srcOrd="0" destOrd="0" presId="urn:microsoft.com/office/officeart/2005/8/layout/list1"/>
    <dgm:cxn modelId="{03D66CB0-3A40-254A-9795-D16F65C16541}" type="presOf" srcId="{679DB920-EA84-46AC-BB70-47752A9C5A1E}" destId="{D67F1B56-837E-4A41-B9DF-9D55339D59CD}" srcOrd="0" destOrd="1" presId="urn:microsoft.com/office/officeart/2005/8/layout/list1"/>
    <dgm:cxn modelId="{0FEA78FE-224D-F74B-BCB4-7B9553537A6D}" type="presOf" srcId="{E124D1E4-754E-394C-8EAF-C6E2B752F18F}" destId="{D67F1B56-837E-4A41-B9DF-9D55339D59CD}" srcOrd="0" destOrd="2" presId="urn:microsoft.com/office/officeart/2005/8/layout/list1"/>
    <dgm:cxn modelId="{91EDED85-D4B6-CF47-99ED-09B1733A737B}" type="presParOf" srcId="{4B35B3FE-A8ED-8E4F-9338-59EEE62E4B6A}" destId="{8449D280-0902-604D-A7F0-F630A67A9163}" srcOrd="0" destOrd="0" presId="urn:microsoft.com/office/officeart/2005/8/layout/list1"/>
    <dgm:cxn modelId="{332959BB-E425-CE40-ABDD-A4349AB7FF45}" type="presParOf" srcId="{8449D280-0902-604D-A7F0-F630A67A9163}" destId="{EA5D4385-7836-0C4A-AFCC-D32CFF782665}" srcOrd="0" destOrd="0" presId="urn:microsoft.com/office/officeart/2005/8/layout/list1"/>
    <dgm:cxn modelId="{9AE34338-D889-9841-B81C-0332EB2C3D24}" type="presParOf" srcId="{8449D280-0902-604D-A7F0-F630A67A9163}" destId="{9B75800F-CB3E-A043-9A90-113D4AF1E737}" srcOrd="1" destOrd="0" presId="urn:microsoft.com/office/officeart/2005/8/layout/list1"/>
    <dgm:cxn modelId="{D7D01129-C822-394E-8EFF-8DC01F1E7919}" type="presParOf" srcId="{4B35B3FE-A8ED-8E4F-9338-59EEE62E4B6A}" destId="{DB7B826A-847E-1C4C-9CC3-0E0E1597C7E7}" srcOrd="1" destOrd="0" presId="urn:microsoft.com/office/officeart/2005/8/layout/list1"/>
    <dgm:cxn modelId="{6377B82E-C646-5E41-A5B4-B76E4ED4B692}" type="presParOf" srcId="{4B35B3FE-A8ED-8E4F-9338-59EEE62E4B6A}" destId="{24410013-7A19-A04D-A552-27FBF7CEFABF}" srcOrd="2" destOrd="0" presId="urn:microsoft.com/office/officeart/2005/8/layout/list1"/>
    <dgm:cxn modelId="{F2B4D184-A3BF-2843-9BB7-C09FEF3A67EF}" type="presParOf" srcId="{4B35B3FE-A8ED-8E4F-9338-59EEE62E4B6A}" destId="{038A14DF-2DB3-F943-BF78-A4A18A9C328A}" srcOrd="3" destOrd="0" presId="urn:microsoft.com/office/officeart/2005/8/layout/list1"/>
    <dgm:cxn modelId="{CBA1460E-9F38-0446-AFEF-C7F03EDA692D}" type="presParOf" srcId="{4B35B3FE-A8ED-8E4F-9338-59EEE62E4B6A}" destId="{3EC84CA3-B13F-B541-8370-147E3E91E37C}" srcOrd="4" destOrd="0" presId="urn:microsoft.com/office/officeart/2005/8/layout/list1"/>
    <dgm:cxn modelId="{5CB7ED6A-3C4B-4441-9A82-2FCC7AAA36E3}" type="presParOf" srcId="{3EC84CA3-B13F-B541-8370-147E3E91E37C}" destId="{053A9EDA-C233-6746-8A8F-FB8F0238D816}" srcOrd="0" destOrd="0" presId="urn:microsoft.com/office/officeart/2005/8/layout/list1"/>
    <dgm:cxn modelId="{CAC5A360-E3DD-6A4E-A4EB-8961198DB19E}" type="presParOf" srcId="{3EC84CA3-B13F-B541-8370-147E3E91E37C}" destId="{375037C0-CEEE-744A-9B90-5137266014BD}" srcOrd="1" destOrd="0" presId="urn:microsoft.com/office/officeart/2005/8/layout/list1"/>
    <dgm:cxn modelId="{AA8B9FD1-50B9-8347-99B4-282619F59DC1}" type="presParOf" srcId="{4B35B3FE-A8ED-8E4F-9338-59EEE62E4B6A}" destId="{E842B0F3-BE5E-094D-A6C2-F781897A1317}" srcOrd="5" destOrd="0" presId="urn:microsoft.com/office/officeart/2005/8/layout/list1"/>
    <dgm:cxn modelId="{62EF484B-929C-D54A-A4E5-A0A189E26B04}" type="presParOf" srcId="{4B35B3FE-A8ED-8E4F-9338-59EEE62E4B6A}" destId="{D67F1B56-837E-4A41-B9DF-9D55339D59CD}" srcOrd="6" destOrd="0" presId="urn:microsoft.com/office/officeart/2005/8/layout/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995C2C-37A9-4551-BAF7-8D79F22162B8}"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C07C2C8F-806D-408C-9158-27F63CBFE3EC}">
      <dgm:prSet/>
      <dgm:spPr/>
      <dgm:t>
        <a:bodyPr/>
        <a:lstStyle/>
        <a:p>
          <a:r>
            <a:rPr lang="en-US" u="none" dirty="0"/>
            <a:t>Adult / Late Onset </a:t>
          </a:r>
          <a:r>
            <a:rPr lang="en-US" dirty="0"/>
            <a:t>asthma</a:t>
          </a:r>
        </a:p>
      </dgm:t>
    </dgm:pt>
    <dgm:pt modelId="{865BF4C2-6FCE-4C73-940B-40F58F1EA8DF}" type="parTrans" cxnId="{79B66669-68FD-4A0D-8BF7-C5D2807A3FFE}">
      <dgm:prSet/>
      <dgm:spPr/>
      <dgm:t>
        <a:bodyPr/>
        <a:lstStyle/>
        <a:p>
          <a:endParaRPr lang="en-US"/>
        </a:p>
      </dgm:t>
    </dgm:pt>
    <dgm:pt modelId="{D269006B-8D02-4183-9E78-C492F467D43D}" type="sibTrans" cxnId="{79B66669-68FD-4A0D-8BF7-C5D2807A3FFE}">
      <dgm:prSet/>
      <dgm:spPr/>
      <dgm:t>
        <a:bodyPr/>
        <a:lstStyle/>
        <a:p>
          <a:endParaRPr lang="en-US"/>
        </a:p>
      </dgm:t>
    </dgm:pt>
    <dgm:pt modelId="{2E1E5B56-AEAA-4901-A008-CE5337C8034D}">
      <dgm:prSet/>
      <dgm:spPr/>
      <dgm:t>
        <a:bodyPr/>
        <a:lstStyle/>
        <a:p>
          <a:r>
            <a:rPr lang="en-US"/>
            <a:t>Comorbidities :</a:t>
          </a:r>
        </a:p>
      </dgm:t>
    </dgm:pt>
    <dgm:pt modelId="{7264C5E9-AB76-4D5B-AE12-06187420E6A8}" type="parTrans" cxnId="{3D870D2F-0425-4051-B8A0-B8DF1A0DD73F}">
      <dgm:prSet/>
      <dgm:spPr/>
      <dgm:t>
        <a:bodyPr/>
        <a:lstStyle/>
        <a:p>
          <a:endParaRPr lang="en-US"/>
        </a:p>
      </dgm:t>
    </dgm:pt>
    <dgm:pt modelId="{852A1750-B0E1-489D-9644-961D346CC650}" type="sibTrans" cxnId="{3D870D2F-0425-4051-B8A0-B8DF1A0DD73F}">
      <dgm:prSet/>
      <dgm:spPr/>
      <dgm:t>
        <a:bodyPr/>
        <a:lstStyle/>
        <a:p>
          <a:endParaRPr lang="en-US"/>
        </a:p>
      </dgm:t>
    </dgm:pt>
    <dgm:pt modelId="{C1B8494A-E8B9-46B9-A2D5-5549A773B3AD}">
      <dgm:prSet custT="1"/>
      <dgm:spPr/>
      <dgm:t>
        <a:bodyPr/>
        <a:lstStyle/>
        <a:p>
          <a:r>
            <a:rPr lang="en-US" sz="1600" dirty="0"/>
            <a:t>Nasal Polyposis</a:t>
          </a:r>
        </a:p>
      </dgm:t>
    </dgm:pt>
    <dgm:pt modelId="{B93F2D86-C7BF-4203-992F-CF5382ED0B29}" type="parTrans" cxnId="{400CC64D-257C-4C34-B617-DBA578FA07EB}">
      <dgm:prSet/>
      <dgm:spPr/>
      <dgm:t>
        <a:bodyPr/>
        <a:lstStyle/>
        <a:p>
          <a:endParaRPr lang="en-US"/>
        </a:p>
      </dgm:t>
    </dgm:pt>
    <dgm:pt modelId="{B45D4A97-D104-46A8-B21A-A6B84FEB9281}" type="sibTrans" cxnId="{400CC64D-257C-4C34-B617-DBA578FA07EB}">
      <dgm:prSet/>
      <dgm:spPr/>
      <dgm:t>
        <a:bodyPr/>
        <a:lstStyle/>
        <a:p>
          <a:endParaRPr lang="en-US"/>
        </a:p>
      </dgm:t>
    </dgm:pt>
    <dgm:pt modelId="{679DB920-EA84-46AC-BB70-47752A9C5A1E}">
      <dgm:prSet custT="1"/>
      <dgm:spPr/>
      <dgm:t>
        <a:bodyPr/>
        <a:lstStyle/>
        <a:p>
          <a:r>
            <a:rPr lang="en-US" sz="1600" dirty="0"/>
            <a:t>Airway Mucus</a:t>
          </a:r>
        </a:p>
      </dgm:t>
    </dgm:pt>
    <dgm:pt modelId="{59933DDA-2DA4-4B9F-A537-3C445FEFD3E6}" type="parTrans" cxnId="{3DF79446-CF55-417E-B4A1-5E0ADE33AE33}">
      <dgm:prSet/>
      <dgm:spPr/>
      <dgm:t>
        <a:bodyPr/>
        <a:lstStyle/>
        <a:p>
          <a:endParaRPr lang="en-US"/>
        </a:p>
      </dgm:t>
    </dgm:pt>
    <dgm:pt modelId="{69F4EEB4-7662-453F-898D-C332F64BC415}" type="sibTrans" cxnId="{3DF79446-CF55-417E-B4A1-5E0ADE33AE33}">
      <dgm:prSet/>
      <dgm:spPr/>
      <dgm:t>
        <a:bodyPr/>
        <a:lstStyle/>
        <a:p>
          <a:endParaRPr lang="en-US"/>
        </a:p>
      </dgm:t>
    </dgm:pt>
    <dgm:pt modelId="{BC7A821C-DD5E-D24B-82DA-21C4801ACBD0}">
      <dgm:prSet custT="1"/>
      <dgm:spPr/>
      <dgm:t>
        <a:bodyPr/>
        <a:lstStyle/>
        <a:p>
          <a:r>
            <a:rPr lang="en-US" sz="1600" dirty="0"/>
            <a:t>HES / CEP</a:t>
          </a:r>
        </a:p>
      </dgm:t>
    </dgm:pt>
    <dgm:pt modelId="{B5EF9F57-8347-A749-A58A-9996F2CE271F}" type="parTrans" cxnId="{5A30C713-FDE3-C248-9B74-BAE41DCDEA23}">
      <dgm:prSet/>
      <dgm:spPr/>
      <dgm:t>
        <a:bodyPr/>
        <a:lstStyle/>
        <a:p>
          <a:endParaRPr lang="en-GB"/>
        </a:p>
      </dgm:t>
    </dgm:pt>
    <dgm:pt modelId="{9BB6C056-FF84-354C-8F3E-4C815BD3E7F0}" type="sibTrans" cxnId="{5A30C713-FDE3-C248-9B74-BAE41DCDEA23}">
      <dgm:prSet/>
      <dgm:spPr/>
      <dgm:t>
        <a:bodyPr/>
        <a:lstStyle/>
        <a:p>
          <a:endParaRPr lang="en-GB"/>
        </a:p>
      </dgm:t>
    </dgm:pt>
    <dgm:pt modelId="{4B35B3FE-A8ED-8E4F-9338-59EEE62E4B6A}" type="pres">
      <dgm:prSet presAssocID="{AB995C2C-37A9-4551-BAF7-8D79F22162B8}" presName="linear" presStyleCnt="0">
        <dgm:presLayoutVars>
          <dgm:dir/>
          <dgm:animLvl val="lvl"/>
          <dgm:resizeHandles val="exact"/>
        </dgm:presLayoutVars>
      </dgm:prSet>
      <dgm:spPr/>
    </dgm:pt>
    <dgm:pt modelId="{8449D280-0902-604D-A7F0-F630A67A9163}" type="pres">
      <dgm:prSet presAssocID="{C07C2C8F-806D-408C-9158-27F63CBFE3EC}" presName="parentLin" presStyleCnt="0"/>
      <dgm:spPr/>
    </dgm:pt>
    <dgm:pt modelId="{EA5D4385-7836-0C4A-AFCC-D32CFF782665}" type="pres">
      <dgm:prSet presAssocID="{C07C2C8F-806D-408C-9158-27F63CBFE3EC}" presName="parentLeftMargin" presStyleLbl="node1" presStyleIdx="0" presStyleCnt="2"/>
      <dgm:spPr/>
    </dgm:pt>
    <dgm:pt modelId="{9B75800F-CB3E-A043-9A90-113D4AF1E737}" type="pres">
      <dgm:prSet presAssocID="{C07C2C8F-806D-408C-9158-27F63CBFE3EC}" presName="parentText" presStyleLbl="node1" presStyleIdx="0" presStyleCnt="2">
        <dgm:presLayoutVars>
          <dgm:chMax val="0"/>
          <dgm:bulletEnabled val="1"/>
        </dgm:presLayoutVars>
      </dgm:prSet>
      <dgm:spPr/>
    </dgm:pt>
    <dgm:pt modelId="{DB7B826A-847E-1C4C-9CC3-0E0E1597C7E7}" type="pres">
      <dgm:prSet presAssocID="{C07C2C8F-806D-408C-9158-27F63CBFE3EC}" presName="negativeSpace" presStyleCnt="0"/>
      <dgm:spPr/>
    </dgm:pt>
    <dgm:pt modelId="{24410013-7A19-A04D-A552-27FBF7CEFABF}" type="pres">
      <dgm:prSet presAssocID="{C07C2C8F-806D-408C-9158-27F63CBFE3EC}" presName="childText" presStyleLbl="conFgAcc1" presStyleIdx="0" presStyleCnt="2">
        <dgm:presLayoutVars>
          <dgm:bulletEnabled val="1"/>
        </dgm:presLayoutVars>
      </dgm:prSet>
      <dgm:spPr/>
    </dgm:pt>
    <dgm:pt modelId="{038A14DF-2DB3-F943-BF78-A4A18A9C328A}" type="pres">
      <dgm:prSet presAssocID="{D269006B-8D02-4183-9E78-C492F467D43D}" presName="spaceBetweenRectangles" presStyleCnt="0"/>
      <dgm:spPr/>
    </dgm:pt>
    <dgm:pt modelId="{3EC84CA3-B13F-B541-8370-147E3E91E37C}" type="pres">
      <dgm:prSet presAssocID="{2E1E5B56-AEAA-4901-A008-CE5337C8034D}" presName="parentLin" presStyleCnt="0"/>
      <dgm:spPr/>
    </dgm:pt>
    <dgm:pt modelId="{053A9EDA-C233-6746-8A8F-FB8F0238D816}" type="pres">
      <dgm:prSet presAssocID="{2E1E5B56-AEAA-4901-A008-CE5337C8034D}" presName="parentLeftMargin" presStyleLbl="node1" presStyleIdx="0" presStyleCnt="2"/>
      <dgm:spPr/>
    </dgm:pt>
    <dgm:pt modelId="{375037C0-CEEE-744A-9B90-5137266014BD}" type="pres">
      <dgm:prSet presAssocID="{2E1E5B56-AEAA-4901-A008-CE5337C8034D}" presName="parentText" presStyleLbl="node1" presStyleIdx="1" presStyleCnt="2">
        <dgm:presLayoutVars>
          <dgm:chMax val="0"/>
          <dgm:bulletEnabled val="1"/>
        </dgm:presLayoutVars>
      </dgm:prSet>
      <dgm:spPr/>
    </dgm:pt>
    <dgm:pt modelId="{E842B0F3-BE5E-094D-A6C2-F781897A1317}" type="pres">
      <dgm:prSet presAssocID="{2E1E5B56-AEAA-4901-A008-CE5337C8034D}" presName="negativeSpace" presStyleCnt="0"/>
      <dgm:spPr/>
    </dgm:pt>
    <dgm:pt modelId="{D67F1B56-837E-4A41-B9DF-9D55339D59CD}" type="pres">
      <dgm:prSet presAssocID="{2E1E5B56-AEAA-4901-A008-CE5337C8034D}" presName="childText" presStyleLbl="conFgAcc1" presStyleIdx="1" presStyleCnt="2" custLinFactNeighborY="67950">
        <dgm:presLayoutVars>
          <dgm:bulletEnabled val="1"/>
        </dgm:presLayoutVars>
      </dgm:prSet>
      <dgm:spPr/>
    </dgm:pt>
  </dgm:ptLst>
  <dgm:cxnLst>
    <dgm:cxn modelId="{5A30C713-FDE3-C248-9B74-BAE41DCDEA23}" srcId="{2E1E5B56-AEAA-4901-A008-CE5337C8034D}" destId="{BC7A821C-DD5E-D24B-82DA-21C4801ACBD0}" srcOrd="2" destOrd="0" parTransId="{B5EF9F57-8347-A749-A58A-9996F2CE271F}" sibTransId="{9BB6C056-FF84-354C-8F3E-4C815BD3E7F0}"/>
    <dgm:cxn modelId="{A1A5D819-48F6-3F49-B993-EA1B4ED554C0}" type="presOf" srcId="{2E1E5B56-AEAA-4901-A008-CE5337C8034D}" destId="{053A9EDA-C233-6746-8A8F-FB8F0238D816}" srcOrd="0" destOrd="0" presId="urn:microsoft.com/office/officeart/2005/8/layout/list1"/>
    <dgm:cxn modelId="{2AE54229-E0B3-A349-BDCC-475D39E31D1F}" type="presOf" srcId="{C1B8494A-E8B9-46B9-A2D5-5549A773B3AD}" destId="{D67F1B56-837E-4A41-B9DF-9D55339D59CD}" srcOrd="0" destOrd="0" presId="urn:microsoft.com/office/officeart/2005/8/layout/list1"/>
    <dgm:cxn modelId="{0020722A-2D25-464C-81E4-A5D127C6F854}" type="presOf" srcId="{2E1E5B56-AEAA-4901-A008-CE5337C8034D}" destId="{375037C0-CEEE-744A-9B90-5137266014BD}" srcOrd="1" destOrd="0" presId="urn:microsoft.com/office/officeart/2005/8/layout/list1"/>
    <dgm:cxn modelId="{3D870D2F-0425-4051-B8A0-B8DF1A0DD73F}" srcId="{AB995C2C-37A9-4551-BAF7-8D79F22162B8}" destId="{2E1E5B56-AEAA-4901-A008-CE5337C8034D}" srcOrd="1" destOrd="0" parTransId="{7264C5E9-AB76-4D5B-AE12-06187420E6A8}" sibTransId="{852A1750-B0E1-489D-9644-961D346CC650}"/>
    <dgm:cxn modelId="{3DF79446-CF55-417E-B4A1-5E0ADE33AE33}" srcId="{2E1E5B56-AEAA-4901-A008-CE5337C8034D}" destId="{679DB920-EA84-46AC-BB70-47752A9C5A1E}" srcOrd="1" destOrd="0" parTransId="{59933DDA-2DA4-4B9F-A537-3C445FEFD3E6}" sibTransId="{69F4EEB4-7662-453F-898D-C332F64BC415}"/>
    <dgm:cxn modelId="{400CC64D-257C-4C34-B617-DBA578FA07EB}" srcId="{2E1E5B56-AEAA-4901-A008-CE5337C8034D}" destId="{C1B8494A-E8B9-46B9-A2D5-5549A773B3AD}" srcOrd="0" destOrd="0" parTransId="{B93F2D86-C7BF-4203-992F-CF5382ED0B29}" sibTransId="{B45D4A97-D104-46A8-B21A-A6B84FEB9281}"/>
    <dgm:cxn modelId="{91187861-D271-504E-8623-055C6F0A7E3B}" type="presOf" srcId="{BC7A821C-DD5E-D24B-82DA-21C4801ACBD0}" destId="{D67F1B56-837E-4A41-B9DF-9D55339D59CD}" srcOrd="0" destOrd="2" presId="urn:microsoft.com/office/officeart/2005/8/layout/list1"/>
    <dgm:cxn modelId="{79B66669-68FD-4A0D-8BF7-C5D2807A3FFE}" srcId="{AB995C2C-37A9-4551-BAF7-8D79F22162B8}" destId="{C07C2C8F-806D-408C-9158-27F63CBFE3EC}" srcOrd="0" destOrd="0" parTransId="{865BF4C2-6FCE-4C73-940B-40F58F1EA8DF}" sibTransId="{D269006B-8D02-4183-9E78-C492F467D43D}"/>
    <dgm:cxn modelId="{3F0FA96B-F304-3A4E-8392-1013F272A8F5}" type="presOf" srcId="{AB995C2C-37A9-4551-BAF7-8D79F22162B8}" destId="{4B35B3FE-A8ED-8E4F-9338-59EEE62E4B6A}" srcOrd="0" destOrd="0" presId="urn:microsoft.com/office/officeart/2005/8/layout/list1"/>
    <dgm:cxn modelId="{2D723B6D-7473-A740-8A71-B5C2A8F83D9A}" type="presOf" srcId="{C07C2C8F-806D-408C-9158-27F63CBFE3EC}" destId="{9B75800F-CB3E-A043-9A90-113D4AF1E737}" srcOrd="1" destOrd="0" presId="urn:microsoft.com/office/officeart/2005/8/layout/list1"/>
    <dgm:cxn modelId="{0CC7E2A7-2119-0143-9824-E75B3BC77BDE}" type="presOf" srcId="{C07C2C8F-806D-408C-9158-27F63CBFE3EC}" destId="{EA5D4385-7836-0C4A-AFCC-D32CFF782665}" srcOrd="0" destOrd="0" presId="urn:microsoft.com/office/officeart/2005/8/layout/list1"/>
    <dgm:cxn modelId="{03D66CB0-3A40-254A-9795-D16F65C16541}" type="presOf" srcId="{679DB920-EA84-46AC-BB70-47752A9C5A1E}" destId="{D67F1B56-837E-4A41-B9DF-9D55339D59CD}" srcOrd="0" destOrd="1" presId="urn:microsoft.com/office/officeart/2005/8/layout/list1"/>
    <dgm:cxn modelId="{91EDED85-D4B6-CF47-99ED-09B1733A737B}" type="presParOf" srcId="{4B35B3FE-A8ED-8E4F-9338-59EEE62E4B6A}" destId="{8449D280-0902-604D-A7F0-F630A67A9163}" srcOrd="0" destOrd="0" presId="urn:microsoft.com/office/officeart/2005/8/layout/list1"/>
    <dgm:cxn modelId="{332959BB-E425-CE40-ABDD-A4349AB7FF45}" type="presParOf" srcId="{8449D280-0902-604D-A7F0-F630A67A9163}" destId="{EA5D4385-7836-0C4A-AFCC-D32CFF782665}" srcOrd="0" destOrd="0" presId="urn:microsoft.com/office/officeart/2005/8/layout/list1"/>
    <dgm:cxn modelId="{9AE34338-D889-9841-B81C-0332EB2C3D24}" type="presParOf" srcId="{8449D280-0902-604D-A7F0-F630A67A9163}" destId="{9B75800F-CB3E-A043-9A90-113D4AF1E737}" srcOrd="1" destOrd="0" presId="urn:microsoft.com/office/officeart/2005/8/layout/list1"/>
    <dgm:cxn modelId="{D7D01129-C822-394E-8EFF-8DC01F1E7919}" type="presParOf" srcId="{4B35B3FE-A8ED-8E4F-9338-59EEE62E4B6A}" destId="{DB7B826A-847E-1C4C-9CC3-0E0E1597C7E7}" srcOrd="1" destOrd="0" presId="urn:microsoft.com/office/officeart/2005/8/layout/list1"/>
    <dgm:cxn modelId="{6377B82E-C646-5E41-A5B4-B76E4ED4B692}" type="presParOf" srcId="{4B35B3FE-A8ED-8E4F-9338-59EEE62E4B6A}" destId="{24410013-7A19-A04D-A552-27FBF7CEFABF}" srcOrd="2" destOrd="0" presId="urn:microsoft.com/office/officeart/2005/8/layout/list1"/>
    <dgm:cxn modelId="{F2B4D184-A3BF-2843-9BB7-C09FEF3A67EF}" type="presParOf" srcId="{4B35B3FE-A8ED-8E4F-9338-59EEE62E4B6A}" destId="{038A14DF-2DB3-F943-BF78-A4A18A9C328A}" srcOrd="3" destOrd="0" presId="urn:microsoft.com/office/officeart/2005/8/layout/list1"/>
    <dgm:cxn modelId="{CBA1460E-9F38-0446-AFEF-C7F03EDA692D}" type="presParOf" srcId="{4B35B3FE-A8ED-8E4F-9338-59EEE62E4B6A}" destId="{3EC84CA3-B13F-B541-8370-147E3E91E37C}" srcOrd="4" destOrd="0" presId="urn:microsoft.com/office/officeart/2005/8/layout/list1"/>
    <dgm:cxn modelId="{5CB7ED6A-3C4B-4441-9A82-2FCC7AAA36E3}" type="presParOf" srcId="{3EC84CA3-B13F-B541-8370-147E3E91E37C}" destId="{053A9EDA-C233-6746-8A8F-FB8F0238D816}" srcOrd="0" destOrd="0" presId="urn:microsoft.com/office/officeart/2005/8/layout/list1"/>
    <dgm:cxn modelId="{CAC5A360-E3DD-6A4E-A4EB-8961198DB19E}" type="presParOf" srcId="{3EC84CA3-B13F-B541-8370-147E3E91E37C}" destId="{375037C0-CEEE-744A-9B90-5137266014BD}" srcOrd="1" destOrd="0" presId="urn:microsoft.com/office/officeart/2005/8/layout/list1"/>
    <dgm:cxn modelId="{AA8B9FD1-50B9-8347-99B4-282619F59DC1}" type="presParOf" srcId="{4B35B3FE-A8ED-8E4F-9338-59EEE62E4B6A}" destId="{E842B0F3-BE5E-094D-A6C2-F781897A1317}" srcOrd="5" destOrd="0" presId="urn:microsoft.com/office/officeart/2005/8/layout/list1"/>
    <dgm:cxn modelId="{62EF484B-929C-D54A-A4E5-A0A189E26B04}" type="presParOf" srcId="{4B35B3FE-A8ED-8E4F-9338-59EEE62E4B6A}" destId="{D67F1B56-837E-4A41-B9DF-9D55339D59CD}" srcOrd="6" destOrd="0" presId="urn:microsoft.com/office/officeart/2005/8/layout/list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0CC600-CF35-0343-B66D-FBE838B2C7C3}"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GB"/>
        </a:p>
      </dgm:t>
    </dgm:pt>
    <dgm:pt modelId="{19A23C78-E5DD-4B48-B738-68816BC6CE48}">
      <dgm:prSet phldrT="[Text]" custT="1"/>
      <dgm:spPr/>
      <dgm:t>
        <a:bodyPr/>
        <a:lstStyle/>
        <a:p>
          <a:r>
            <a:rPr lang="en-GB" sz="2800" dirty="0"/>
            <a:t>On Maintenance OCS</a:t>
          </a:r>
        </a:p>
      </dgm:t>
    </dgm:pt>
    <dgm:pt modelId="{9B644F13-0746-864D-B8E7-3C0ED975DE43}" type="parTrans" cxnId="{6FB2BB2A-C6FB-EF46-9212-8EB6F62610EF}">
      <dgm:prSet/>
      <dgm:spPr/>
      <dgm:t>
        <a:bodyPr/>
        <a:lstStyle/>
        <a:p>
          <a:endParaRPr lang="en-GB" sz="1400"/>
        </a:p>
      </dgm:t>
    </dgm:pt>
    <dgm:pt modelId="{53FD74D8-0BA8-FA48-BFAF-F420346168A8}" type="sibTrans" cxnId="{6FB2BB2A-C6FB-EF46-9212-8EB6F62610EF}">
      <dgm:prSet/>
      <dgm:spPr/>
      <dgm:t>
        <a:bodyPr/>
        <a:lstStyle/>
        <a:p>
          <a:endParaRPr lang="en-GB" sz="1400"/>
        </a:p>
      </dgm:t>
    </dgm:pt>
    <dgm:pt modelId="{83B47E7B-28BF-584C-80BA-80F61C0D2A61}">
      <dgm:prSet phldrT="[Text]" custT="1"/>
      <dgm:spPr/>
      <dgm:t>
        <a:bodyPr/>
        <a:lstStyle/>
        <a:p>
          <a:r>
            <a:rPr lang="en-GB" sz="2800" dirty="0"/>
            <a:t>Not on Maintenance OCS</a:t>
          </a:r>
        </a:p>
      </dgm:t>
    </dgm:pt>
    <dgm:pt modelId="{AC25D5BA-EBED-6C49-9F9F-AA145844002C}" type="parTrans" cxnId="{97A032CB-0EAC-FA4C-B991-5CBF3E13403C}">
      <dgm:prSet/>
      <dgm:spPr/>
      <dgm:t>
        <a:bodyPr/>
        <a:lstStyle/>
        <a:p>
          <a:endParaRPr lang="en-GB" sz="1400"/>
        </a:p>
      </dgm:t>
    </dgm:pt>
    <dgm:pt modelId="{DA24604C-3FBE-4C4D-BA03-E0DA13FD8F67}" type="sibTrans" cxnId="{97A032CB-0EAC-FA4C-B991-5CBF3E13403C}">
      <dgm:prSet/>
      <dgm:spPr/>
      <dgm:t>
        <a:bodyPr/>
        <a:lstStyle/>
        <a:p>
          <a:endParaRPr lang="en-GB" sz="1400"/>
        </a:p>
      </dgm:t>
    </dgm:pt>
    <dgm:pt modelId="{A4D071D4-752F-544D-A992-2E7416DF0934}" type="pres">
      <dgm:prSet presAssocID="{E00CC600-CF35-0343-B66D-FBE838B2C7C3}" presName="Name0" presStyleCnt="0">
        <dgm:presLayoutVars>
          <dgm:dir/>
          <dgm:resizeHandles val="exact"/>
        </dgm:presLayoutVars>
      </dgm:prSet>
      <dgm:spPr/>
    </dgm:pt>
    <dgm:pt modelId="{5CE9AB4C-A50E-B94B-899B-F488C0462431}" type="pres">
      <dgm:prSet presAssocID="{19A23C78-E5DD-4B48-B738-68816BC6CE48}" presName="composite" presStyleCnt="0"/>
      <dgm:spPr/>
    </dgm:pt>
    <dgm:pt modelId="{AB6469DA-3A08-FD43-9F1A-F915AAC41F78}" type="pres">
      <dgm:prSet presAssocID="{19A23C78-E5DD-4B48-B738-68816BC6CE48}" presName="rect1" presStyleLbl="trAlignAcc1" presStyleIdx="0" presStyleCnt="2" custScaleX="110321" custLinFactNeighborX="5271" custLinFactNeighborY="-452">
        <dgm:presLayoutVars>
          <dgm:bulletEnabled val="1"/>
        </dgm:presLayoutVars>
      </dgm:prSet>
      <dgm:spPr/>
    </dgm:pt>
    <dgm:pt modelId="{B065E4E3-DAF3-5B43-B759-66C7F6DF1C4D}" type="pres">
      <dgm:prSet presAssocID="{19A23C78-E5DD-4B48-B738-68816BC6CE48}" presName="rect2" presStyleLbl="fgImgPlace1" presStyleIdx="0" presStyleCnt="2" custScaleX="124808" custLinFactNeighborX="-20081" custLinFactNeighborY="-5340"/>
      <dgm:spPr>
        <a:blipFill>
          <a:blip xmlns:r="http://schemas.openxmlformats.org/officeDocument/2006/relationships" r:embed="rId1">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rcRect/>
          <a:stretch>
            <a:fillRect l="-89000" r="-89000"/>
          </a:stretch>
        </a:blipFill>
      </dgm:spPr>
    </dgm:pt>
    <dgm:pt modelId="{4B44BD1A-4B99-194B-B7F3-5C11D9DDB970}" type="pres">
      <dgm:prSet presAssocID="{53FD74D8-0BA8-FA48-BFAF-F420346168A8}" presName="sibTrans" presStyleCnt="0"/>
      <dgm:spPr/>
    </dgm:pt>
    <dgm:pt modelId="{AB98E7B7-A3DE-AB40-BABE-31E3DDBEE020}" type="pres">
      <dgm:prSet presAssocID="{83B47E7B-28BF-584C-80BA-80F61C0D2A61}" presName="composite" presStyleCnt="0"/>
      <dgm:spPr/>
    </dgm:pt>
    <dgm:pt modelId="{0ADC06FC-6946-0249-A05D-B7F986335DFE}" type="pres">
      <dgm:prSet presAssocID="{83B47E7B-28BF-584C-80BA-80F61C0D2A61}" presName="rect1" presStyleLbl="trAlignAcc1" presStyleIdx="1" presStyleCnt="2" custScaleX="110321" custLinFactNeighborX="4835" custLinFactNeighborY="-8230">
        <dgm:presLayoutVars>
          <dgm:bulletEnabled val="1"/>
        </dgm:presLayoutVars>
      </dgm:prSet>
      <dgm:spPr/>
    </dgm:pt>
    <dgm:pt modelId="{502F8C89-720E-C346-900E-60F8FF9D2638}" type="pres">
      <dgm:prSet presAssocID="{83B47E7B-28BF-584C-80BA-80F61C0D2A61}" presName="rect2" presStyleLbl="fgImgPlace1" presStyleIdx="1" presStyleCnt="2" custScaleX="132772" custLinFactNeighborX="-12366" custLinFactNeighborY="-7455"/>
      <dgm:spPr>
        <a:blipFill>
          <a:blip xmlns:r="http://schemas.openxmlformats.org/officeDocument/2006/relationships"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l="-83000" r="-83000"/>
          </a:stretch>
        </a:blipFill>
      </dgm:spPr>
    </dgm:pt>
  </dgm:ptLst>
  <dgm:cxnLst>
    <dgm:cxn modelId="{FA23BE08-D326-4847-B771-0F2646B89C5E}" type="presOf" srcId="{E00CC600-CF35-0343-B66D-FBE838B2C7C3}" destId="{A4D071D4-752F-544D-A992-2E7416DF0934}" srcOrd="0" destOrd="0" presId="urn:microsoft.com/office/officeart/2008/layout/PictureStrips"/>
    <dgm:cxn modelId="{6FB2BB2A-C6FB-EF46-9212-8EB6F62610EF}" srcId="{E00CC600-CF35-0343-B66D-FBE838B2C7C3}" destId="{19A23C78-E5DD-4B48-B738-68816BC6CE48}" srcOrd="0" destOrd="0" parTransId="{9B644F13-0746-864D-B8E7-3C0ED975DE43}" sibTransId="{53FD74D8-0BA8-FA48-BFAF-F420346168A8}"/>
    <dgm:cxn modelId="{810D474D-9E04-B641-82E1-947E369E47AD}" type="presOf" srcId="{19A23C78-E5DD-4B48-B738-68816BC6CE48}" destId="{AB6469DA-3A08-FD43-9F1A-F915AAC41F78}" srcOrd="0" destOrd="0" presId="urn:microsoft.com/office/officeart/2008/layout/PictureStrips"/>
    <dgm:cxn modelId="{65EC7E96-3A2F-7F43-A1A4-AFF818943FD1}" type="presOf" srcId="{83B47E7B-28BF-584C-80BA-80F61C0D2A61}" destId="{0ADC06FC-6946-0249-A05D-B7F986335DFE}" srcOrd="0" destOrd="0" presId="urn:microsoft.com/office/officeart/2008/layout/PictureStrips"/>
    <dgm:cxn modelId="{97A032CB-0EAC-FA4C-B991-5CBF3E13403C}" srcId="{E00CC600-CF35-0343-B66D-FBE838B2C7C3}" destId="{83B47E7B-28BF-584C-80BA-80F61C0D2A61}" srcOrd="1" destOrd="0" parTransId="{AC25D5BA-EBED-6C49-9F9F-AA145844002C}" sibTransId="{DA24604C-3FBE-4C4D-BA03-E0DA13FD8F67}"/>
    <dgm:cxn modelId="{51253155-E318-A94F-9112-D386F059B3A6}" type="presParOf" srcId="{A4D071D4-752F-544D-A992-2E7416DF0934}" destId="{5CE9AB4C-A50E-B94B-899B-F488C0462431}" srcOrd="0" destOrd="0" presId="urn:microsoft.com/office/officeart/2008/layout/PictureStrips"/>
    <dgm:cxn modelId="{86112B25-1A00-A242-8D8E-B8E1CC185FBF}" type="presParOf" srcId="{5CE9AB4C-A50E-B94B-899B-F488C0462431}" destId="{AB6469DA-3A08-FD43-9F1A-F915AAC41F78}" srcOrd="0" destOrd="0" presId="urn:microsoft.com/office/officeart/2008/layout/PictureStrips"/>
    <dgm:cxn modelId="{2D605436-D742-FF40-A971-D9339F9832E6}" type="presParOf" srcId="{5CE9AB4C-A50E-B94B-899B-F488C0462431}" destId="{B065E4E3-DAF3-5B43-B759-66C7F6DF1C4D}" srcOrd="1" destOrd="0" presId="urn:microsoft.com/office/officeart/2008/layout/PictureStrips"/>
    <dgm:cxn modelId="{15C729CA-27A2-7640-900A-072D5B9324E9}" type="presParOf" srcId="{A4D071D4-752F-544D-A992-2E7416DF0934}" destId="{4B44BD1A-4B99-194B-B7F3-5C11D9DDB970}" srcOrd="1" destOrd="0" presId="urn:microsoft.com/office/officeart/2008/layout/PictureStrips"/>
    <dgm:cxn modelId="{77BD056F-D714-A447-A4D3-BD88DF4B466F}" type="presParOf" srcId="{A4D071D4-752F-544D-A992-2E7416DF0934}" destId="{AB98E7B7-A3DE-AB40-BABE-31E3DDBEE020}" srcOrd="2" destOrd="0" presId="urn:microsoft.com/office/officeart/2008/layout/PictureStrips"/>
    <dgm:cxn modelId="{8A18451C-5456-E14D-9844-586422EE8401}" type="presParOf" srcId="{AB98E7B7-A3DE-AB40-BABE-31E3DDBEE020}" destId="{0ADC06FC-6946-0249-A05D-B7F986335DFE}" srcOrd="0" destOrd="0" presId="urn:microsoft.com/office/officeart/2008/layout/PictureStrips"/>
    <dgm:cxn modelId="{F08B3BAF-A01E-E64B-854E-0635BD30EFFE}" type="presParOf" srcId="{AB98E7B7-A3DE-AB40-BABE-31E3DDBEE020}" destId="{502F8C89-720E-C346-900E-60F8FF9D263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3A60BF-4242-4E76-A500-3961D437B299}" type="doc">
      <dgm:prSet loTypeId="urn:microsoft.com/office/officeart/2018/2/layout/IconLabelList" loCatId="icon" qsTypeId="urn:microsoft.com/office/officeart/2005/8/quickstyle/simple1" qsCatId="simple" csTypeId="urn:microsoft.com/office/officeart/2005/8/colors/accent5_4" csCatId="accent5" phldr="1"/>
      <dgm:spPr/>
      <dgm:t>
        <a:bodyPr/>
        <a:lstStyle/>
        <a:p>
          <a:endParaRPr lang="en-US"/>
        </a:p>
      </dgm:t>
    </dgm:pt>
    <dgm:pt modelId="{0C6F0B10-0A40-428E-A64D-E43733C17532}">
      <dgm:prSet/>
      <dgm:spPr/>
      <dgm:t>
        <a:bodyPr/>
        <a:lstStyle/>
        <a:p>
          <a:pPr>
            <a:lnSpc>
              <a:spcPct val="100000"/>
            </a:lnSpc>
          </a:pPr>
          <a:r>
            <a:rPr lang="en-US"/>
            <a:t>Treat to Target in OAD’s</a:t>
          </a:r>
        </a:p>
      </dgm:t>
    </dgm:pt>
    <dgm:pt modelId="{BAF3FF7E-1AA6-49EF-8BE5-BFE93EE012D7}" type="parTrans" cxnId="{B7C63A32-DBF3-4B55-A7CF-BAC1159A18A1}">
      <dgm:prSet/>
      <dgm:spPr/>
      <dgm:t>
        <a:bodyPr/>
        <a:lstStyle/>
        <a:p>
          <a:endParaRPr lang="en-US"/>
        </a:p>
      </dgm:t>
    </dgm:pt>
    <dgm:pt modelId="{8B23515B-668D-4C42-95A4-B459F83D11DD}" type="sibTrans" cxnId="{B7C63A32-DBF3-4B55-A7CF-BAC1159A18A1}">
      <dgm:prSet/>
      <dgm:spPr/>
      <dgm:t>
        <a:bodyPr/>
        <a:lstStyle/>
        <a:p>
          <a:endParaRPr lang="en-US"/>
        </a:p>
      </dgm:t>
    </dgm:pt>
    <dgm:pt modelId="{DFBEDE76-B578-4CA1-9A45-E9B7E3F89CC6}">
      <dgm:prSet/>
      <dgm:spPr/>
      <dgm:t>
        <a:bodyPr/>
        <a:lstStyle/>
        <a:p>
          <a:pPr>
            <a:lnSpc>
              <a:spcPct val="100000"/>
            </a:lnSpc>
          </a:pPr>
          <a:r>
            <a:rPr lang="en-US"/>
            <a:t>Asthma or COPD </a:t>
          </a:r>
        </a:p>
      </dgm:t>
    </dgm:pt>
    <dgm:pt modelId="{76D1BE62-4A0C-468C-B62B-1D985163EDA5}" type="parTrans" cxnId="{FB02FFBF-933F-4F08-B12A-79DD075FD780}">
      <dgm:prSet/>
      <dgm:spPr/>
      <dgm:t>
        <a:bodyPr/>
        <a:lstStyle/>
        <a:p>
          <a:endParaRPr lang="en-US"/>
        </a:p>
      </dgm:t>
    </dgm:pt>
    <dgm:pt modelId="{2B892E1D-530D-4E90-AFF4-AAF928F53872}" type="sibTrans" cxnId="{FB02FFBF-933F-4F08-B12A-79DD075FD780}">
      <dgm:prSet/>
      <dgm:spPr/>
      <dgm:t>
        <a:bodyPr/>
        <a:lstStyle/>
        <a:p>
          <a:endParaRPr lang="en-US"/>
        </a:p>
      </dgm:t>
    </dgm:pt>
    <dgm:pt modelId="{95232C15-40A9-4A23-B56D-509591A4E18A}">
      <dgm:prSet/>
      <dgm:spPr/>
      <dgm:t>
        <a:bodyPr/>
        <a:lstStyle/>
        <a:p>
          <a:pPr>
            <a:lnSpc>
              <a:spcPct val="100000"/>
            </a:lnSpc>
          </a:pPr>
          <a:r>
            <a:rPr lang="en-US"/>
            <a:t>Type 2 Inflammation </a:t>
          </a:r>
        </a:p>
      </dgm:t>
    </dgm:pt>
    <dgm:pt modelId="{A05068A5-05A5-4BB1-B003-126F4D880494}" type="parTrans" cxnId="{E829C1E1-3BAD-45CE-8647-B54469D438C4}">
      <dgm:prSet/>
      <dgm:spPr/>
      <dgm:t>
        <a:bodyPr/>
        <a:lstStyle/>
        <a:p>
          <a:endParaRPr lang="en-US"/>
        </a:p>
      </dgm:t>
    </dgm:pt>
    <dgm:pt modelId="{F3971A52-AAF1-46F0-A1F4-811A472F0151}" type="sibTrans" cxnId="{E829C1E1-3BAD-45CE-8647-B54469D438C4}">
      <dgm:prSet/>
      <dgm:spPr/>
      <dgm:t>
        <a:bodyPr/>
        <a:lstStyle/>
        <a:p>
          <a:endParaRPr lang="en-US"/>
        </a:p>
      </dgm:t>
    </dgm:pt>
    <dgm:pt modelId="{305F800B-9655-47DF-AA62-1699971D91A3}">
      <dgm:prSet/>
      <dgm:spPr/>
      <dgm:t>
        <a:bodyPr/>
        <a:lstStyle/>
        <a:p>
          <a:pPr>
            <a:lnSpc>
              <a:spcPct val="100000"/>
            </a:lnSpc>
          </a:pPr>
          <a:r>
            <a:rPr lang="en-US"/>
            <a:t>On Triple therapy </a:t>
          </a:r>
        </a:p>
      </dgm:t>
    </dgm:pt>
    <dgm:pt modelId="{F1466FAA-666F-4127-B332-27604BABAD92}" type="parTrans" cxnId="{A0802FFD-B59C-4F14-9B9D-8D0DE6EB520E}">
      <dgm:prSet/>
      <dgm:spPr/>
      <dgm:t>
        <a:bodyPr/>
        <a:lstStyle/>
        <a:p>
          <a:endParaRPr lang="en-US"/>
        </a:p>
      </dgm:t>
    </dgm:pt>
    <dgm:pt modelId="{863423F7-E5C7-4D34-BDA2-E55A5B79399A}" type="sibTrans" cxnId="{A0802FFD-B59C-4F14-9B9D-8D0DE6EB520E}">
      <dgm:prSet/>
      <dgm:spPr/>
      <dgm:t>
        <a:bodyPr/>
        <a:lstStyle/>
        <a:p>
          <a:endParaRPr lang="en-US"/>
        </a:p>
      </dgm:t>
    </dgm:pt>
    <dgm:pt modelId="{4A18ADAB-0CDF-4E40-9D2B-2850122319B8}">
      <dgm:prSet/>
      <dgm:spPr/>
      <dgm:t>
        <a:bodyPr/>
        <a:lstStyle/>
        <a:p>
          <a:pPr>
            <a:lnSpc>
              <a:spcPct val="100000"/>
            </a:lnSpc>
          </a:pPr>
          <a:r>
            <a:rPr lang="en-US" dirty="0"/>
            <a:t>Poor disease control</a:t>
          </a:r>
        </a:p>
      </dgm:t>
    </dgm:pt>
    <dgm:pt modelId="{95382E4E-0B3C-42C5-AE09-B699974036DC}" type="parTrans" cxnId="{A2AB0E4B-E5FC-4802-9A96-150794A81B11}">
      <dgm:prSet/>
      <dgm:spPr/>
      <dgm:t>
        <a:bodyPr/>
        <a:lstStyle/>
        <a:p>
          <a:endParaRPr lang="en-US"/>
        </a:p>
      </dgm:t>
    </dgm:pt>
    <dgm:pt modelId="{54CAADA1-1BBA-435D-A6C2-10878A95657E}" type="sibTrans" cxnId="{A2AB0E4B-E5FC-4802-9A96-150794A81B11}">
      <dgm:prSet/>
      <dgm:spPr/>
      <dgm:t>
        <a:bodyPr/>
        <a:lstStyle/>
        <a:p>
          <a:endParaRPr lang="en-US"/>
        </a:p>
      </dgm:t>
    </dgm:pt>
    <dgm:pt modelId="{32DA5520-4FE6-4EB7-AE6C-402475EF8BFC}">
      <dgm:prSet/>
      <dgm:spPr/>
      <dgm:t>
        <a:bodyPr/>
        <a:lstStyle/>
        <a:p>
          <a:pPr>
            <a:lnSpc>
              <a:spcPct val="100000"/>
            </a:lnSpc>
          </a:pPr>
          <a:r>
            <a:rPr lang="en-US"/>
            <a:t>Improve disease outcomes</a:t>
          </a:r>
        </a:p>
      </dgm:t>
    </dgm:pt>
    <dgm:pt modelId="{97C65B33-309A-4C26-8681-6C7F734C1F68}" type="parTrans" cxnId="{CCBCDB57-886B-4AD0-BA8B-1B406DC2B687}">
      <dgm:prSet/>
      <dgm:spPr/>
      <dgm:t>
        <a:bodyPr/>
        <a:lstStyle/>
        <a:p>
          <a:endParaRPr lang="en-US"/>
        </a:p>
      </dgm:t>
    </dgm:pt>
    <dgm:pt modelId="{37FB1786-7BA0-4420-AD78-D87D638921C1}" type="sibTrans" cxnId="{CCBCDB57-886B-4AD0-BA8B-1B406DC2B687}">
      <dgm:prSet/>
      <dgm:spPr/>
      <dgm:t>
        <a:bodyPr/>
        <a:lstStyle/>
        <a:p>
          <a:endParaRPr lang="en-US"/>
        </a:p>
      </dgm:t>
    </dgm:pt>
    <dgm:pt modelId="{F0C6CFFB-83F6-444E-B17F-8C508391157D}" type="pres">
      <dgm:prSet presAssocID="{2C3A60BF-4242-4E76-A500-3961D437B299}" presName="root" presStyleCnt="0">
        <dgm:presLayoutVars>
          <dgm:dir/>
          <dgm:resizeHandles val="exact"/>
        </dgm:presLayoutVars>
      </dgm:prSet>
      <dgm:spPr/>
    </dgm:pt>
    <dgm:pt modelId="{4EFC2BE6-EDE5-4E8D-8AC2-10F8DCA44ACA}" type="pres">
      <dgm:prSet presAssocID="{0C6F0B10-0A40-428E-A64D-E43733C17532}" presName="compNode" presStyleCnt="0"/>
      <dgm:spPr/>
    </dgm:pt>
    <dgm:pt modelId="{6A77E335-52BE-4460-A59E-B22BE09BAC1B}" type="pres">
      <dgm:prSet presAssocID="{0C6F0B10-0A40-428E-A64D-E43733C1753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385AB967-0F53-49A9-B64F-4AB7455E3618}" type="pres">
      <dgm:prSet presAssocID="{0C6F0B10-0A40-428E-A64D-E43733C17532}" presName="spaceRect" presStyleCnt="0"/>
      <dgm:spPr/>
    </dgm:pt>
    <dgm:pt modelId="{0D5003FB-31B1-42B6-807A-CD8DF8BF2712}" type="pres">
      <dgm:prSet presAssocID="{0C6F0B10-0A40-428E-A64D-E43733C17532}" presName="textRect" presStyleLbl="revTx" presStyleIdx="0" presStyleCnt="6">
        <dgm:presLayoutVars>
          <dgm:chMax val="1"/>
          <dgm:chPref val="1"/>
        </dgm:presLayoutVars>
      </dgm:prSet>
      <dgm:spPr/>
    </dgm:pt>
    <dgm:pt modelId="{BDF10F7E-37D3-493D-9A3A-1B954D82953F}" type="pres">
      <dgm:prSet presAssocID="{8B23515B-668D-4C42-95A4-B459F83D11DD}" presName="sibTrans" presStyleCnt="0"/>
      <dgm:spPr/>
    </dgm:pt>
    <dgm:pt modelId="{8E42E163-ADD4-4BB6-B671-D121914D3922}" type="pres">
      <dgm:prSet presAssocID="{DFBEDE76-B578-4CA1-9A45-E9B7E3F89CC6}" presName="compNode" presStyleCnt="0"/>
      <dgm:spPr/>
    </dgm:pt>
    <dgm:pt modelId="{7AABCC9B-B3CF-40AB-8660-AD0814294CCE}" type="pres">
      <dgm:prSet presAssocID="{DFBEDE76-B578-4CA1-9A45-E9B7E3F89CC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38C49A9A-5A7E-4F8F-A146-79B8CE7E4DB5}" type="pres">
      <dgm:prSet presAssocID="{DFBEDE76-B578-4CA1-9A45-E9B7E3F89CC6}" presName="spaceRect" presStyleCnt="0"/>
      <dgm:spPr/>
    </dgm:pt>
    <dgm:pt modelId="{7CB12E98-A0DC-426D-8EEA-421F2B3ED8C3}" type="pres">
      <dgm:prSet presAssocID="{DFBEDE76-B578-4CA1-9A45-E9B7E3F89CC6}" presName="textRect" presStyleLbl="revTx" presStyleIdx="1" presStyleCnt="6">
        <dgm:presLayoutVars>
          <dgm:chMax val="1"/>
          <dgm:chPref val="1"/>
        </dgm:presLayoutVars>
      </dgm:prSet>
      <dgm:spPr/>
    </dgm:pt>
    <dgm:pt modelId="{02334A7B-C90E-4EFF-B887-09F97406E211}" type="pres">
      <dgm:prSet presAssocID="{2B892E1D-530D-4E90-AFF4-AAF928F53872}" presName="sibTrans" presStyleCnt="0"/>
      <dgm:spPr/>
    </dgm:pt>
    <dgm:pt modelId="{68F1265A-7700-4291-92BF-4816EB5D1F42}" type="pres">
      <dgm:prSet presAssocID="{95232C15-40A9-4A23-B56D-509591A4E18A}" presName="compNode" presStyleCnt="0"/>
      <dgm:spPr/>
    </dgm:pt>
    <dgm:pt modelId="{F8C2F089-CF3E-4094-8F30-0D2942B749C3}" type="pres">
      <dgm:prSet presAssocID="{95232C15-40A9-4A23-B56D-509591A4E18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ick"/>
        </a:ext>
      </dgm:extLst>
    </dgm:pt>
    <dgm:pt modelId="{8A006898-F486-4E8A-9A62-EBF46F1E1715}" type="pres">
      <dgm:prSet presAssocID="{95232C15-40A9-4A23-B56D-509591A4E18A}" presName="spaceRect" presStyleCnt="0"/>
      <dgm:spPr/>
    </dgm:pt>
    <dgm:pt modelId="{B9184D16-EC45-4E8D-A92B-8C23A39CA627}" type="pres">
      <dgm:prSet presAssocID="{95232C15-40A9-4A23-B56D-509591A4E18A}" presName="textRect" presStyleLbl="revTx" presStyleIdx="2" presStyleCnt="6">
        <dgm:presLayoutVars>
          <dgm:chMax val="1"/>
          <dgm:chPref val="1"/>
        </dgm:presLayoutVars>
      </dgm:prSet>
      <dgm:spPr/>
    </dgm:pt>
    <dgm:pt modelId="{6F7F115D-7FD0-4525-A197-1A16B903DABF}" type="pres">
      <dgm:prSet presAssocID="{F3971A52-AAF1-46F0-A1F4-811A472F0151}" presName="sibTrans" presStyleCnt="0"/>
      <dgm:spPr/>
    </dgm:pt>
    <dgm:pt modelId="{2E5E7E90-39AA-419A-85AF-A54176CF1DB6}" type="pres">
      <dgm:prSet presAssocID="{305F800B-9655-47DF-AA62-1699971D91A3}" presName="compNode" presStyleCnt="0"/>
      <dgm:spPr/>
    </dgm:pt>
    <dgm:pt modelId="{A1309767-FE7A-4E4A-829D-DA5A9C3B3393}" type="pres">
      <dgm:prSet presAssocID="{305F800B-9655-47DF-AA62-1699971D91A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dical"/>
        </a:ext>
      </dgm:extLst>
    </dgm:pt>
    <dgm:pt modelId="{A2624B57-6E2A-4288-803D-94F410878727}" type="pres">
      <dgm:prSet presAssocID="{305F800B-9655-47DF-AA62-1699971D91A3}" presName="spaceRect" presStyleCnt="0"/>
      <dgm:spPr/>
    </dgm:pt>
    <dgm:pt modelId="{60FFA86E-2E45-4F9E-B6EF-684E8C7FEAFB}" type="pres">
      <dgm:prSet presAssocID="{305F800B-9655-47DF-AA62-1699971D91A3}" presName="textRect" presStyleLbl="revTx" presStyleIdx="3" presStyleCnt="6">
        <dgm:presLayoutVars>
          <dgm:chMax val="1"/>
          <dgm:chPref val="1"/>
        </dgm:presLayoutVars>
      </dgm:prSet>
      <dgm:spPr/>
    </dgm:pt>
    <dgm:pt modelId="{BBDD112F-8017-48E7-A53F-98C84E245342}" type="pres">
      <dgm:prSet presAssocID="{863423F7-E5C7-4D34-BDA2-E55A5B79399A}" presName="sibTrans" presStyleCnt="0"/>
      <dgm:spPr/>
    </dgm:pt>
    <dgm:pt modelId="{3B859F74-B484-49A1-B1C6-24ECB0F9B45A}" type="pres">
      <dgm:prSet presAssocID="{4A18ADAB-0CDF-4E40-9D2B-2850122319B8}" presName="compNode" presStyleCnt="0"/>
      <dgm:spPr/>
    </dgm:pt>
    <dgm:pt modelId="{23A89756-6A19-475E-9020-4E28C0715A9E}" type="pres">
      <dgm:prSet presAssocID="{4A18ADAB-0CDF-4E40-9D2B-2850122319B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Needle"/>
        </a:ext>
      </dgm:extLst>
    </dgm:pt>
    <dgm:pt modelId="{81F3B73E-DFD0-453E-A3AA-14F8D427B9A6}" type="pres">
      <dgm:prSet presAssocID="{4A18ADAB-0CDF-4E40-9D2B-2850122319B8}" presName="spaceRect" presStyleCnt="0"/>
      <dgm:spPr/>
    </dgm:pt>
    <dgm:pt modelId="{4DF1CF73-E4A9-4682-8224-3C47D2DB4672}" type="pres">
      <dgm:prSet presAssocID="{4A18ADAB-0CDF-4E40-9D2B-2850122319B8}" presName="textRect" presStyleLbl="revTx" presStyleIdx="4" presStyleCnt="6">
        <dgm:presLayoutVars>
          <dgm:chMax val="1"/>
          <dgm:chPref val="1"/>
        </dgm:presLayoutVars>
      </dgm:prSet>
      <dgm:spPr/>
    </dgm:pt>
    <dgm:pt modelId="{F5BC06AB-3A62-4EAB-8159-5BA409FFA05F}" type="pres">
      <dgm:prSet presAssocID="{54CAADA1-1BBA-435D-A6C2-10878A95657E}" presName="sibTrans" presStyleCnt="0"/>
      <dgm:spPr/>
    </dgm:pt>
    <dgm:pt modelId="{E9AD68D0-ACCB-448F-982E-DAF7E35EAA28}" type="pres">
      <dgm:prSet presAssocID="{32DA5520-4FE6-4EB7-AE6C-402475EF8BFC}" presName="compNode" presStyleCnt="0"/>
      <dgm:spPr/>
    </dgm:pt>
    <dgm:pt modelId="{D2DABC74-D0DA-4535-9035-B8F7A1CA5883}" type="pres">
      <dgm:prSet presAssocID="{32DA5520-4FE6-4EB7-AE6C-402475EF8BF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Upward trend"/>
        </a:ext>
      </dgm:extLst>
    </dgm:pt>
    <dgm:pt modelId="{BD620EB4-C9F6-466A-AB49-395CE1EC168A}" type="pres">
      <dgm:prSet presAssocID="{32DA5520-4FE6-4EB7-AE6C-402475EF8BFC}" presName="spaceRect" presStyleCnt="0"/>
      <dgm:spPr/>
    </dgm:pt>
    <dgm:pt modelId="{40F6E1DA-1562-47EC-87DC-E2A4E6940B82}" type="pres">
      <dgm:prSet presAssocID="{32DA5520-4FE6-4EB7-AE6C-402475EF8BFC}" presName="textRect" presStyleLbl="revTx" presStyleIdx="5" presStyleCnt="6">
        <dgm:presLayoutVars>
          <dgm:chMax val="1"/>
          <dgm:chPref val="1"/>
        </dgm:presLayoutVars>
      </dgm:prSet>
      <dgm:spPr/>
    </dgm:pt>
  </dgm:ptLst>
  <dgm:cxnLst>
    <dgm:cxn modelId="{C5B72602-7ABF-46CF-B3D5-355E45CFA1C6}" type="presOf" srcId="{32DA5520-4FE6-4EB7-AE6C-402475EF8BFC}" destId="{40F6E1DA-1562-47EC-87DC-E2A4E6940B82}" srcOrd="0" destOrd="0" presId="urn:microsoft.com/office/officeart/2018/2/layout/IconLabelList"/>
    <dgm:cxn modelId="{C554632A-1D66-440B-96A8-BC6B9EA0B961}" type="presOf" srcId="{4A18ADAB-0CDF-4E40-9D2B-2850122319B8}" destId="{4DF1CF73-E4A9-4682-8224-3C47D2DB4672}" srcOrd="0" destOrd="0" presId="urn:microsoft.com/office/officeart/2018/2/layout/IconLabelList"/>
    <dgm:cxn modelId="{B7C63A32-DBF3-4B55-A7CF-BAC1159A18A1}" srcId="{2C3A60BF-4242-4E76-A500-3961D437B299}" destId="{0C6F0B10-0A40-428E-A64D-E43733C17532}" srcOrd="0" destOrd="0" parTransId="{BAF3FF7E-1AA6-49EF-8BE5-BFE93EE012D7}" sibTransId="{8B23515B-668D-4C42-95A4-B459F83D11DD}"/>
    <dgm:cxn modelId="{5E7F354A-C4EF-47A9-A227-1DC62FAD351B}" type="presOf" srcId="{2C3A60BF-4242-4E76-A500-3961D437B299}" destId="{F0C6CFFB-83F6-444E-B17F-8C508391157D}" srcOrd="0" destOrd="0" presId="urn:microsoft.com/office/officeart/2018/2/layout/IconLabelList"/>
    <dgm:cxn modelId="{A2AB0E4B-E5FC-4802-9A96-150794A81B11}" srcId="{2C3A60BF-4242-4E76-A500-3961D437B299}" destId="{4A18ADAB-0CDF-4E40-9D2B-2850122319B8}" srcOrd="4" destOrd="0" parTransId="{95382E4E-0B3C-42C5-AE09-B699974036DC}" sibTransId="{54CAADA1-1BBA-435D-A6C2-10878A95657E}"/>
    <dgm:cxn modelId="{8D01F254-5244-4851-B6BE-A28D4C20F417}" type="presOf" srcId="{0C6F0B10-0A40-428E-A64D-E43733C17532}" destId="{0D5003FB-31B1-42B6-807A-CD8DF8BF2712}" srcOrd="0" destOrd="0" presId="urn:microsoft.com/office/officeart/2018/2/layout/IconLabelList"/>
    <dgm:cxn modelId="{CCBCDB57-886B-4AD0-BA8B-1B406DC2B687}" srcId="{2C3A60BF-4242-4E76-A500-3961D437B299}" destId="{32DA5520-4FE6-4EB7-AE6C-402475EF8BFC}" srcOrd="5" destOrd="0" parTransId="{97C65B33-309A-4C26-8681-6C7F734C1F68}" sibTransId="{37FB1786-7BA0-4420-AD78-D87D638921C1}"/>
    <dgm:cxn modelId="{954F4586-7C1D-4E3A-AFD2-2F8018BF1F91}" type="presOf" srcId="{305F800B-9655-47DF-AA62-1699971D91A3}" destId="{60FFA86E-2E45-4F9E-B6EF-684E8C7FEAFB}" srcOrd="0" destOrd="0" presId="urn:microsoft.com/office/officeart/2018/2/layout/IconLabelList"/>
    <dgm:cxn modelId="{BF527786-B407-4C90-A054-984A8B3E5E72}" type="presOf" srcId="{DFBEDE76-B578-4CA1-9A45-E9B7E3F89CC6}" destId="{7CB12E98-A0DC-426D-8EEA-421F2B3ED8C3}" srcOrd="0" destOrd="0" presId="urn:microsoft.com/office/officeart/2018/2/layout/IconLabelList"/>
    <dgm:cxn modelId="{6BDF0D8F-8CB6-47A4-A72D-717403FD355D}" type="presOf" srcId="{95232C15-40A9-4A23-B56D-509591A4E18A}" destId="{B9184D16-EC45-4E8D-A92B-8C23A39CA627}" srcOrd="0" destOrd="0" presId="urn:microsoft.com/office/officeart/2018/2/layout/IconLabelList"/>
    <dgm:cxn modelId="{FB02FFBF-933F-4F08-B12A-79DD075FD780}" srcId="{2C3A60BF-4242-4E76-A500-3961D437B299}" destId="{DFBEDE76-B578-4CA1-9A45-E9B7E3F89CC6}" srcOrd="1" destOrd="0" parTransId="{76D1BE62-4A0C-468C-B62B-1D985163EDA5}" sibTransId="{2B892E1D-530D-4E90-AFF4-AAF928F53872}"/>
    <dgm:cxn modelId="{E829C1E1-3BAD-45CE-8647-B54469D438C4}" srcId="{2C3A60BF-4242-4E76-A500-3961D437B299}" destId="{95232C15-40A9-4A23-B56D-509591A4E18A}" srcOrd="2" destOrd="0" parTransId="{A05068A5-05A5-4BB1-B003-126F4D880494}" sibTransId="{F3971A52-AAF1-46F0-A1F4-811A472F0151}"/>
    <dgm:cxn modelId="{A0802FFD-B59C-4F14-9B9D-8D0DE6EB520E}" srcId="{2C3A60BF-4242-4E76-A500-3961D437B299}" destId="{305F800B-9655-47DF-AA62-1699971D91A3}" srcOrd="3" destOrd="0" parTransId="{F1466FAA-666F-4127-B332-27604BABAD92}" sibTransId="{863423F7-E5C7-4D34-BDA2-E55A5B79399A}"/>
    <dgm:cxn modelId="{4779E889-69A7-4CEE-AE6D-342E5B6579A0}" type="presParOf" srcId="{F0C6CFFB-83F6-444E-B17F-8C508391157D}" destId="{4EFC2BE6-EDE5-4E8D-8AC2-10F8DCA44ACA}" srcOrd="0" destOrd="0" presId="urn:microsoft.com/office/officeart/2018/2/layout/IconLabelList"/>
    <dgm:cxn modelId="{3923D42A-6067-4C93-8450-260E272502A8}" type="presParOf" srcId="{4EFC2BE6-EDE5-4E8D-8AC2-10F8DCA44ACA}" destId="{6A77E335-52BE-4460-A59E-B22BE09BAC1B}" srcOrd="0" destOrd="0" presId="urn:microsoft.com/office/officeart/2018/2/layout/IconLabelList"/>
    <dgm:cxn modelId="{5DD4D0AD-6102-40E3-B04B-17F599893387}" type="presParOf" srcId="{4EFC2BE6-EDE5-4E8D-8AC2-10F8DCA44ACA}" destId="{385AB967-0F53-49A9-B64F-4AB7455E3618}" srcOrd="1" destOrd="0" presId="urn:microsoft.com/office/officeart/2018/2/layout/IconLabelList"/>
    <dgm:cxn modelId="{D70623F2-A616-4C83-B43D-A366E1CB1DFF}" type="presParOf" srcId="{4EFC2BE6-EDE5-4E8D-8AC2-10F8DCA44ACA}" destId="{0D5003FB-31B1-42B6-807A-CD8DF8BF2712}" srcOrd="2" destOrd="0" presId="urn:microsoft.com/office/officeart/2018/2/layout/IconLabelList"/>
    <dgm:cxn modelId="{A4D67903-08EF-4EFE-93C4-4E1AB72F2F33}" type="presParOf" srcId="{F0C6CFFB-83F6-444E-B17F-8C508391157D}" destId="{BDF10F7E-37D3-493D-9A3A-1B954D82953F}" srcOrd="1" destOrd="0" presId="urn:microsoft.com/office/officeart/2018/2/layout/IconLabelList"/>
    <dgm:cxn modelId="{ED9EDCBF-1B87-4E4B-9DAD-DA7FE9CAB831}" type="presParOf" srcId="{F0C6CFFB-83F6-444E-B17F-8C508391157D}" destId="{8E42E163-ADD4-4BB6-B671-D121914D3922}" srcOrd="2" destOrd="0" presId="urn:microsoft.com/office/officeart/2018/2/layout/IconLabelList"/>
    <dgm:cxn modelId="{2C0E134D-657B-47A1-8DCC-584D83899A1F}" type="presParOf" srcId="{8E42E163-ADD4-4BB6-B671-D121914D3922}" destId="{7AABCC9B-B3CF-40AB-8660-AD0814294CCE}" srcOrd="0" destOrd="0" presId="urn:microsoft.com/office/officeart/2018/2/layout/IconLabelList"/>
    <dgm:cxn modelId="{EA62C089-D069-4FE3-A19A-2263124A59CB}" type="presParOf" srcId="{8E42E163-ADD4-4BB6-B671-D121914D3922}" destId="{38C49A9A-5A7E-4F8F-A146-79B8CE7E4DB5}" srcOrd="1" destOrd="0" presId="urn:microsoft.com/office/officeart/2018/2/layout/IconLabelList"/>
    <dgm:cxn modelId="{2C55C76D-2619-41A8-A3CA-CD7A2A25D3EF}" type="presParOf" srcId="{8E42E163-ADD4-4BB6-B671-D121914D3922}" destId="{7CB12E98-A0DC-426D-8EEA-421F2B3ED8C3}" srcOrd="2" destOrd="0" presId="urn:microsoft.com/office/officeart/2018/2/layout/IconLabelList"/>
    <dgm:cxn modelId="{DD0D592B-6791-4FAF-8FD9-A1EBD6BAF54C}" type="presParOf" srcId="{F0C6CFFB-83F6-444E-B17F-8C508391157D}" destId="{02334A7B-C90E-4EFF-B887-09F97406E211}" srcOrd="3" destOrd="0" presId="urn:microsoft.com/office/officeart/2018/2/layout/IconLabelList"/>
    <dgm:cxn modelId="{7ABAA28D-1701-4ED0-8BBE-FB83C1DAA3E7}" type="presParOf" srcId="{F0C6CFFB-83F6-444E-B17F-8C508391157D}" destId="{68F1265A-7700-4291-92BF-4816EB5D1F42}" srcOrd="4" destOrd="0" presId="urn:microsoft.com/office/officeart/2018/2/layout/IconLabelList"/>
    <dgm:cxn modelId="{33BDFA75-BF49-4E94-9B5A-08489EB45711}" type="presParOf" srcId="{68F1265A-7700-4291-92BF-4816EB5D1F42}" destId="{F8C2F089-CF3E-4094-8F30-0D2942B749C3}" srcOrd="0" destOrd="0" presId="urn:microsoft.com/office/officeart/2018/2/layout/IconLabelList"/>
    <dgm:cxn modelId="{884541F8-469C-47EA-A932-F244EE773F4C}" type="presParOf" srcId="{68F1265A-7700-4291-92BF-4816EB5D1F42}" destId="{8A006898-F486-4E8A-9A62-EBF46F1E1715}" srcOrd="1" destOrd="0" presId="urn:microsoft.com/office/officeart/2018/2/layout/IconLabelList"/>
    <dgm:cxn modelId="{9E52F81C-5FA6-4F2C-891F-35BED94BCC3C}" type="presParOf" srcId="{68F1265A-7700-4291-92BF-4816EB5D1F42}" destId="{B9184D16-EC45-4E8D-A92B-8C23A39CA627}" srcOrd="2" destOrd="0" presId="urn:microsoft.com/office/officeart/2018/2/layout/IconLabelList"/>
    <dgm:cxn modelId="{966C5F13-BFFE-48FE-8EA9-9C6285E1AD6F}" type="presParOf" srcId="{F0C6CFFB-83F6-444E-B17F-8C508391157D}" destId="{6F7F115D-7FD0-4525-A197-1A16B903DABF}" srcOrd="5" destOrd="0" presId="urn:microsoft.com/office/officeart/2018/2/layout/IconLabelList"/>
    <dgm:cxn modelId="{681D4516-4BED-451E-B8C4-3FFED48D29D0}" type="presParOf" srcId="{F0C6CFFB-83F6-444E-B17F-8C508391157D}" destId="{2E5E7E90-39AA-419A-85AF-A54176CF1DB6}" srcOrd="6" destOrd="0" presId="urn:microsoft.com/office/officeart/2018/2/layout/IconLabelList"/>
    <dgm:cxn modelId="{7323C4C1-3444-4BB5-8D0C-74CB455FFEC9}" type="presParOf" srcId="{2E5E7E90-39AA-419A-85AF-A54176CF1DB6}" destId="{A1309767-FE7A-4E4A-829D-DA5A9C3B3393}" srcOrd="0" destOrd="0" presId="urn:microsoft.com/office/officeart/2018/2/layout/IconLabelList"/>
    <dgm:cxn modelId="{DA2DE8DF-B14F-4BFA-8B77-00A8D8525196}" type="presParOf" srcId="{2E5E7E90-39AA-419A-85AF-A54176CF1DB6}" destId="{A2624B57-6E2A-4288-803D-94F410878727}" srcOrd="1" destOrd="0" presId="urn:microsoft.com/office/officeart/2018/2/layout/IconLabelList"/>
    <dgm:cxn modelId="{A189ED71-5A8D-492D-80A7-2537B2CE349B}" type="presParOf" srcId="{2E5E7E90-39AA-419A-85AF-A54176CF1DB6}" destId="{60FFA86E-2E45-4F9E-B6EF-684E8C7FEAFB}" srcOrd="2" destOrd="0" presId="urn:microsoft.com/office/officeart/2018/2/layout/IconLabelList"/>
    <dgm:cxn modelId="{0453D962-6601-4C13-B0BE-8CD130F42340}" type="presParOf" srcId="{F0C6CFFB-83F6-444E-B17F-8C508391157D}" destId="{BBDD112F-8017-48E7-A53F-98C84E245342}" srcOrd="7" destOrd="0" presId="urn:microsoft.com/office/officeart/2018/2/layout/IconLabelList"/>
    <dgm:cxn modelId="{E1301CEB-5501-4ECA-ACEF-7C505F2A67B1}" type="presParOf" srcId="{F0C6CFFB-83F6-444E-B17F-8C508391157D}" destId="{3B859F74-B484-49A1-B1C6-24ECB0F9B45A}" srcOrd="8" destOrd="0" presId="urn:microsoft.com/office/officeart/2018/2/layout/IconLabelList"/>
    <dgm:cxn modelId="{F98A5FB3-93C1-499F-AF8B-7C9361DF7DDF}" type="presParOf" srcId="{3B859F74-B484-49A1-B1C6-24ECB0F9B45A}" destId="{23A89756-6A19-475E-9020-4E28C0715A9E}" srcOrd="0" destOrd="0" presId="urn:microsoft.com/office/officeart/2018/2/layout/IconLabelList"/>
    <dgm:cxn modelId="{FF23D8BC-65B9-46C5-ACF7-0CD366BD604E}" type="presParOf" srcId="{3B859F74-B484-49A1-B1C6-24ECB0F9B45A}" destId="{81F3B73E-DFD0-453E-A3AA-14F8D427B9A6}" srcOrd="1" destOrd="0" presId="urn:microsoft.com/office/officeart/2018/2/layout/IconLabelList"/>
    <dgm:cxn modelId="{9920ECD5-CABE-4E9E-A241-CDBF7A205F46}" type="presParOf" srcId="{3B859F74-B484-49A1-B1C6-24ECB0F9B45A}" destId="{4DF1CF73-E4A9-4682-8224-3C47D2DB4672}" srcOrd="2" destOrd="0" presId="urn:microsoft.com/office/officeart/2018/2/layout/IconLabelList"/>
    <dgm:cxn modelId="{2C6AE531-E7C6-47BD-8BC2-01C88EBD3D34}" type="presParOf" srcId="{F0C6CFFB-83F6-444E-B17F-8C508391157D}" destId="{F5BC06AB-3A62-4EAB-8159-5BA409FFA05F}" srcOrd="9" destOrd="0" presId="urn:microsoft.com/office/officeart/2018/2/layout/IconLabelList"/>
    <dgm:cxn modelId="{8B085F98-A0F7-4DB4-8AAA-E2076F45091B}" type="presParOf" srcId="{F0C6CFFB-83F6-444E-B17F-8C508391157D}" destId="{E9AD68D0-ACCB-448F-982E-DAF7E35EAA28}" srcOrd="10" destOrd="0" presId="urn:microsoft.com/office/officeart/2018/2/layout/IconLabelList"/>
    <dgm:cxn modelId="{B4A2CFF8-A2C7-48B6-BB61-B07541B48862}" type="presParOf" srcId="{E9AD68D0-ACCB-448F-982E-DAF7E35EAA28}" destId="{D2DABC74-D0DA-4535-9035-B8F7A1CA5883}" srcOrd="0" destOrd="0" presId="urn:microsoft.com/office/officeart/2018/2/layout/IconLabelList"/>
    <dgm:cxn modelId="{91CFD818-BEB4-460F-9151-3159E58B803E}" type="presParOf" srcId="{E9AD68D0-ACCB-448F-982E-DAF7E35EAA28}" destId="{BD620EB4-C9F6-466A-AB49-395CE1EC168A}" srcOrd="1" destOrd="0" presId="urn:microsoft.com/office/officeart/2018/2/layout/IconLabelList"/>
    <dgm:cxn modelId="{D1EE52FB-2155-437E-9D96-009B570304DB}" type="presParOf" srcId="{E9AD68D0-ACCB-448F-982E-DAF7E35EAA28}" destId="{40F6E1DA-1562-47EC-87DC-E2A4E6940B8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F311F-06CA-764E-9219-75AF3292E92F}">
      <dsp:nvSpPr>
        <dsp:cNvPr id="0" name=""/>
        <dsp:cNvSpPr/>
      </dsp:nvSpPr>
      <dsp:spPr>
        <a:xfrm>
          <a:off x="4621" y="0"/>
          <a:ext cx="2020453" cy="1165135"/>
        </a:xfrm>
        <a:prstGeom prst="roundRect">
          <a:avLst>
            <a:gd name="adj" fmla="val 10000"/>
          </a:avLst>
        </a:prstGeom>
        <a:solidFill>
          <a:schemeClr val="accent5">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Murine</a:t>
          </a:r>
        </a:p>
        <a:p>
          <a:pPr marL="228600" lvl="1" indent="-228600" algn="l" defTabSz="889000">
            <a:lnSpc>
              <a:spcPct val="90000"/>
            </a:lnSpc>
            <a:spcBef>
              <a:spcPct val="0"/>
            </a:spcBef>
            <a:spcAft>
              <a:spcPct val="15000"/>
            </a:spcAft>
            <a:buChar char="•"/>
          </a:pPr>
          <a:r>
            <a:rPr lang="en-US" sz="2000" kern="1200" dirty="0">
              <a:solidFill>
                <a:schemeClr val="tx1"/>
              </a:solidFill>
            </a:rPr>
            <a:t>(-</a:t>
          </a:r>
          <a:r>
            <a:rPr lang="en-US" sz="2000" kern="1200" dirty="0" err="1">
              <a:solidFill>
                <a:schemeClr val="tx1"/>
              </a:solidFill>
            </a:rPr>
            <a:t>omab</a:t>
          </a:r>
          <a:r>
            <a:rPr lang="en-US" sz="2000" kern="1200" dirty="0">
              <a:solidFill>
                <a:schemeClr val="tx1"/>
              </a:solidFill>
            </a:rPr>
            <a:t>)</a:t>
          </a:r>
        </a:p>
      </dsp:txBody>
      <dsp:txXfrm>
        <a:off x="38747" y="34126"/>
        <a:ext cx="1952201" cy="1096883"/>
      </dsp:txXfrm>
    </dsp:sp>
    <dsp:sp modelId="{75E4549A-856B-264D-BE10-E9086D88A03A}">
      <dsp:nvSpPr>
        <dsp:cNvPr id="0" name=""/>
        <dsp:cNvSpPr/>
      </dsp:nvSpPr>
      <dsp:spPr>
        <a:xfrm>
          <a:off x="2227119" y="332031"/>
          <a:ext cx="428336" cy="501072"/>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227119" y="432245"/>
        <a:ext cx="299835" cy="300644"/>
      </dsp:txXfrm>
    </dsp:sp>
    <dsp:sp modelId="{CD013052-2CBC-4844-9B35-217A3A7AFE69}">
      <dsp:nvSpPr>
        <dsp:cNvPr id="0" name=""/>
        <dsp:cNvSpPr/>
      </dsp:nvSpPr>
      <dsp:spPr>
        <a:xfrm>
          <a:off x="2833255" y="0"/>
          <a:ext cx="2020453" cy="1165135"/>
        </a:xfrm>
        <a:prstGeom prst="roundRect">
          <a:avLst>
            <a:gd name="adj" fmla="val 10000"/>
          </a:avLst>
        </a:prstGeom>
        <a:gradFill rotWithShape="0">
          <a:gsLst>
            <a:gs pos="0">
              <a:schemeClr val="accent5">
                <a:lumMod val="50000"/>
              </a:schemeClr>
            </a:gs>
            <a:gs pos="29000">
              <a:schemeClr val="accent5">
                <a:lumMod val="60000"/>
                <a:lumOff val="40000"/>
              </a:schemeClr>
            </a:gs>
            <a:gs pos="99000">
              <a:schemeClr val="accent5">
                <a:lumMod val="20000"/>
                <a:lumOff val="80000"/>
              </a:schemeClr>
            </a:gs>
          </a:gsLst>
          <a:lin ang="8100000" scaled="1"/>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Chimeric</a:t>
          </a:r>
        </a:p>
        <a:p>
          <a:pPr marL="228600" lvl="1" indent="-228600" algn="l" defTabSz="889000">
            <a:lnSpc>
              <a:spcPct val="90000"/>
            </a:lnSpc>
            <a:spcBef>
              <a:spcPct val="0"/>
            </a:spcBef>
            <a:spcAft>
              <a:spcPct val="15000"/>
            </a:spcAft>
            <a:buChar char="•"/>
          </a:pPr>
          <a:r>
            <a:rPr lang="en-US" sz="2000" kern="1200" dirty="0"/>
            <a:t>(-</a:t>
          </a:r>
          <a:r>
            <a:rPr lang="en-US" sz="2000" kern="1200" dirty="0" err="1"/>
            <a:t>ximab</a:t>
          </a:r>
          <a:r>
            <a:rPr lang="en-US" sz="2000" kern="1200" dirty="0"/>
            <a:t>)</a:t>
          </a:r>
        </a:p>
      </dsp:txBody>
      <dsp:txXfrm>
        <a:off x="2867381" y="34126"/>
        <a:ext cx="1952201" cy="1096883"/>
      </dsp:txXfrm>
    </dsp:sp>
    <dsp:sp modelId="{51231E26-6D38-E34F-9173-840ECC29F690}">
      <dsp:nvSpPr>
        <dsp:cNvPr id="0" name=""/>
        <dsp:cNvSpPr/>
      </dsp:nvSpPr>
      <dsp:spPr>
        <a:xfrm>
          <a:off x="5055754" y="332031"/>
          <a:ext cx="428336" cy="501072"/>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055754" y="432245"/>
        <a:ext cx="299835" cy="300644"/>
      </dsp:txXfrm>
    </dsp:sp>
    <dsp:sp modelId="{22B9BAA5-AC99-484B-829C-B51D47BD1C9E}">
      <dsp:nvSpPr>
        <dsp:cNvPr id="0" name=""/>
        <dsp:cNvSpPr/>
      </dsp:nvSpPr>
      <dsp:spPr>
        <a:xfrm>
          <a:off x="5661890" y="0"/>
          <a:ext cx="2020453" cy="1165135"/>
        </a:xfrm>
        <a:prstGeom prst="roundRect">
          <a:avLst>
            <a:gd name="adj" fmla="val 10000"/>
          </a:avLst>
        </a:prstGeom>
        <a:gradFill rotWithShape="0">
          <a:gsLst>
            <a:gs pos="0">
              <a:schemeClr val="accent5">
                <a:lumMod val="50000"/>
              </a:schemeClr>
            </a:gs>
            <a:gs pos="74000">
              <a:schemeClr val="accent5">
                <a:lumMod val="60000"/>
                <a:lumOff val="40000"/>
              </a:schemeClr>
            </a:gs>
            <a:gs pos="100000">
              <a:schemeClr val="accent5">
                <a:lumMod val="20000"/>
                <a:lumOff val="80000"/>
              </a:schemeClr>
            </a:gs>
          </a:gsLst>
          <a:lin ang="5400000" scaled="1"/>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Humanized</a:t>
          </a:r>
        </a:p>
        <a:p>
          <a:pPr marL="228600" lvl="1" indent="-228600" algn="l" defTabSz="889000">
            <a:lnSpc>
              <a:spcPct val="90000"/>
            </a:lnSpc>
            <a:spcBef>
              <a:spcPct val="0"/>
            </a:spcBef>
            <a:spcAft>
              <a:spcPct val="15000"/>
            </a:spcAft>
            <a:buChar char="•"/>
          </a:pPr>
          <a:r>
            <a:rPr lang="en-US" sz="2000" kern="1200" dirty="0"/>
            <a:t>(-</a:t>
          </a:r>
          <a:r>
            <a:rPr lang="en-US" sz="2000" kern="1200" dirty="0" err="1"/>
            <a:t>zumab</a:t>
          </a:r>
          <a:r>
            <a:rPr lang="en-US" sz="2000" kern="1200" dirty="0"/>
            <a:t>)</a:t>
          </a:r>
        </a:p>
      </dsp:txBody>
      <dsp:txXfrm>
        <a:off x="5696016" y="34126"/>
        <a:ext cx="1952201" cy="1096883"/>
      </dsp:txXfrm>
    </dsp:sp>
    <dsp:sp modelId="{A549F709-4BB1-BF45-8FF7-986902BFB307}">
      <dsp:nvSpPr>
        <dsp:cNvPr id="0" name=""/>
        <dsp:cNvSpPr/>
      </dsp:nvSpPr>
      <dsp:spPr>
        <a:xfrm>
          <a:off x="7884389" y="332031"/>
          <a:ext cx="428336" cy="501072"/>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84389" y="432245"/>
        <a:ext cx="299835" cy="300644"/>
      </dsp:txXfrm>
    </dsp:sp>
    <dsp:sp modelId="{D067466A-D67C-3E4E-A51F-8BCF2741C149}">
      <dsp:nvSpPr>
        <dsp:cNvPr id="0" name=""/>
        <dsp:cNvSpPr/>
      </dsp:nvSpPr>
      <dsp:spPr>
        <a:xfrm>
          <a:off x="8490525" y="0"/>
          <a:ext cx="2020453" cy="1165135"/>
        </a:xfrm>
        <a:prstGeom prst="roundRect">
          <a:avLst>
            <a:gd name="adj" fmla="val 10000"/>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Fully Human</a:t>
          </a:r>
        </a:p>
        <a:p>
          <a:pPr marL="228600" lvl="1" indent="-228600" algn="l" defTabSz="889000">
            <a:lnSpc>
              <a:spcPct val="90000"/>
            </a:lnSpc>
            <a:spcBef>
              <a:spcPct val="0"/>
            </a:spcBef>
            <a:spcAft>
              <a:spcPct val="15000"/>
            </a:spcAft>
            <a:buChar char="•"/>
          </a:pPr>
          <a:r>
            <a:rPr lang="en-US" sz="2000" kern="1200" dirty="0"/>
            <a:t>(-</a:t>
          </a:r>
          <a:r>
            <a:rPr lang="en-US" sz="2000" kern="1200" dirty="0" err="1"/>
            <a:t>umab</a:t>
          </a:r>
          <a:r>
            <a:rPr lang="en-US" sz="2000" kern="1200" dirty="0"/>
            <a:t>)</a:t>
          </a:r>
        </a:p>
      </dsp:txBody>
      <dsp:txXfrm>
        <a:off x="8524651" y="34126"/>
        <a:ext cx="1952201" cy="10968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ABAA1-50A3-4F4F-80F6-1152DC5ACE7E}">
      <dsp:nvSpPr>
        <dsp:cNvPr id="0" name=""/>
        <dsp:cNvSpPr/>
      </dsp:nvSpPr>
      <dsp:spPr>
        <a:xfrm>
          <a:off x="2226114" y="2401990"/>
          <a:ext cx="1563624" cy="1563624"/>
        </a:xfrm>
        <a:prstGeom prst="ellipse">
          <a:avLst/>
        </a:prstGeom>
        <a:solidFill>
          <a:schemeClr val="accent5">
            <a:lumMod val="7500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Step 5 </a:t>
          </a:r>
        </a:p>
      </dsp:txBody>
      <dsp:txXfrm>
        <a:off x="2455101" y="2630977"/>
        <a:ext cx="1105650" cy="1105650"/>
      </dsp:txXfrm>
    </dsp:sp>
    <dsp:sp modelId="{9506DE04-2EE4-C94A-AAE6-C839043AF612}">
      <dsp:nvSpPr>
        <dsp:cNvPr id="0" name=""/>
        <dsp:cNvSpPr/>
      </dsp:nvSpPr>
      <dsp:spPr>
        <a:xfrm rot="11775440">
          <a:off x="713904" y="2509273"/>
          <a:ext cx="1490008" cy="44563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76342D-B6CD-5444-AC04-EF03CDFBFAD2}">
      <dsp:nvSpPr>
        <dsp:cNvPr id="0" name=""/>
        <dsp:cNvSpPr/>
      </dsp:nvSpPr>
      <dsp:spPr>
        <a:xfrm>
          <a:off x="972" y="1929347"/>
          <a:ext cx="1485442" cy="1188354"/>
        </a:xfrm>
        <a:prstGeom prst="roundRect">
          <a:avLst>
            <a:gd name="adj" fmla="val 10000"/>
          </a:avLst>
        </a:prstGeom>
        <a:solidFill>
          <a:schemeClr val="accent4">
            <a:lumMod val="5000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LAMA</a:t>
          </a:r>
        </a:p>
      </dsp:txBody>
      <dsp:txXfrm>
        <a:off x="35778" y="1964153"/>
        <a:ext cx="1415830" cy="1118742"/>
      </dsp:txXfrm>
    </dsp:sp>
    <dsp:sp modelId="{EB661547-A34D-9841-AE5B-8F99FA3538B5}">
      <dsp:nvSpPr>
        <dsp:cNvPr id="0" name=""/>
        <dsp:cNvSpPr/>
      </dsp:nvSpPr>
      <dsp:spPr>
        <a:xfrm rot="14602881">
          <a:off x="1544568" y="1521525"/>
          <a:ext cx="1483887" cy="44563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900CB7-87D1-3744-875F-A6A6091C80DF}">
      <dsp:nvSpPr>
        <dsp:cNvPr id="0" name=""/>
        <dsp:cNvSpPr/>
      </dsp:nvSpPr>
      <dsp:spPr>
        <a:xfrm>
          <a:off x="1211362" y="486861"/>
          <a:ext cx="1485442" cy="1188354"/>
        </a:xfrm>
        <a:prstGeom prst="roundRect">
          <a:avLst>
            <a:gd name="adj" fmla="val 10000"/>
          </a:avLst>
        </a:prstGeom>
        <a:solidFill>
          <a:schemeClr val="accent2"/>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High Dose ICS</a:t>
          </a:r>
        </a:p>
      </dsp:txBody>
      <dsp:txXfrm>
        <a:off x="1246168" y="521667"/>
        <a:ext cx="1415830" cy="1118742"/>
      </dsp:txXfrm>
    </dsp:sp>
    <dsp:sp modelId="{78223C0D-9829-7C4D-A48D-15B38D23B72F}">
      <dsp:nvSpPr>
        <dsp:cNvPr id="0" name=""/>
        <dsp:cNvSpPr/>
      </dsp:nvSpPr>
      <dsp:spPr>
        <a:xfrm rot="17491257">
          <a:off x="2882229" y="1508125"/>
          <a:ext cx="1397216" cy="44563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25B22A-5B0E-194B-AB08-17578E81FE49}">
      <dsp:nvSpPr>
        <dsp:cNvPr id="0" name=""/>
        <dsp:cNvSpPr/>
      </dsp:nvSpPr>
      <dsp:spPr>
        <a:xfrm>
          <a:off x="3094394" y="486861"/>
          <a:ext cx="1485442" cy="1188354"/>
        </a:xfrm>
        <a:prstGeom prst="roundRect">
          <a:avLst>
            <a:gd name="adj" fmla="val 10000"/>
          </a:avLst>
        </a:prstGeom>
        <a:solidFill>
          <a:schemeClr val="tx2">
            <a:lumMod val="90000"/>
            <a:lumOff val="1000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LABA</a:t>
          </a:r>
        </a:p>
      </dsp:txBody>
      <dsp:txXfrm>
        <a:off x="3129200" y="521667"/>
        <a:ext cx="1415830" cy="1118742"/>
      </dsp:txXfrm>
    </dsp:sp>
    <dsp:sp modelId="{04373C17-6818-2A46-847A-AA0BB9C6C352}">
      <dsp:nvSpPr>
        <dsp:cNvPr id="0" name=""/>
        <dsp:cNvSpPr/>
      </dsp:nvSpPr>
      <dsp:spPr>
        <a:xfrm rot="20523693">
          <a:off x="3791716" y="2498914"/>
          <a:ext cx="1287072" cy="44563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FEBB42-1EEC-BA4D-87F4-F13DD0E160B2}">
      <dsp:nvSpPr>
        <dsp:cNvPr id="0" name=""/>
        <dsp:cNvSpPr/>
      </dsp:nvSpPr>
      <dsp:spPr>
        <a:xfrm>
          <a:off x="4304784" y="1929347"/>
          <a:ext cx="1485442" cy="1188354"/>
        </a:xfrm>
        <a:prstGeom prst="roundRect">
          <a:avLst>
            <a:gd name="adj" fmla="val 10000"/>
          </a:avLst>
        </a:prstGeom>
        <a:solidFill>
          <a:schemeClr val="accent2">
            <a:lumMod val="5000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Low Dose OCS</a:t>
          </a:r>
        </a:p>
      </dsp:txBody>
      <dsp:txXfrm>
        <a:off x="4339590" y="1964153"/>
        <a:ext cx="1415830" cy="1118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10013-7A19-A04D-A552-27FBF7CEFABF}">
      <dsp:nvSpPr>
        <dsp:cNvPr id="0" name=""/>
        <dsp:cNvSpPr/>
      </dsp:nvSpPr>
      <dsp:spPr>
        <a:xfrm>
          <a:off x="0" y="237618"/>
          <a:ext cx="3552777" cy="403199"/>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75800F-CB3E-A043-9A90-113D4AF1E737}">
      <dsp:nvSpPr>
        <dsp:cNvPr id="0" name=""/>
        <dsp:cNvSpPr/>
      </dsp:nvSpPr>
      <dsp:spPr>
        <a:xfrm>
          <a:off x="177638" y="1458"/>
          <a:ext cx="2486943" cy="4723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711200">
            <a:lnSpc>
              <a:spcPct val="90000"/>
            </a:lnSpc>
            <a:spcBef>
              <a:spcPct val="0"/>
            </a:spcBef>
            <a:spcAft>
              <a:spcPct val="35000"/>
            </a:spcAft>
            <a:buNone/>
          </a:pPr>
          <a:r>
            <a:rPr lang="en-US" sz="1600" kern="1200"/>
            <a:t>Childhood Onset asthma</a:t>
          </a:r>
        </a:p>
      </dsp:txBody>
      <dsp:txXfrm>
        <a:off x="200695" y="24515"/>
        <a:ext cx="2440829" cy="426206"/>
      </dsp:txXfrm>
    </dsp:sp>
    <dsp:sp modelId="{D67F1B56-837E-4A41-B9DF-9D55339D59CD}">
      <dsp:nvSpPr>
        <dsp:cNvPr id="0" name=""/>
        <dsp:cNvSpPr/>
      </dsp:nvSpPr>
      <dsp:spPr>
        <a:xfrm>
          <a:off x="0" y="963378"/>
          <a:ext cx="3552777" cy="1461599"/>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5735" tIns="333248" rIns="27573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Allergic rhinitis</a:t>
          </a:r>
        </a:p>
        <a:p>
          <a:pPr marL="171450" lvl="1" indent="-171450" algn="l" defTabSz="711200">
            <a:lnSpc>
              <a:spcPct val="90000"/>
            </a:lnSpc>
            <a:spcBef>
              <a:spcPct val="0"/>
            </a:spcBef>
            <a:spcAft>
              <a:spcPct val="15000"/>
            </a:spcAft>
            <a:buChar char="•"/>
          </a:pPr>
          <a:r>
            <a:rPr lang="en-US" sz="1600" kern="1200" dirty="0"/>
            <a:t>Chronic idiopathic urticaria</a:t>
          </a:r>
        </a:p>
        <a:p>
          <a:pPr marL="171450" lvl="1" indent="-171450" algn="l" defTabSz="711200">
            <a:lnSpc>
              <a:spcPct val="90000"/>
            </a:lnSpc>
            <a:spcBef>
              <a:spcPct val="0"/>
            </a:spcBef>
            <a:spcAft>
              <a:spcPct val="15000"/>
            </a:spcAft>
            <a:buChar char="•"/>
          </a:pPr>
          <a:r>
            <a:rPr lang="en-US" sz="1600" kern="1200" dirty="0"/>
            <a:t>Food Allergy </a:t>
          </a:r>
        </a:p>
        <a:p>
          <a:pPr marL="171450" lvl="1" indent="-171450" algn="l" defTabSz="711200">
            <a:lnSpc>
              <a:spcPct val="90000"/>
            </a:lnSpc>
            <a:spcBef>
              <a:spcPct val="0"/>
            </a:spcBef>
            <a:spcAft>
              <a:spcPct val="15000"/>
            </a:spcAft>
            <a:buChar char="•"/>
          </a:pPr>
          <a:r>
            <a:rPr lang="en-US" sz="1600" kern="1200" dirty="0" err="1"/>
            <a:t>CRSwNP</a:t>
          </a:r>
          <a:endParaRPr lang="en-US" sz="1600" kern="1200" dirty="0"/>
        </a:p>
      </dsp:txBody>
      <dsp:txXfrm>
        <a:off x="0" y="963378"/>
        <a:ext cx="3552777" cy="1461599"/>
      </dsp:txXfrm>
    </dsp:sp>
    <dsp:sp modelId="{375037C0-CEEE-744A-9B90-5137266014BD}">
      <dsp:nvSpPr>
        <dsp:cNvPr id="0" name=""/>
        <dsp:cNvSpPr/>
      </dsp:nvSpPr>
      <dsp:spPr>
        <a:xfrm>
          <a:off x="177638" y="727218"/>
          <a:ext cx="2486943" cy="47232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711200">
            <a:lnSpc>
              <a:spcPct val="90000"/>
            </a:lnSpc>
            <a:spcBef>
              <a:spcPct val="0"/>
            </a:spcBef>
            <a:spcAft>
              <a:spcPct val="35000"/>
            </a:spcAft>
            <a:buNone/>
          </a:pPr>
          <a:r>
            <a:rPr lang="en-US" sz="1600" kern="1200"/>
            <a:t>Comorbidities :</a:t>
          </a:r>
        </a:p>
      </dsp:txBody>
      <dsp:txXfrm>
        <a:off x="200695" y="750275"/>
        <a:ext cx="2440829"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10013-7A19-A04D-A552-27FBF7CEFABF}">
      <dsp:nvSpPr>
        <dsp:cNvPr id="0" name=""/>
        <dsp:cNvSpPr/>
      </dsp:nvSpPr>
      <dsp:spPr>
        <a:xfrm>
          <a:off x="0" y="310518"/>
          <a:ext cx="3552777" cy="428399"/>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75800F-CB3E-A043-9A90-113D4AF1E737}">
      <dsp:nvSpPr>
        <dsp:cNvPr id="0" name=""/>
        <dsp:cNvSpPr/>
      </dsp:nvSpPr>
      <dsp:spPr>
        <a:xfrm>
          <a:off x="177638" y="59598"/>
          <a:ext cx="2486943" cy="50184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755650">
            <a:lnSpc>
              <a:spcPct val="90000"/>
            </a:lnSpc>
            <a:spcBef>
              <a:spcPct val="0"/>
            </a:spcBef>
            <a:spcAft>
              <a:spcPct val="35000"/>
            </a:spcAft>
            <a:buNone/>
          </a:pPr>
          <a:r>
            <a:rPr lang="en-US" sz="1700" kern="1200" dirty="0"/>
            <a:t>Late Onset asthma</a:t>
          </a:r>
        </a:p>
      </dsp:txBody>
      <dsp:txXfrm>
        <a:off x="202136" y="84096"/>
        <a:ext cx="2437947" cy="452844"/>
      </dsp:txXfrm>
    </dsp:sp>
    <dsp:sp modelId="{D67F1B56-837E-4A41-B9DF-9D55339D59CD}">
      <dsp:nvSpPr>
        <dsp:cNvPr id="0" name=""/>
        <dsp:cNvSpPr/>
      </dsp:nvSpPr>
      <dsp:spPr>
        <a:xfrm>
          <a:off x="0" y="1081638"/>
          <a:ext cx="3552777" cy="1285199"/>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5735" tIns="354076" rIns="27573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Chronic Sinusitis with NP</a:t>
          </a:r>
        </a:p>
        <a:p>
          <a:pPr marL="171450" lvl="1" indent="-171450" algn="l" defTabSz="755650">
            <a:lnSpc>
              <a:spcPct val="90000"/>
            </a:lnSpc>
            <a:spcBef>
              <a:spcPct val="0"/>
            </a:spcBef>
            <a:spcAft>
              <a:spcPct val="15000"/>
            </a:spcAft>
            <a:buChar char="•"/>
          </a:pPr>
          <a:r>
            <a:rPr lang="en-US" sz="1700" kern="1200" dirty="0"/>
            <a:t>EGPA</a:t>
          </a:r>
        </a:p>
        <a:p>
          <a:pPr marL="171450" lvl="1" indent="-171450" algn="l" defTabSz="755650">
            <a:lnSpc>
              <a:spcPct val="90000"/>
            </a:lnSpc>
            <a:spcBef>
              <a:spcPct val="0"/>
            </a:spcBef>
            <a:spcAft>
              <a:spcPct val="15000"/>
            </a:spcAft>
            <a:buChar char="•"/>
          </a:pPr>
          <a:r>
            <a:rPr lang="en-US" sz="1700" kern="1200" dirty="0"/>
            <a:t>HES</a:t>
          </a:r>
        </a:p>
      </dsp:txBody>
      <dsp:txXfrm>
        <a:off x="0" y="1081638"/>
        <a:ext cx="3552777" cy="1285199"/>
      </dsp:txXfrm>
    </dsp:sp>
    <dsp:sp modelId="{375037C0-CEEE-744A-9B90-5137266014BD}">
      <dsp:nvSpPr>
        <dsp:cNvPr id="0" name=""/>
        <dsp:cNvSpPr/>
      </dsp:nvSpPr>
      <dsp:spPr>
        <a:xfrm>
          <a:off x="177638" y="830718"/>
          <a:ext cx="2486943" cy="50184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755650">
            <a:lnSpc>
              <a:spcPct val="90000"/>
            </a:lnSpc>
            <a:spcBef>
              <a:spcPct val="0"/>
            </a:spcBef>
            <a:spcAft>
              <a:spcPct val="35000"/>
            </a:spcAft>
            <a:buNone/>
          </a:pPr>
          <a:r>
            <a:rPr lang="en-US" sz="1700" kern="1200"/>
            <a:t>Comorbidities :</a:t>
          </a:r>
        </a:p>
      </dsp:txBody>
      <dsp:txXfrm>
        <a:off x="202136" y="855216"/>
        <a:ext cx="2437947"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10013-7A19-A04D-A552-27FBF7CEFABF}">
      <dsp:nvSpPr>
        <dsp:cNvPr id="0" name=""/>
        <dsp:cNvSpPr/>
      </dsp:nvSpPr>
      <dsp:spPr>
        <a:xfrm>
          <a:off x="0" y="393093"/>
          <a:ext cx="3552777" cy="378000"/>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75800F-CB3E-A043-9A90-113D4AF1E737}">
      <dsp:nvSpPr>
        <dsp:cNvPr id="0" name=""/>
        <dsp:cNvSpPr/>
      </dsp:nvSpPr>
      <dsp:spPr>
        <a:xfrm>
          <a:off x="177638" y="171693"/>
          <a:ext cx="2486943" cy="4428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666750">
            <a:lnSpc>
              <a:spcPct val="90000"/>
            </a:lnSpc>
            <a:spcBef>
              <a:spcPct val="0"/>
            </a:spcBef>
            <a:spcAft>
              <a:spcPct val="35000"/>
            </a:spcAft>
            <a:buNone/>
          </a:pPr>
          <a:r>
            <a:rPr lang="en-US" sz="1500" u="none" kern="1200" dirty="0"/>
            <a:t>Adult / Late Onset </a:t>
          </a:r>
          <a:r>
            <a:rPr lang="en-US" sz="1500" kern="1200" dirty="0"/>
            <a:t>asthma</a:t>
          </a:r>
        </a:p>
      </dsp:txBody>
      <dsp:txXfrm>
        <a:off x="199254" y="193309"/>
        <a:ext cx="2443711" cy="399568"/>
      </dsp:txXfrm>
    </dsp:sp>
    <dsp:sp modelId="{D67F1B56-837E-4A41-B9DF-9D55339D59CD}">
      <dsp:nvSpPr>
        <dsp:cNvPr id="0" name=""/>
        <dsp:cNvSpPr/>
      </dsp:nvSpPr>
      <dsp:spPr>
        <a:xfrm>
          <a:off x="0" y="1223934"/>
          <a:ext cx="3552777" cy="1181250"/>
        </a:xfrm>
        <a:prstGeom prst="rect">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5735" tIns="312420" rIns="27573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Nasal Polyposis</a:t>
          </a:r>
        </a:p>
        <a:p>
          <a:pPr marL="171450" lvl="1" indent="-171450" algn="l" defTabSz="711200">
            <a:lnSpc>
              <a:spcPct val="90000"/>
            </a:lnSpc>
            <a:spcBef>
              <a:spcPct val="0"/>
            </a:spcBef>
            <a:spcAft>
              <a:spcPct val="15000"/>
            </a:spcAft>
            <a:buChar char="•"/>
          </a:pPr>
          <a:r>
            <a:rPr lang="en-US" sz="1600" kern="1200" dirty="0"/>
            <a:t>Airway Mucus</a:t>
          </a:r>
        </a:p>
        <a:p>
          <a:pPr marL="171450" lvl="1" indent="-171450" algn="l" defTabSz="711200">
            <a:lnSpc>
              <a:spcPct val="90000"/>
            </a:lnSpc>
            <a:spcBef>
              <a:spcPct val="0"/>
            </a:spcBef>
            <a:spcAft>
              <a:spcPct val="15000"/>
            </a:spcAft>
            <a:buChar char="•"/>
          </a:pPr>
          <a:r>
            <a:rPr lang="en-US" sz="1600" kern="1200" dirty="0"/>
            <a:t>HES / CEP</a:t>
          </a:r>
        </a:p>
      </dsp:txBody>
      <dsp:txXfrm>
        <a:off x="0" y="1223934"/>
        <a:ext cx="3552777" cy="1181250"/>
      </dsp:txXfrm>
    </dsp:sp>
    <dsp:sp modelId="{375037C0-CEEE-744A-9B90-5137266014BD}">
      <dsp:nvSpPr>
        <dsp:cNvPr id="0" name=""/>
        <dsp:cNvSpPr/>
      </dsp:nvSpPr>
      <dsp:spPr>
        <a:xfrm>
          <a:off x="177638" y="852093"/>
          <a:ext cx="2486943" cy="4428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666750">
            <a:lnSpc>
              <a:spcPct val="90000"/>
            </a:lnSpc>
            <a:spcBef>
              <a:spcPct val="0"/>
            </a:spcBef>
            <a:spcAft>
              <a:spcPct val="35000"/>
            </a:spcAft>
            <a:buNone/>
          </a:pPr>
          <a:r>
            <a:rPr lang="en-US" sz="1500" kern="1200"/>
            <a:t>Comorbidities :</a:t>
          </a:r>
        </a:p>
      </dsp:txBody>
      <dsp:txXfrm>
        <a:off x="199254" y="873709"/>
        <a:ext cx="2443711" cy="399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469DA-3A08-FD43-9F1A-F915AAC41F78}">
      <dsp:nvSpPr>
        <dsp:cNvPr id="0" name=""/>
        <dsp:cNvSpPr/>
      </dsp:nvSpPr>
      <dsp:spPr>
        <a:xfrm>
          <a:off x="1488121" y="249330"/>
          <a:ext cx="5349116" cy="15152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6305"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On Maintenance OCS</a:t>
          </a:r>
        </a:p>
      </dsp:txBody>
      <dsp:txXfrm>
        <a:off x="1488121" y="249330"/>
        <a:ext cx="5349116" cy="1515213"/>
      </dsp:txXfrm>
    </dsp:sp>
    <dsp:sp modelId="{B065E4E3-DAF3-5B43-B759-66C7F6DF1C4D}">
      <dsp:nvSpPr>
        <dsp:cNvPr id="0" name=""/>
        <dsp:cNvSpPr/>
      </dsp:nvSpPr>
      <dsp:spPr>
        <a:xfrm>
          <a:off x="936183" y="0"/>
          <a:ext cx="1323775" cy="1590974"/>
        </a:xfrm>
        <a:prstGeom prst="rect">
          <a:avLst/>
        </a:prstGeom>
        <a:blipFill>
          <a:blip xmlns:r="http://schemas.openxmlformats.org/officeDocument/2006/relationships" r:embed="rId1">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rcRect/>
          <a:stretch>
            <a:fillRect l="-89000" r="-8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DC06FC-6946-0249-A05D-B7F986335DFE}">
      <dsp:nvSpPr>
        <dsp:cNvPr id="0" name=""/>
        <dsp:cNvSpPr/>
      </dsp:nvSpPr>
      <dsp:spPr>
        <a:xfrm>
          <a:off x="1488098" y="2038962"/>
          <a:ext cx="5349116" cy="15152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6305"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Not on Maintenance OCS</a:t>
          </a:r>
        </a:p>
      </dsp:txBody>
      <dsp:txXfrm>
        <a:off x="1488098" y="2038962"/>
        <a:ext cx="5349116" cy="1515213"/>
      </dsp:txXfrm>
    </dsp:sp>
    <dsp:sp modelId="{502F8C89-720E-C346-900E-60F8FF9D2638}">
      <dsp:nvSpPr>
        <dsp:cNvPr id="0" name=""/>
        <dsp:cNvSpPr/>
      </dsp:nvSpPr>
      <dsp:spPr>
        <a:xfrm>
          <a:off x="996894" y="1826193"/>
          <a:ext cx="1408245" cy="1590974"/>
        </a:xfrm>
        <a:prstGeom prst="rect">
          <a:avLst/>
        </a:prstGeom>
        <a:blipFill>
          <a:blip xmlns:r="http://schemas.openxmlformats.org/officeDocument/2006/relationships"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7E335-52BE-4460-A59E-B22BE09BAC1B}">
      <dsp:nvSpPr>
        <dsp:cNvPr id="0" name=""/>
        <dsp:cNvSpPr/>
      </dsp:nvSpPr>
      <dsp:spPr>
        <a:xfrm>
          <a:off x="573013" y="589032"/>
          <a:ext cx="877592" cy="8775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5003FB-31B1-42B6-807A-CD8DF8BF2712}">
      <dsp:nvSpPr>
        <dsp:cNvPr id="0" name=""/>
        <dsp:cNvSpPr/>
      </dsp:nvSpPr>
      <dsp:spPr>
        <a:xfrm>
          <a:off x="36706" y="1798043"/>
          <a:ext cx="19502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Treat to Target in OAD’s</a:t>
          </a:r>
        </a:p>
      </dsp:txBody>
      <dsp:txXfrm>
        <a:off x="36706" y="1798043"/>
        <a:ext cx="1950206" cy="720000"/>
      </dsp:txXfrm>
    </dsp:sp>
    <dsp:sp modelId="{7AABCC9B-B3CF-40AB-8660-AD0814294CCE}">
      <dsp:nvSpPr>
        <dsp:cNvPr id="0" name=""/>
        <dsp:cNvSpPr/>
      </dsp:nvSpPr>
      <dsp:spPr>
        <a:xfrm>
          <a:off x="2864505" y="589032"/>
          <a:ext cx="877592" cy="8775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B12E98-A0DC-426D-8EEA-421F2B3ED8C3}">
      <dsp:nvSpPr>
        <dsp:cNvPr id="0" name=""/>
        <dsp:cNvSpPr/>
      </dsp:nvSpPr>
      <dsp:spPr>
        <a:xfrm>
          <a:off x="2328198" y="1798043"/>
          <a:ext cx="19502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Asthma or COPD </a:t>
          </a:r>
        </a:p>
      </dsp:txBody>
      <dsp:txXfrm>
        <a:off x="2328198" y="1798043"/>
        <a:ext cx="1950206" cy="720000"/>
      </dsp:txXfrm>
    </dsp:sp>
    <dsp:sp modelId="{F8C2F089-CF3E-4094-8F30-0D2942B749C3}">
      <dsp:nvSpPr>
        <dsp:cNvPr id="0" name=""/>
        <dsp:cNvSpPr/>
      </dsp:nvSpPr>
      <dsp:spPr>
        <a:xfrm>
          <a:off x="5155998" y="589032"/>
          <a:ext cx="877592" cy="8775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184D16-EC45-4E8D-A92B-8C23A39CA627}">
      <dsp:nvSpPr>
        <dsp:cNvPr id="0" name=""/>
        <dsp:cNvSpPr/>
      </dsp:nvSpPr>
      <dsp:spPr>
        <a:xfrm>
          <a:off x="4619691" y="1798043"/>
          <a:ext cx="19502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Type 2 Inflammation </a:t>
          </a:r>
        </a:p>
      </dsp:txBody>
      <dsp:txXfrm>
        <a:off x="4619691" y="1798043"/>
        <a:ext cx="1950206" cy="720000"/>
      </dsp:txXfrm>
    </dsp:sp>
    <dsp:sp modelId="{A1309767-FE7A-4E4A-829D-DA5A9C3B3393}">
      <dsp:nvSpPr>
        <dsp:cNvPr id="0" name=""/>
        <dsp:cNvSpPr/>
      </dsp:nvSpPr>
      <dsp:spPr>
        <a:xfrm>
          <a:off x="573013" y="3005594"/>
          <a:ext cx="877592" cy="8775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FFA86E-2E45-4F9E-B6EF-684E8C7FEAFB}">
      <dsp:nvSpPr>
        <dsp:cNvPr id="0" name=""/>
        <dsp:cNvSpPr/>
      </dsp:nvSpPr>
      <dsp:spPr>
        <a:xfrm>
          <a:off x="36706" y="4214605"/>
          <a:ext cx="19502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On Triple therapy </a:t>
          </a:r>
        </a:p>
      </dsp:txBody>
      <dsp:txXfrm>
        <a:off x="36706" y="4214605"/>
        <a:ext cx="1950206" cy="720000"/>
      </dsp:txXfrm>
    </dsp:sp>
    <dsp:sp modelId="{23A89756-6A19-475E-9020-4E28C0715A9E}">
      <dsp:nvSpPr>
        <dsp:cNvPr id="0" name=""/>
        <dsp:cNvSpPr/>
      </dsp:nvSpPr>
      <dsp:spPr>
        <a:xfrm>
          <a:off x="2864505" y="3005594"/>
          <a:ext cx="877592" cy="8775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F1CF73-E4A9-4682-8224-3C47D2DB4672}">
      <dsp:nvSpPr>
        <dsp:cNvPr id="0" name=""/>
        <dsp:cNvSpPr/>
      </dsp:nvSpPr>
      <dsp:spPr>
        <a:xfrm>
          <a:off x="2328198" y="4214605"/>
          <a:ext cx="19502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dirty="0"/>
            <a:t>Poor disease control</a:t>
          </a:r>
        </a:p>
      </dsp:txBody>
      <dsp:txXfrm>
        <a:off x="2328198" y="4214605"/>
        <a:ext cx="1950206" cy="720000"/>
      </dsp:txXfrm>
    </dsp:sp>
    <dsp:sp modelId="{D2DABC74-D0DA-4535-9035-B8F7A1CA5883}">
      <dsp:nvSpPr>
        <dsp:cNvPr id="0" name=""/>
        <dsp:cNvSpPr/>
      </dsp:nvSpPr>
      <dsp:spPr>
        <a:xfrm>
          <a:off x="5155998" y="3005594"/>
          <a:ext cx="877592" cy="87759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6E1DA-1562-47EC-87DC-E2A4E6940B82}">
      <dsp:nvSpPr>
        <dsp:cNvPr id="0" name=""/>
        <dsp:cNvSpPr/>
      </dsp:nvSpPr>
      <dsp:spPr>
        <a:xfrm>
          <a:off x="4619691" y="4214605"/>
          <a:ext cx="19502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Improve disease outcomes</a:t>
          </a:r>
        </a:p>
      </dsp:txBody>
      <dsp:txXfrm>
        <a:off x="4619691" y="4214605"/>
        <a:ext cx="1950206"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44F83C-6DF6-C644-8557-AC8BF3DDCD8F}" type="datetimeFigureOut">
              <a:rPr lang="en-US" smtClean="0"/>
              <a:t>2/26/25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40B94-74A4-2B44-AC72-456CF52EF654}" type="slidenum">
              <a:rPr lang="en-US" smtClean="0"/>
              <a:t>‹#›</a:t>
            </a:fld>
            <a:endParaRPr lang="en-US"/>
          </a:p>
        </p:txBody>
      </p:sp>
    </p:spTree>
    <p:extLst>
      <p:ext uri="{BB962C8B-B14F-4D97-AF65-F5344CB8AC3E}">
        <p14:creationId xmlns:p14="http://schemas.microsoft.com/office/powerpoint/2010/main" val="2162486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Ibrutimumab</a:t>
            </a:r>
            <a:endParaRPr lang="en-US" dirty="0"/>
          </a:p>
        </p:txBody>
      </p:sp>
      <p:sp>
        <p:nvSpPr>
          <p:cNvPr id="4" name="Slide Number Placeholder 3"/>
          <p:cNvSpPr>
            <a:spLocks noGrp="1"/>
          </p:cNvSpPr>
          <p:nvPr>
            <p:ph type="sldNum" sz="quarter" idx="5"/>
          </p:nvPr>
        </p:nvSpPr>
        <p:spPr/>
        <p:txBody>
          <a:bodyPr/>
          <a:lstStyle/>
          <a:p>
            <a:fld id="{A9858EDC-00BE-4EFA-B721-EDE1DA35EE62}" type="slidenum">
              <a:rPr lang="en-IN" smtClean="0"/>
              <a:t>2</a:t>
            </a:fld>
            <a:endParaRPr lang="en-IN"/>
          </a:p>
        </p:txBody>
      </p:sp>
    </p:spTree>
    <p:extLst>
      <p:ext uri="{BB962C8B-B14F-4D97-AF65-F5344CB8AC3E}">
        <p14:creationId xmlns:p14="http://schemas.microsoft.com/office/powerpoint/2010/main" val="2410907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B8AC3F-AB3E-3247-B0A2-5A866AC7B742}" type="slidenum">
              <a:rPr lang="en-US" smtClean="0"/>
              <a:t>21</a:t>
            </a:fld>
            <a:endParaRPr lang="en-US"/>
          </a:p>
        </p:txBody>
      </p:sp>
    </p:spTree>
    <p:extLst>
      <p:ext uri="{BB962C8B-B14F-4D97-AF65-F5344CB8AC3E}">
        <p14:creationId xmlns:p14="http://schemas.microsoft.com/office/powerpoint/2010/main" val="61262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D397D-073A-784F-86CA-B36E44EFEBA3}" type="slidenum">
              <a:rPr lang="en-US" smtClean="0"/>
              <a:t>5</a:t>
            </a:fld>
            <a:endParaRPr lang="en-US"/>
          </a:p>
        </p:txBody>
      </p:sp>
    </p:spTree>
    <p:extLst>
      <p:ext uri="{BB962C8B-B14F-4D97-AF65-F5344CB8AC3E}">
        <p14:creationId xmlns:p14="http://schemas.microsoft.com/office/powerpoint/2010/main" val="993318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solidFill>
                  <a:srgbClr val="1A1718"/>
                </a:solidFill>
                <a:effectLst/>
                <a:latin typeface="Helvetica" pitchFamily="2" charset="0"/>
              </a:rPr>
              <a:t>Higher serum IgE and BEC</a:t>
            </a:r>
          </a:p>
          <a:p>
            <a:r>
              <a:rPr lang="en-IN" dirty="0">
                <a:solidFill>
                  <a:srgbClr val="1A1718"/>
                </a:solidFill>
                <a:effectLst/>
                <a:latin typeface="Helvetica" pitchFamily="2" charset="0"/>
              </a:rPr>
              <a:t>and a shorter disease duration were associated with a slower response, necessitating a prolonged treatment</a:t>
            </a:r>
          </a:p>
          <a:p>
            <a:r>
              <a:rPr lang="en-IN" dirty="0" err="1">
                <a:solidFill>
                  <a:srgbClr val="1A1718"/>
                </a:solidFill>
                <a:effectLst/>
                <a:latin typeface="Helvetica" pitchFamily="2" charset="0"/>
              </a:rPr>
              <a:t>SoMOSA</a:t>
            </a:r>
            <a:r>
              <a:rPr lang="en-IN" dirty="0">
                <a:solidFill>
                  <a:srgbClr val="1A1718"/>
                </a:solidFill>
                <a:effectLst/>
                <a:latin typeface="Helvetica" pitchFamily="2" charset="0"/>
              </a:rPr>
              <a:t> open-label studies, however, found omalizumab</a:t>
            </a:r>
          </a:p>
          <a:p>
            <a:r>
              <a:rPr lang="en-IN" dirty="0">
                <a:solidFill>
                  <a:srgbClr val="1A1718"/>
                </a:solidFill>
                <a:effectLst/>
                <a:latin typeface="Helvetica" pitchFamily="2" charset="0"/>
              </a:rPr>
              <a:t>to be effective independent of traditionally used biomarkers </a:t>
            </a:r>
          </a:p>
          <a:p>
            <a:endParaRPr lang="en-US" dirty="0"/>
          </a:p>
        </p:txBody>
      </p:sp>
      <p:sp>
        <p:nvSpPr>
          <p:cNvPr id="4" name="Slide Number Placeholder 3"/>
          <p:cNvSpPr>
            <a:spLocks noGrp="1"/>
          </p:cNvSpPr>
          <p:nvPr>
            <p:ph type="sldNum" sz="quarter" idx="5"/>
          </p:nvPr>
        </p:nvSpPr>
        <p:spPr/>
        <p:txBody>
          <a:bodyPr/>
          <a:lstStyle/>
          <a:p>
            <a:fld id="{57640B94-74A4-2B44-AC72-456CF52EF654}" type="slidenum">
              <a:rPr lang="en-US" smtClean="0"/>
              <a:t>11</a:t>
            </a:fld>
            <a:endParaRPr lang="en-US"/>
          </a:p>
        </p:txBody>
      </p:sp>
    </p:spTree>
    <p:extLst>
      <p:ext uri="{BB962C8B-B14F-4D97-AF65-F5344CB8AC3E}">
        <p14:creationId xmlns:p14="http://schemas.microsoft.com/office/powerpoint/2010/main" val="2750363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40B94-74A4-2B44-AC72-456CF52EF654}" type="slidenum">
              <a:rPr lang="en-US" smtClean="0"/>
              <a:t>14</a:t>
            </a:fld>
            <a:endParaRPr lang="en-US"/>
          </a:p>
        </p:txBody>
      </p:sp>
    </p:spTree>
    <p:extLst>
      <p:ext uri="{BB962C8B-B14F-4D97-AF65-F5344CB8AC3E}">
        <p14:creationId xmlns:p14="http://schemas.microsoft.com/office/powerpoint/2010/main" val="2781555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types of lineage</a:t>
            </a:r>
          </a:p>
          <a:p>
            <a:r>
              <a:rPr lang="en-US" dirty="0"/>
              <a:t>Master of orchestra </a:t>
            </a:r>
          </a:p>
          <a:p>
            <a:r>
              <a:rPr lang="en-US" dirty="0"/>
              <a:t>Show stoppers 2</a:t>
            </a:r>
          </a:p>
          <a:p>
            <a:r>
              <a:rPr lang="en-US" dirty="0"/>
              <a:t>crowd</a:t>
            </a:r>
          </a:p>
          <a:p>
            <a:r>
              <a:rPr lang="en-US" dirty="0"/>
              <a:t>Front liners 2 cells</a:t>
            </a:r>
          </a:p>
        </p:txBody>
      </p:sp>
      <p:sp>
        <p:nvSpPr>
          <p:cNvPr id="4" name="Slide Number Placeholder 3"/>
          <p:cNvSpPr>
            <a:spLocks noGrp="1"/>
          </p:cNvSpPr>
          <p:nvPr>
            <p:ph type="sldNum" sz="quarter" idx="5"/>
          </p:nvPr>
        </p:nvSpPr>
        <p:spPr/>
        <p:txBody>
          <a:bodyPr/>
          <a:lstStyle/>
          <a:p>
            <a:fld id="{A51F2495-98E3-4B47-85D9-E081662300E7}" type="slidenum">
              <a:rPr lang="en-US" smtClean="0"/>
              <a:t>15</a:t>
            </a:fld>
            <a:endParaRPr lang="en-US"/>
          </a:p>
        </p:txBody>
      </p:sp>
    </p:spTree>
    <p:extLst>
      <p:ext uri="{BB962C8B-B14F-4D97-AF65-F5344CB8AC3E}">
        <p14:creationId xmlns:p14="http://schemas.microsoft.com/office/powerpoint/2010/main" val="178637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i="0" u="none" strike="noStrike" dirty="0">
                <a:solidFill>
                  <a:srgbClr val="212121"/>
                </a:solidFill>
                <a:effectLst/>
                <a:latin typeface="BlinkMacSystemFont"/>
              </a:rPr>
              <a:t>There was a significant increase in odds for individual patient FEV1 response greater than 20% from baseline with high dose oral steroid treatment compared to placebo, OR 2.71; 95% CI 1.84 to 4.01 (9 studies) . It would be necessary to treat 7 patients (95% CI 5 to 12) with oral corticosteroids to achieve one extra case of increasing FEV1 by more than 20%, with a placebo group risk of 0.13. All differences in health-related quality of life were less than the minimum clinically important difference. There were small statistically significant advantages for functional capacity and respiratory symptom of wheeze with oral steroid treatment but no significant difference in risk of withdrawal from study due to an exacerbation or rate of serious exacerbations over 2 years with low dose oral steroid treatment. There was an increased risk of adverse effects, including increased blood glucose, adrenal suppression and reduced serum osteocalcin.</a:t>
            </a:r>
            <a:endParaRPr lang="en-US" dirty="0"/>
          </a:p>
        </p:txBody>
      </p:sp>
      <p:sp>
        <p:nvSpPr>
          <p:cNvPr id="4" name="Slide Number Placeholder 3"/>
          <p:cNvSpPr>
            <a:spLocks noGrp="1"/>
          </p:cNvSpPr>
          <p:nvPr>
            <p:ph type="sldNum" sz="quarter" idx="5"/>
          </p:nvPr>
        </p:nvSpPr>
        <p:spPr/>
        <p:txBody>
          <a:bodyPr/>
          <a:lstStyle/>
          <a:p>
            <a:fld id="{E9B8AC3F-AB3E-3247-B0A2-5A866AC7B742}" type="slidenum">
              <a:rPr lang="en-US" smtClean="0"/>
              <a:t>17</a:t>
            </a:fld>
            <a:endParaRPr lang="en-US"/>
          </a:p>
        </p:txBody>
      </p:sp>
    </p:spTree>
    <p:extLst>
      <p:ext uri="{BB962C8B-B14F-4D97-AF65-F5344CB8AC3E}">
        <p14:creationId xmlns:p14="http://schemas.microsoft.com/office/powerpoint/2010/main" val="91031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B8AC3F-AB3E-3247-B0A2-5A866AC7B742}" type="slidenum">
              <a:rPr lang="en-US" smtClean="0"/>
              <a:t>18</a:t>
            </a:fld>
            <a:endParaRPr lang="en-US"/>
          </a:p>
        </p:txBody>
      </p:sp>
    </p:spTree>
    <p:extLst>
      <p:ext uri="{BB962C8B-B14F-4D97-AF65-F5344CB8AC3E}">
        <p14:creationId xmlns:p14="http://schemas.microsoft.com/office/powerpoint/2010/main" val="1969062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i="0" u="none" strike="noStrike" dirty="0">
                <a:solidFill>
                  <a:srgbClr val="4D4D4D"/>
                </a:solidFill>
                <a:effectLst/>
                <a:latin typeface="ff-quadraat-web-pro"/>
              </a:rPr>
              <a:t>A total of 939 patients underwent randomization: 468 to the dupilumab group and 471 to the placebo group</a:t>
            </a:r>
          </a:p>
          <a:p>
            <a:endParaRPr lang="en-IN" b="0" i="0" u="none" strike="noStrike" dirty="0">
              <a:solidFill>
                <a:srgbClr val="4D4D4D"/>
              </a:solidFill>
              <a:effectLst/>
              <a:latin typeface="ff-quadraat-web-pro"/>
            </a:endParaRPr>
          </a:p>
          <a:p>
            <a:r>
              <a:rPr lang="en-IN" b="0" i="0" u="none" strike="noStrike" dirty="0">
                <a:solidFill>
                  <a:srgbClr val="4D4D4D"/>
                </a:solidFill>
                <a:effectLst/>
                <a:latin typeface="ff-quadraat-web-pro"/>
              </a:rPr>
              <a:t> The annualized rate of moderate or severe exacerbations was 0.78 (95% confidence interval [CI], 0.64 to 0.93) with dupilumab and 1.10 (95% CI, 0.93 to 1.30) with placebo (rate ratio, 0.70; 95% CI, 0.58 to 0.86; P&lt;0.001). The prebronchodilator FEV</a:t>
            </a:r>
            <a:r>
              <a:rPr lang="en-IN" b="0" i="0" u="none" strike="noStrike" baseline="-25000" dirty="0">
                <a:solidFill>
                  <a:srgbClr val="4D4D4D"/>
                </a:solidFill>
                <a:effectLst/>
                <a:latin typeface="ff-quadraat-web-pro"/>
              </a:rPr>
              <a:t>1</a:t>
            </a:r>
            <a:r>
              <a:rPr lang="en-IN" b="0" i="0" u="none" strike="noStrike" dirty="0">
                <a:solidFill>
                  <a:srgbClr val="4D4D4D"/>
                </a:solidFill>
                <a:effectLst/>
                <a:latin typeface="ff-quadraat-web-pro"/>
              </a:rPr>
              <a:t> increased from baseline to week 12 by a least-squares (LS) mean of 160 ml (95% CI, 126 to 195) with dupilumab and 77 ml (95% CI, 42 to 112) with placebo (LS mean difference, 83 ml; 95% CI, 42 to 125; P&lt;0.001), a difference that was sustained through week 52. At week 52, the SGRQ score had improved by an LS mean of −9.7 (95% CI, −11.3 to −8.1) with dupilumab and −6.4 (95% CI, −8.0 to −4.8) with placebo (LS mean difference, −3.4; 95% CI, −5.5 to −1.3; P=0.002). </a:t>
            </a:r>
            <a:endParaRPr lang="en-US" dirty="0"/>
          </a:p>
        </p:txBody>
      </p:sp>
      <p:sp>
        <p:nvSpPr>
          <p:cNvPr id="4" name="Slide Number Placeholder 3"/>
          <p:cNvSpPr>
            <a:spLocks noGrp="1"/>
          </p:cNvSpPr>
          <p:nvPr>
            <p:ph type="sldNum" sz="quarter" idx="5"/>
          </p:nvPr>
        </p:nvSpPr>
        <p:spPr/>
        <p:txBody>
          <a:bodyPr/>
          <a:lstStyle/>
          <a:p>
            <a:fld id="{E9B8AC3F-AB3E-3247-B0A2-5A866AC7B742}" type="slidenum">
              <a:rPr lang="en-US" smtClean="0"/>
              <a:t>19</a:t>
            </a:fld>
            <a:endParaRPr lang="en-US"/>
          </a:p>
        </p:txBody>
      </p:sp>
    </p:spTree>
    <p:extLst>
      <p:ext uri="{BB962C8B-B14F-4D97-AF65-F5344CB8AC3E}">
        <p14:creationId xmlns:p14="http://schemas.microsoft.com/office/powerpoint/2010/main" val="123423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i="0" u="none" strike="noStrike" dirty="0">
                <a:solidFill>
                  <a:srgbClr val="4D4D4D"/>
                </a:solidFill>
                <a:effectLst/>
                <a:latin typeface="ff-quadraat-web-pro"/>
              </a:rPr>
              <a:t>A total of 939 patients underwent randomization: 468 to the dupilumab group and 471 to the placebo group</a:t>
            </a:r>
          </a:p>
          <a:p>
            <a:endParaRPr lang="en-IN" b="0" i="0" u="none" strike="noStrike" dirty="0">
              <a:solidFill>
                <a:srgbClr val="4D4D4D"/>
              </a:solidFill>
              <a:effectLst/>
              <a:latin typeface="ff-quadraat-web-pro"/>
            </a:endParaRPr>
          </a:p>
          <a:p>
            <a:r>
              <a:rPr lang="en-IN" b="0" i="0" u="none" strike="noStrike" dirty="0">
                <a:solidFill>
                  <a:srgbClr val="4D4D4D"/>
                </a:solidFill>
                <a:effectLst/>
                <a:latin typeface="ff-quadraat-web-pro"/>
              </a:rPr>
              <a:t> The annualized rate of moderate or severe exacerbations was 0.78 (95% confidence interval [CI], 0.64 to 0.93) with dupilumab and 1.10 (95% CI, 0.93 to 1.30) with placebo (rate ratio, 0.70; 95% CI, 0.58 to 0.86; P&lt;0.001). The prebronchodilator FEV</a:t>
            </a:r>
            <a:r>
              <a:rPr lang="en-IN" b="0" i="0" u="none" strike="noStrike" baseline="-25000" dirty="0">
                <a:solidFill>
                  <a:srgbClr val="4D4D4D"/>
                </a:solidFill>
                <a:effectLst/>
                <a:latin typeface="ff-quadraat-web-pro"/>
              </a:rPr>
              <a:t>1</a:t>
            </a:r>
            <a:r>
              <a:rPr lang="en-IN" b="0" i="0" u="none" strike="noStrike" dirty="0">
                <a:solidFill>
                  <a:srgbClr val="4D4D4D"/>
                </a:solidFill>
                <a:effectLst/>
                <a:latin typeface="ff-quadraat-web-pro"/>
              </a:rPr>
              <a:t> increased from baseline to week 12 by a least-squares (LS) mean of 160 ml (95% CI, 126 to 195) with dupilumab and 77 ml (95% CI, 42 to 112) with placebo (LS mean difference, 83 ml; 95% CI, 42 to 125; P&lt;0.001), a difference that was sustained through week 52. At week 52, the SGRQ score had improved by an LS mean of −9.7 (95% CI, −11.3 to −8.1) with dupilumab and −6.4 (95% CI, −8.0 to −4.8) with placebo (LS mean difference, −3.4; 95% CI, −5.5 to −1.3; P=0.002). </a:t>
            </a:r>
            <a:endParaRPr lang="en-US" dirty="0"/>
          </a:p>
        </p:txBody>
      </p:sp>
      <p:sp>
        <p:nvSpPr>
          <p:cNvPr id="4" name="Slide Number Placeholder 3"/>
          <p:cNvSpPr>
            <a:spLocks noGrp="1"/>
          </p:cNvSpPr>
          <p:nvPr>
            <p:ph type="sldNum" sz="quarter" idx="5"/>
          </p:nvPr>
        </p:nvSpPr>
        <p:spPr/>
        <p:txBody>
          <a:bodyPr/>
          <a:lstStyle/>
          <a:p>
            <a:fld id="{E9B8AC3F-AB3E-3247-B0A2-5A866AC7B742}" type="slidenum">
              <a:rPr lang="en-US" smtClean="0"/>
              <a:t>20</a:t>
            </a:fld>
            <a:endParaRPr lang="en-US"/>
          </a:p>
        </p:txBody>
      </p:sp>
    </p:spTree>
    <p:extLst>
      <p:ext uri="{BB962C8B-B14F-4D97-AF65-F5344CB8AC3E}">
        <p14:creationId xmlns:p14="http://schemas.microsoft.com/office/powerpoint/2010/main" val="1742454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8DD2-51B9-4FE3-5CD1-BF7A77A41F6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5C7484B-9889-4D93-FB0C-786D2E4A91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2963823-F514-9AEB-F9D4-025DBFDD43C8}"/>
              </a:ext>
            </a:extLst>
          </p:cNvPr>
          <p:cNvSpPr>
            <a:spLocks noGrp="1"/>
          </p:cNvSpPr>
          <p:nvPr>
            <p:ph type="dt" sz="half" idx="10"/>
          </p:nvPr>
        </p:nvSpPr>
        <p:spPr/>
        <p:txBody>
          <a:bodyPr/>
          <a:lstStyle/>
          <a:p>
            <a:fld id="{CB0E8618-1C8E-F04A-B821-369E955F10E0}" type="datetimeFigureOut">
              <a:rPr lang="en-US" smtClean="0"/>
              <a:t>2/26/25</a:t>
            </a:fld>
            <a:endParaRPr lang="en-US"/>
          </a:p>
        </p:txBody>
      </p:sp>
      <p:sp>
        <p:nvSpPr>
          <p:cNvPr id="5" name="Footer Placeholder 4">
            <a:extLst>
              <a:ext uri="{FF2B5EF4-FFF2-40B4-BE49-F238E27FC236}">
                <a16:creationId xmlns:a16="http://schemas.microsoft.com/office/drawing/2014/main" id="{F52C262F-F19B-6EFF-F612-8B3D4C1F2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64848-C7B6-7F37-A915-A29531BD5A15}"/>
              </a:ext>
            </a:extLst>
          </p:cNvPr>
          <p:cNvSpPr>
            <a:spLocks noGrp="1"/>
          </p:cNvSpPr>
          <p:nvPr>
            <p:ph type="sldNum" sz="quarter" idx="12"/>
          </p:nvPr>
        </p:nvSpPr>
        <p:spPr/>
        <p:txBody>
          <a:bodyPr/>
          <a:lstStyle/>
          <a:p>
            <a:fld id="{49EDB66D-9590-3043-9AEA-BAF8EDB9B089}" type="slidenum">
              <a:rPr lang="en-US" smtClean="0"/>
              <a:t>‹#›</a:t>
            </a:fld>
            <a:endParaRPr lang="en-US"/>
          </a:p>
        </p:txBody>
      </p:sp>
    </p:spTree>
    <p:extLst>
      <p:ext uri="{BB962C8B-B14F-4D97-AF65-F5344CB8AC3E}">
        <p14:creationId xmlns:p14="http://schemas.microsoft.com/office/powerpoint/2010/main" val="3458967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FA6C-BE7C-8AEF-6783-FCA024B5C4B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8CDBFA6-3C50-E914-10F5-FDB76BD242E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C1476E-353E-F67C-96E0-CB1C70505E7A}"/>
              </a:ext>
            </a:extLst>
          </p:cNvPr>
          <p:cNvSpPr>
            <a:spLocks noGrp="1"/>
          </p:cNvSpPr>
          <p:nvPr>
            <p:ph type="dt" sz="half" idx="10"/>
          </p:nvPr>
        </p:nvSpPr>
        <p:spPr/>
        <p:txBody>
          <a:bodyPr/>
          <a:lstStyle/>
          <a:p>
            <a:fld id="{CB0E8618-1C8E-F04A-B821-369E955F10E0}" type="datetimeFigureOut">
              <a:rPr lang="en-US" smtClean="0"/>
              <a:t>2/26/25</a:t>
            </a:fld>
            <a:endParaRPr lang="en-US"/>
          </a:p>
        </p:txBody>
      </p:sp>
      <p:sp>
        <p:nvSpPr>
          <p:cNvPr id="5" name="Footer Placeholder 4">
            <a:extLst>
              <a:ext uri="{FF2B5EF4-FFF2-40B4-BE49-F238E27FC236}">
                <a16:creationId xmlns:a16="http://schemas.microsoft.com/office/drawing/2014/main" id="{29777057-63CE-6ED5-2E59-E1D43ED59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7C90F-96F3-B806-3AA0-D622941D185E}"/>
              </a:ext>
            </a:extLst>
          </p:cNvPr>
          <p:cNvSpPr>
            <a:spLocks noGrp="1"/>
          </p:cNvSpPr>
          <p:nvPr>
            <p:ph type="sldNum" sz="quarter" idx="12"/>
          </p:nvPr>
        </p:nvSpPr>
        <p:spPr/>
        <p:txBody>
          <a:bodyPr/>
          <a:lstStyle/>
          <a:p>
            <a:fld id="{49EDB66D-9590-3043-9AEA-BAF8EDB9B089}" type="slidenum">
              <a:rPr lang="en-US" smtClean="0"/>
              <a:t>‹#›</a:t>
            </a:fld>
            <a:endParaRPr lang="en-US"/>
          </a:p>
        </p:txBody>
      </p:sp>
    </p:spTree>
    <p:extLst>
      <p:ext uri="{BB962C8B-B14F-4D97-AF65-F5344CB8AC3E}">
        <p14:creationId xmlns:p14="http://schemas.microsoft.com/office/powerpoint/2010/main" val="132489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95FDBC-A413-E3E4-7B0F-D2F1F5E8537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407F3A-EE05-A8B6-473A-81487D4BC63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2F9507-6D8A-10E8-3F6F-AF0099C22A2A}"/>
              </a:ext>
            </a:extLst>
          </p:cNvPr>
          <p:cNvSpPr>
            <a:spLocks noGrp="1"/>
          </p:cNvSpPr>
          <p:nvPr>
            <p:ph type="dt" sz="half" idx="10"/>
          </p:nvPr>
        </p:nvSpPr>
        <p:spPr/>
        <p:txBody>
          <a:bodyPr/>
          <a:lstStyle/>
          <a:p>
            <a:fld id="{CB0E8618-1C8E-F04A-B821-369E955F10E0}" type="datetimeFigureOut">
              <a:rPr lang="en-US" smtClean="0"/>
              <a:t>2/26/25</a:t>
            </a:fld>
            <a:endParaRPr lang="en-US"/>
          </a:p>
        </p:txBody>
      </p:sp>
      <p:sp>
        <p:nvSpPr>
          <p:cNvPr id="5" name="Footer Placeholder 4">
            <a:extLst>
              <a:ext uri="{FF2B5EF4-FFF2-40B4-BE49-F238E27FC236}">
                <a16:creationId xmlns:a16="http://schemas.microsoft.com/office/drawing/2014/main" id="{4D26A0A7-C0CD-FE0F-ED30-25DDB74F3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62552-66C8-036D-AA22-A93E21BA9BD9}"/>
              </a:ext>
            </a:extLst>
          </p:cNvPr>
          <p:cNvSpPr>
            <a:spLocks noGrp="1"/>
          </p:cNvSpPr>
          <p:nvPr>
            <p:ph type="sldNum" sz="quarter" idx="12"/>
          </p:nvPr>
        </p:nvSpPr>
        <p:spPr/>
        <p:txBody>
          <a:bodyPr/>
          <a:lstStyle/>
          <a:p>
            <a:fld id="{49EDB66D-9590-3043-9AEA-BAF8EDB9B089}" type="slidenum">
              <a:rPr lang="en-US" smtClean="0"/>
              <a:t>‹#›</a:t>
            </a:fld>
            <a:endParaRPr lang="en-US"/>
          </a:p>
        </p:txBody>
      </p:sp>
    </p:spTree>
    <p:extLst>
      <p:ext uri="{BB962C8B-B14F-4D97-AF65-F5344CB8AC3E}">
        <p14:creationId xmlns:p14="http://schemas.microsoft.com/office/powerpoint/2010/main" val="88075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D15A-A06F-D0E0-CEB5-2CFA302CD9C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456C6F-407E-D357-E831-CE70B7F3535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5F7881-AEA8-18F4-14D9-D8DB3E50857E}"/>
              </a:ext>
            </a:extLst>
          </p:cNvPr>
          <p:cNvSpPr>
            <a:spLocks noGrp="1"/>
          </p:cNvSpPr>
          <p:nvPr>
            <p:ph type="dt" sz="half" idx="10"/>
          </p:nvPr>
        </p:nvSpPr>
        <p:spPr/>
        <p:txBody>
          <a:bodyPr/>
          <a:lstStyle/>
          <a:p>
            <a:fld id="{CB0E8618-1C8E-F04A-B821-369E955F10E0}" type="datetimeFigureOut">
              <a:rPr lang="en-US" smtClean="0"/>
              <a:t>2/26/25</a:t>
            </a:fld>
            <a:endParaRPr lang="en-US"/>
          </a:p>
        </p:txBody>
      </p:sp>
      <p:sp>
        <p:nvSpPr>
          <p:cNvPr id="5" name="Footer Placeholder 4">
            <a:extLst>
              <a:ext uri="{FF2B5EF4-FFF2-40B4-BE49-F238E27FC236}">
                <a16:creationId xmlns:a16="http://schemas.microsoft.com/office/drawing/2014/main" id="{A9F2344C-BFA6-0862-F5B4-49E49E9A0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241D0-38C8-F567-29A8-287354BA6A2D}"/>
              </a:ext>
            </a:extLst>
          </p:cNvPr>
          <p:cNvSpPr>
            <a:spLocks noGrp="1"/>
          </p:cNvSpPr>
          <p:nvPr>
            <p:ph type="sldNum" sz="quarter" idx="12"/>
          </p:nvPr>
        </p:nvSpPr>
        <p:spPr/>
        <p:txBody>
          <a:bodyPr/>
          <a:lstStyle/>
          <a:p>
            <a:fld id="{49EDB66D-9590-3043-9AEA-BAF8EDB9B089}" type="slidenum">
              <a:rPr lang="en-US" smtClean="0"/>
              <a:t>‹#›</a:t>
            </a:fld>
            <a:endParaRPr lang="en-US"/>
          </a:p>
        </p:txBody>
      </p:sp>
    </p:spTree>
    <p:extLst>
      <p:ext uri="{BB962C8B-B14F-4D97-AF65-F5344CB8AC3E}">
        <p14:creationId xmlns:p14="http://schemas.microsoft.com/office/powerpoint/2010/main" val="63664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BCD7A-D8B2-2E59-479C-05883AD0533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7C6D086-D678-D755-1B82-A71A58AF65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EBD039B-D607-D416-ED3D-866B8169A027}"/>
              </a:ext>
            </a:extLst>
          </p:cNvPr>
          <p:cNvSpPr>
            <a:spLocks noGrp="1"/>
          </p:cNvSpPr>
          <p:nvPr>
            <p:ph type="dt" sz="half" idx="10"/>
          </p:nvPr>
        </p:nvSpPr>
        <p:spPr/>
        <p:txBody>
          <a:bodyPr/>
          <a:lstStyle/>
          <a:p>
            <a:fld id="{CB0E8618-1C8E-F04A-B821-369E955F10E0}" type="datetimeFigureOut">
              <a:rPr lang="en-US" smtClean="0"/>
              <a:t>2/26/25</a:t>
            </a:fld>
            <a:endParaRPr lang="en-US"/>
          </a:p>
        </p:txBody>
      </p:sp>
      <p:sp>
        <p:nvSpPr>
          <p:cNvPr id="5" name="Footer Placeholder 4">
            <a:extLst>
              <a:ext uri="{FF2B5EF4-FFF2-40B4-BE49-F238E27FC236}">
                <a16:creationId xmlns:a16="http://schemas.microsoft.com/office/drawing/2014/main" id="{18C6DD1D-343D-2412-FBAB-797208422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B4A5D-A1CB-545D-0537-09234AD5EFA1}"/>
              </a:ext>
            </a:extLst>
          </p:cNvPr>
          <p:cNvSpPr>
            <a:spLocks noGrp="1"/>
          </p:cNvSpPr>
          <p:nvPr>
            <p:ph type="sldNum" sz="quarter" idx="12"/>
          </p:nvPr>
        </p:nvSpPr>
        <p:spPr/>
        <p:txBody>
          <a:bodyPr/>
          <a:lstStyle/>
          <a:p>
            <a:fld id="{49EDB66D-9590-3043-9AEA-BAF8EDB9B089}" type="slidenum">
              <a:rPr lang="en-US" smtClean="0"/>
              <a:t>‹#›</a:t>
            </a:fld>
            <a:endParaRPr lang="en-US"/>
          </a:p>
        </p:txBody>
      </p:sp>
    </p:spTree>
    <p:extLst>
      <p:ext uri="{BB962C8B-B14F-4D97-AF65-F5344CB8AC3E}">
        <p14:creationId xmlns:p14="http://schemas.microsoft.com/office/powerpoint/2010/main" val="311652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DBA1D-8262-6771-6931-7D7D8204691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E4C1734-C3E2-B1DB-49A1-2602B12F991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74E0E49-A88D-C56B-88A9-A000F1FE058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08EA6D-0C74-4C4D-224F-278DEC8D11C5}"/>
              </a:ext>
            </a:extLst>
          </p:cNvPr>
          <p:cNvSpPr>
            <a:spLocks noGrp="1"/>
          </p:cNvSpPr>
          <p:nvPr>
            <p:ph type="dt" sz="half" idx="10"/>
          </p:nvPr>
        </p:nvSpPr>
        <p:spPr/>
        <p:txBody>
          <a:bodyPr/>
          <a:lstStyle/>
          <a:p>
            <a:fld id="{CB0E8618-1C8E-F04A-B821-369E955F10E0}" type="datetimeFigureOut">
              <a:rPr lang="en-US" smtClean="0"/>
              <a:t>2/26/25</a:t>
            </a:fld>
            <a:endParaRPr lang="en-US"/>
          </a:p>
        </p:txBody>
      </p:sp>
      <p:sp>
        <p:nvSpPr>
          <p:cNvPr id="6" name="Footer Placeholder 5">
            <a:extLst>
              <a:ext uri="{FF2B5EF4-FFF2-40B4-BE49-F238E27FC236}">
                <a16:creationId xmlns:a16="http://schemas.microsoft.com/office/drawing/2014/main" id="{2F3C26FF-C3AD-2816-7D89-67E96674EB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13FCF-E5BF-2D6F-E596-8DF6ED4C5F98}"/>
              </a:ext>
            </a:extLst>
          </p:cNvPr>
          <p:cNvSpPr>
            <a:spLocks noGrp="1"/>
          </p:cNvSpPr>
          <p:nvPr>
            <p:ph type="sldNum" sz="quarter" idx="12"/>
          </p:nvPr>
        </p:nvSpPr>
        <p:spPr/>
        <p:txBody>
          <a:bodyPr/>
          <a:lstStyle/>
          <a:p>
            <a:fld id="{49EDB66D-9590-3043-9AEA-BAF8EDB9B089}" type="slidenum">
              <a:rPr lang="en-US" smtClean="0"/>
              <a:t>‹#›</a:t>
            </a:fld>
            <a:endParaRPr lang="en-US"/>
          </a:p>
        </p:txBody>
      </p:sp>
    </p:spTree>
    <p:extLst>
      <p:ext uri="{BB962C8B-B14F-4D97-AF65-F5344CB8AC3E}">
        <p14:creationId xmlns:p14="http://schemas.microsoft.com/office/powerpoint/2010/main" val="113429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B002-9459-4BEB-E462-A77E7357B21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255C22D-7963-AAB5-692A-81E06DAA73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3D032F-61B4-84C9-8EF0-84D23E619C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BE013FA-FC3B-D8E7-C6A2-FFDAEF2354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0C05361-BDCD-E1DB-F6BB-743607C98C6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D8A4BDA-0D6B-1838-C318-BA1443083D15}"/>
              </a:ext>
            </a:extLst>
          </p:cNvPr>
          <p:cNvSpPr>
            <a:spLocks noGrp="1"/>
          </p:cNvSpPr>
          <p:nvPr>
            <p:ph type="dt" sz="half" idx="10"/>
          </p:nvPr>
        </p:nvSpPr>
        <p:spPr/>
        <p:txBody>
          <a:bodyPr/>
          <a:lstStyle/>
          <a:p>
            <a:fld id="{CB0E8618-1C8E-F04A-B821-369E955F10E0}" type="datetimeFigureOut">
              <a:rPr lang="en-US" smtClean="0"/>
              <a:t>2/26/25</a:t>
            </a:fld>
            <a:endParaRPr lang="en-US"/>
          </a:p>
        </p:txBody>
      </p:sp>
      <p:sp>
        <p:nvSpPr>
          <p:cNvPr id="8" name="Footer Placeholder 7">
            <a:extLst>
              <a:ext uri="{FF2B5EF4-FFF2-40B4-BE49-F238E27FC236}">
                <a16:creationId xmlns:a16="http://schemas.microsoft.com/office/drawing/2014/main" id="{25C086D4-B040-0FCC-677E-106C446845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6B920C-CB8A-81F5-9A61-1BD29DA7A865}"/>
              </a:ext>
            </a:extLst>
          </p:cNvPr>
          <p:cNvSpPr>
            <a:spLocks noGrp="1"/>
          </p:cNvSpPr>
          <p:nvPr>
            <p:ph type="sldNum" sz="quarter" idx="12"/>
          </p:nvPr>
        </p:nvSpPr>
        <p:spPr/>
        <p:txBody>
          <a:bodyPr/>
          <a:lstStyle/>
          <a:p>
            <a:fld id="{49EDB66D-9590-3043-9AEA-BAF8EDB9B089}" type="slidenum">
              <a:rPr lang="en-US" smtClean="0"/>
              <a:t>‹#›</a:t>
            </a:fld>
            <a:endParaRPr lang="en-US"/>
          </a:p>
        </p:txBody>
      </p:sp>
    </p:spTree>
    <p:extLst>
      <p:ext uri="{BB962C8B-B14F-4D97-AF65-F5344CB8AC3E}">
        <p14:creationId xmlns:p14="http://schemas.microsoft.com/office/powerpoint/2010/main" val="682125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7F1C-DF03-3907-EAF8-8CACDC05EF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1D67C4D-4D68-1B4A-13B0-F309F36B07AB}"/>
              </a:ext>
            </a:extLst>
          </p:cNvPr>
          <p:cNvSpPr>
            <a:spLocks noGrp="1"/>
          </p:cNvSpPr>
          <p:nvPr>
            <p:ph type="dt" sz="half" idx="10"/>
          </p:nvPr>
        </p:nvSpPr>
        <p:spPr/>
        <p:txBody>
          <a:bodyPr/>
          <a:lstStyle/>
          <a:p>
            <a:fld id="{CB0E8618-1C8E-F04A-B821-369E955F10E0}" type="datetimeFigureOut">
              <a:rPr lang="en-US" smtClean="0"/>
              <a:t>2/26/25</a:t>
            </a:fld>
            <a:endParaRPr lang="en-US"/>
          </a:p>
        </p:txBody>
      </p:sp>
      <p:sp>
        <p:nvSpPr>
          <p:cNvPr id="4" name="Footer Placeholder 3">
            <a:extLst>
              <a:ext uri="{FF2B5EF4-FFF2-40B4-BE49-F238E27FC236}">
                <a16:creationId xmlns:a16="http://schemas.microsoft.com/office/drawing/2014/main" id="{6F38903E-DE88-C6D2-603E-F42B940FCD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EDC54D-C6D5-A88E-0844-3906A5E40254}"/>
              </a:ext>
            </a:extLst>
          </p:cNvPr>
          <p:cNvSpPr>
            <a:spLocks noGrp="1"/>
          </p:cNvSpPr>
          <p:nvPr>
            <p:ph type="sldNum" sz="quarter" idx="12"/>
          </p:nvPr>
        </p:nvSpPr>
        <p:spPr/>
        <p:txBody>
          <a:bodyPr/>
          <a:lstStyle/>
          <a:p>
            <a:fld id="{49EDB66D-9590-3043-9AEA-BAF8EDB9B089}" type="slidenum">
              <a:rPr lang="en-US" smtClean="0"/>
              <a:t>‹#›</a:t>
            </a:fld>
            <a:endParaRPr lang="en-US"/>
          </a:p>
        </p:txBody>
      </p:sp>
    </p:spTree>
    <p:extLst>
      <p:ext uri="{BB962C8B-B14F-4D97-AF65-F5344CB8AC3E}">
        <p14:creationId xmlns:p14="http://schemas.microsoft.com/office/powerpoint/2010/main" val="3961531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19417-B652-7690-EAE0-2B4939BF58E7}"/>
              </a:ext>
            </a:extLst>
          </p:cNvPr>
          <p:cNvSpPr>
            <a:spLocks noGrp="1"/>
          </p:cNvSpPr>
          <p:nvPr>
            <p:ph type="dt" sz="half" idx="10"/>
          </p:nvPr>
        </p:nvSpPr>
        <p:spPr/>
        <p:txBody>
          <a:bodyPr/>
          <a:lstStyle/>
          <a:p>
            <a:fld id="{CB0E8618-1C8E-F04A-B821-369E955F10E0}" type="datetimeFigureOut">
              <a:rPr lang="en-US" smtClean="0"/>
              <a:t>2/26/25</a:t>
            </a:fld>
            <a:endParaRPr lang="en-US"/>
          </a:p>
        </p:txBody>
      </p:sp>
      <p:sp>
        <p:nvSpPr>
          <p:cNvPr id="3" name="Footer Placeholder 2">
            <a:extLst>
              <a:ext uri="{FF2B5EF4-FFF2-40B4-BE49-F238E27FC236}">
                <a16:creationId xmlns:a16="http://schemas.microsoft.com/office/drawing/2014/main" id="{7956FB27-6339-FABC-0044-0A357A08E8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8564A6-626B-9365-A807-3081DB7C4C16}"/>
              </a:ext>
            </a:extLst>
          </p:cNvPr>
          <p:cNvSpPr>
            <a:spLocks noGrp="1"/>
          </p:cNvSpPr>
          <p:nvPr>
            <p:ph type="sldNum" sz="quarter" idx="12"/>
          </p:nvPr>
        </p:nvSpPr>
        <p:spPr/>
        <p:txBody>
          <a:bodyPr/>
          <a:lstStyle/>
          <a:p>
            <a:fld id="{49EDB66D-9590-3043-9AEA-BAF8EDB9B089}" type="slidenum">
              <a:rPr lang="en-US" smtClean="0"/>
              <a:t>‹#›</a:t>
            </a:fld>
            <a:endParaRPr lang="en-US"/>
          </a:p>
        </p:txBody>
      </p:sp>
    </p:spTree>
    <p:extLst>
      <p:ext uri="{BB962C8B-B14F-4D97-AF65-F5344CB8AC3E}">
        <p14:creationId xmlns:p14="http://schemas.microsoft.com/office/powerpoint/2010/main" val="386504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1101-C1D4-5319-78DF-009B303A29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E7A0D64-03BB-7946-DF5A-2F5C6FDFF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92228E3-B99D-0D0F-F910-082A88917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EBF6FC-B9F7-6929-F1CC-F0F6F5D25F46}"/>
              </a:ext>
            </a:extLst>
          </p:cNvPr>
          <p:cNvSpPr>
            <a:spLocks noGrp="1"/>
          </p:cNvSpPr>
          <p:nvPr>
            <p:ph type="dt" sz="half" idx="10"/>
          </p:nvPr>
        </p:nvSpPr>
        <p:spPr/>
        <p:txBody>
          <a:bodyPr/>
          <a:lstStyle/>
          <a:p>
            <a:fld id="{CB0E8618-1C8E-F04A-B821-369E955F10E0}" type="datetimeFigureOut">
              <a:rPr lang="en-US" smtClean="0"/>
              <a:t>2/26/25</a:t>
            </a:fld>
            <a:endParaRPr lang="en-US"/>
          </a:p>
        </p:txBody>
      </p:sp>
      <p:sp>
        <p:nvSpPr>
          <p:cNvPr id="6" name="Footer Placeholder 5">
            <a:extLst>
              <a:ext uri="{FF2B5EF4-FFF2-40B4-BE49-F238E27FC236}">
                <a16:creationId xmlns:a16="http://schemas.microsoft.com/office/drawing/2014/main" id="{2170545A-40C1-2324-DDA0-6E20D106A8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CF6CE3-B05C-1438-CE4B-786131F213C5}"/>
              </a:ext>
            </a:extLst>
          </p:cNvPr>
          <p:cNvSpPr>
            <a:spLocks noGrp="1"/>
          </p:cNvSpPr>
          <p:nvPr>
            <p:ph type="sldNum" sz="quarter" idx="12"/>
          </p:nvPr>
        </p:nvSpPr>
        <p:spPr/>
        <p:txBody>
          <a:bodyPr/>
          <a:lstStyle/>
          <a:p>
            <a:fld id="{49EDB66D-9590-3043-9AEA-BAF8EDB9B089}" type="slidenum">
              <a:rPr lang="en-US" smtClean="0"/>
              <a:t>‹#›</a:t>
            </a:fld>
            <a:endParaRPr lang="en-US"/>
          </a:p>
        </p:txBody>
      </p:sp>
    </p:spTree>
    <p:extLst>
      <p:ext uri="{BB962C8B-B14F-4D97-AF65-F5344CB8AC3E}">
        <p14:creationId xmlns:p14="http://schemas.microsoft.com/office/powerpoint/2010/main" val="3127368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80CF-F060-CBE7-E85C-896D0775EE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4096313-2220-F554-1116-9855B4E61E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E44FC0-78C4-4DBC-2E7D-B576FA31D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F96AFD-6D50-DFD1-6AAB-63CCC1F53196}"/>
              </a:ext>
            </a:extLst>
          </p:cNvPr>
          <p:cNvSpPr>
            <a:spLocks noGrp="1"/>
          </p:cNvSpPr>
          <p:nvPr>
            <p:ph type="dt" sz="half" idx="10"/>
          </p:nvPr>
        </p:nvSpPr>
        <p:spPr/>
        <p:txBody>
          <a:bodyPr/>
          <a:lstStyle/>
          <a:p>
            <a:fld id="{CB0E8618-1C8E-F04A-B821-369E955F10E0}" type="datetimeFigureOut">
              <a:rPr lang="en-US" smtClean="0"/>
              <a:t>2/26/25</a:t>
            </a:fld>
            <a:endParaRPr lang="en-US"/>
          </a:p>
        </p:txBody>
      </p:sp>
      <p:sp>
        <p:nvSpPr>
          <p:cNvPr id="6" name="Footer Placeholder 5">
            <a:extLst>
              <a:ext uri="{FF2B5EF4-FFF2-40B4-BE49-F238E27FC236}">
                <a16:creationId xmlns:a16="http://schemas.microsoft.com/office/drawing/2014/main" id="{7AF21601-0610-03A2-373F-56C6260E0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7B6BF-C92F-A656-2558-1478735A2B73}"/>
              </a:ext>
            </a:extLst>
          </p:cNvPr>
          <p:cNvSpPr>
            <a:spLocks noGrp="1"/>
          </p:cNvSpPr>
          <p:nvPr>
            <p:ph type="sldNum" sz="quarter" idx="12"/>
          </p:nvPr>
        </p:nvSpPr>
        <p:spPr/>
        <p:txBody>
          <a:bodyPr/>
          <a:lstStyle/>
          <a:p>
            <a:fld id="{49EDB66D-9590-3043-9AEA-BAF8EDB9B089}" type="slidenum">
              <a:rPr lang="en-US" smtClean="0"/>
              <a:t>‹#›</a:t>
            </a:fld>
            <a:endParaRPr lang="en-US"/>
          </a:p>
        </p:txBody>
      </p:sp>
    </p:spTree>
    <p:extLst>
      <p:ext uri="{BB962C8B-B14F-4D97-AF65-F5344CB8AC3E}">
        <p14:creationId xmlns:p14="http://schemas.microsoft.com/office/powerpoint/2010/main" val="2253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D897D2-98E7-A90E-C187-4DED03C576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A87FDD-E97E-289F-B07C-662C85BA6A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EBF1F9-39A6-2336-33BF-2D6F3B4639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0E8618-1C8E-F04A-B821-369E955F10E0}" type="datetimeFigureOut">
              <a:rPr lang="en-US" smtClean="0"/>
              <a:t>2/26/25</a:t>
            </a:fld>
            <a:endParaRPr lang="en-US"/>
          </a:p>
        </p:txBody>
      </p:sp>
      <p:sp>
        <p:nvSpPr>
          <p:cNvPr id="5" name="Footer Placeholder 4">
            <a:extLst>
              <a:ext uri="{FF2B5EF4-FFF2-40B4-BE49-F238E27FC236}">
                <a16:creationId xmlns:a16="http://schemas.microsoft.com/office/drawing/2014/main" id="{2B321170-69A5-B80F-B47C-BB1C4CE0A4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E4C3556-53D8-3682-5BE9-584867F6F8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EDB66D-9590-3043-9AEA-BAF8EDB9B089}" type="slidenum">
              <a:rPr lang="en-US" smtClean="0"/>
              <a:t>‹#›</a:t>
            </a:fld>
            <a:endParaRPr lang="en-US"/>
          </a:p>
        </p:txBody>
      </p:sp>
    </p:spTree>
    <p:extLst>
      <p:ext uri="{BB962C8B-B14F-4D97-AF65-F5344CB8AC3E}">
        <p14:creationId xmlns:p14="http://schemas.microsoft.com/office/powerpoint/2010/main" val="783332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tiff"/><Relationship Id="rId13" Type="http://schemas.openxmlformats.org/officeDocument/2006/relationships/diagramColors" Target="../diagrams/colors3.xml"/><Relationship Id="rId18" Type="http://schemas.openxmlformats.org/officeDocument/2006/relationships/diagramColors" Target="../diagrams/colors4.xml"/><Relationship Id="rId3" Type="http://schemas.openxmlformats.org/officeDocument/2006/relationships/image" Target="../media/image13.tiff"/><Relationship Id="rId21" Type="http://schemas.openxmlformats.org/officeDocument/2006/relationships/diagramLayout" Target="../diagrams/layout5.xml"/><Relationship Id="rId7" Type="http://schemas.openxmlformats.org/officeDocument/2006/relationships/image" Target="../media/image24.png"/><Relationship Id="rId12" Type="http://schemas.openxmlformats.org/officeDocument/2006/relationships/diagramQuickStyle" Target="../diagrams/quickStyle3.xml"/><Relationship Id="rId17" Type="http://schemas.openxmlformats.org/officeDocument/2006/relationships/diagramQuickStyle" Target="../diagrams/quickStyle4.xml"/><Relationship Id="rId2" Type="http://schemas.openxmlformats.org/officeDocument/2006/relationships/notesSlide" Target="../notesSlides/notesSlide3.xml"/><Relationship Id="rId16" Type="http://schemas.openxmlformats.org/officeDocument/2006/relationships/diagramLayout" Target="../diagrams/layout4.xml"/><Relationship Id="rId20"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image" Target="../media/image23.tiff"/><Relationship Id="rId11" Type="http://schemas.openxmlformats.org/officeDocument/2006/relationships/diagramLayout" Target="../diagrams/layout3.xml"/><Relationship Id="rId24" Type="http://schemas.microsoft.com/office/2007/relationships/diagramDrawing" Target="../diagrams/drawing5.xml"/><Relationship Id="rId5" Type="http://schemas.openxmlformats.org/officeDocument/2006/relationships/image" Target="../media/image16.tiff"/><Relationship Id="rId15" Type="http://schemas.openxmlformats.org/officeDocument/2006/relationships/diagramData" Target="../diagrams/data4.xml"/><Relationship Id="rId23" Type="http://schemas.openxmlformats.org/officeDocument/2006/relationships/diagramColors" Target="../diagrams/colors5.xml"/><Relationship Id="rId10" Type="http://schemas.openxmlformats.org/officeDocument/2006/relationships/diagramData" Target="../diagrams/data3.xml"/><Relationship Id="rId19" Type="http://schemas.microsoft.com/office/2007/relationships/diagramDrawing" Target="../diagrams/drawing4.xml"/><Relationship Id="rId4" Type="http://schemas.openxmlformats.org/officeDocument/2006/relationships/image" Target="../media/image15.tiff"/><Relationship Id="rId9" Type="http://schemas.openxmlformats.org/officeDocument/2006/relationships/image" Target="../media/image26.tiff"/><Relationship Id="rId14" Type="http://schemas.microsoft.com/office/2007/relationships/diagramDrawing" Target="../diagrams/drawing3.xml"/><Relationship Id="rId22"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6.tif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tiff"/><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jpeg"/><Relationship Id="rId7" Type="http://schemas.openxmlformats.org/officeDocument/2006/relationships/image" Target="../media/image5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0.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700_F_418798972_CZ8riBFgDyWJL80FkfdBru6uq1GTEu8H_ST.mp4">
            <a:hlinkClick r:id="" action="ppaction://media"/>
            <a:extLst>
              <a:ext uri="{FF2B5EF4-FFF2-40B4-BE49-F238E27FC236}">
                <a16:creationId xmlns:a16="http://schemas.microsoft.com/office/drawing/2014/main" id="{A5BD6DDC-A81F-92AC-6EC3-CE0C7C06C58A}"/>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61957"/>
          </a:xfrm>
        </p:spPr>
      </p:pic>
      <p:sp>
        <p:nvSpPr>
          <p:cNvPr id="9" name="Title 1">
            <a:extLst>
              <a:ext uri="{FF2B5EF4-FFF2-40B4-BE49-F238E27FC236}">
                <a16:creationId xmlns:a16="http://schemas.microsoft.com/office/drawing/2014/main" id="{D7C90BB0-8673-78F0-CA09-C6730F8EBD99}"/>
              </a:ext>
            </a:extLst>
          </p:cNvPr>
          <p:cNvSpPr txBox="1">
            <a:spLocks/>
          </p:cNvSpPr>
          <p:nvPr/>
        </p:nvSpPr>
        <p:spPr>
          <a:xfrm>
            <a:off x="1409700" y="3281363"/>
            <a:ext cx="10172700" cy="896937"/>
          </a:xfrm>
          <a:prstGeom prst="rect">
            <a:avLst/>
          </a:prstGeom>
          <a:solidFill>
            <a:schemeClr val="accent5">
              <a:lumMod val="20000"/>
              <a:lumOff val="80000"/>
              <a:alpha val="44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Biologicals Breakthrough in Asthma &amp; COPD</a:t>
            </a:r>
          </a:p>
        </p:txBody>
      </p:sp>
      <p:sp>
        <p:nvSpPr>
          <p:cNvPr id="10" name="TextBox 9">
            <a:extLst>
              <a:ext uri="{FF2B5EF4-FFF2-40B4-BE49-F238E27FC236}">
                <a16:creationId xmlns:a16="http://schemas.microsoft.com/office/drawing/2014/main" id="{6507EA88-4C61-C394-4A2F-46BDB7C1FE01}"/>
              </a:ext>
            </a:extLst>
          </p:cNvPr>
          <p:cNvSpPr txBox="1"/>
          <p:nvPr/>
        </p:nvSpPr>
        <p:spPr>
          <a:xfrm>
            <a:off x="2880840" y="5863197"/>
            <a:ext cx="6191701" cy="1077218"/>
          </a:xfrm>
          <a:prstGeom prst="rect">
            <a:avLst/>
          </a:prstGeom>
          <a:noFill/>
          <a:ln>
            <a:noFill/>
          </a:ln>
        </p:spPr>
        <p:txBody>
          <a:bodyPr wrap="square" rtlCol="0">
            <a:spAutoFit/>
          </a:bodyPr>
          <a:lstStyle/>
          <a:p>
            <a:pPr algn="ctr"/>
            <a:r>
              <a:rPr lang="en-US" sz="2800" dirty="0">
                <a:latin typeface="+mj-lt"/>
              </a:rPr>
              <a:t>Deepak Talwar</a:t>
            </a:r>
          </a:p>
          <a:p>
            <a:pPr algn="ctr"/>
            <a:r>
              <a:rPr lang="en-US" dirty="0">
                <a:latin typeface="+mj-lt"/>
              </a:rPr>
              <a:t>Director &amp; Chair, Metro Centre for Respiratory Diseases</a:t>
            </a:r>
          </a:p>
          <a:p>
            <a:pPr algn="ctr"/>
            <a:r>
              <a:rPr lang="en-US" dirty="0">
                <a:latin typeface="+mj-lt"/>
              </a:rPr>
              <a:t>Metro Hospitals &amp; Institute, NOIDA, INDIA</a:t>
            </a:r>
          </a:p>
        </p:txBody>
      </p:sp>
      <p:grpSp>
        <p:nvGrpSpPr>
          <p:cNvPr id="11" name="Group 10">
            <a:extLst>
              <a:ext uri="{FF2B5EF4-FFF2-40B4-BE49-F238E27FC236}">
                <a16:creationId xmlns:a16="http://schemas.microsoft.com/office/drawing/2014/main" id="{8CCE3072-797B-F06A-AB7F-52D6E19AE803}"/>
              </a:ext>
            </a:extLst>
          </p:cNvPr>
          <p:cNvGrpSpPr/>
          <p:nvPr/>
        </p:nvGrpSpPr>
        <p:grpSpPr>
          <a:xfrm>
            <a:off x="9160037" y="5399038"/>
            <a:ext cx="1440872" cy="1458962"/>
            <a:chOff x="113521" y="44647"/>
            <a:chExt cx="1698428" cy="1698428"/>
          </a:xfrm>
        </p:grpSpPr>
        <p:sp>
          <p:nvSpPr>
            <p:cNvPr id="12" name="Oval 11">
              <a:extLst>
                <a:ext uri="{FF2B5EF4-FFF2-40B4-BE49-F238E27FC236}">
                  <a16:creationId xmlns:a16="http://schemas.microsoft.com/office/drawing/2014/main" id="{BC3F6CDF-A684-7019-457A-C918ABCB7A9B}"/>
                </a:ext>
              </a:extLst>
            </p:cNvPr>
            <p:cNvSpPr/>
            <p:nvPr/>
          </p:nvSpPr>
          <p:spPr>
            <a:xfrm>
              <a:off x="113521" y="44647"/>
              <a:ext cx="1698428" cy="16984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pic>
          <p:nvPicPr>
            <p:cNvPr id="13" name="Picture 12">
              <a:extLst>
                <a:ext uri="{FF2B5EF4-FFF2-40B4-BE49-F238E27FC236}">
                  <a16:creationId xmlns:a16="http://schemas.microsoft.com/office/drawing/2014/main" id="{5F0F6D0D-5620-E4A8-9BE7-513079EB5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20132" y="259556"/>
              <a:ext cx="1480080" cy="1230530"/>
            </a:xfrm>
            <a:prstGeom prst="roundRect">
              <a:avLst>
                <a:gd name="adj" fmla="val 25762"/>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2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AB93-8812-E267-81AA-1A98EE043735}"/>
              </a:ext>
            </a:extLst>
          </p:cNvPr>
          <p:cNvSpPr>
            <a:spLocks noGrp="1"/>
          </p:cNvSpPr>
          <p:nvPr>
            <p:ph type="title"/>
          </p:nvPr>
        </p:nvSpPr>
        <p:spPr>
          <a:xfrm>
            <a:off x="0" y="-1"/>
            <a:ext cx="12192000" cy="1152939"/>
          </a:xfrm>
          <a:solidFill>
            <a:schemeClr val="accent5">
              <a:lumMod val="75000"/>
            </a:schemeClr>
          </a:solidFill>
        </p:spPr>
        <p:txBody>
          <a:bodyPr vert="horz" lIns="91440" tIns="45720" rIns="91440" bIns="45720" rtlCol="0" anchor="ctr">
            <a:normAutofit/>
          </a:bodyPr>
          <a:lstStyle/>
          <a:p>
            <a:pPr algn="ctr"/>
            <a:r>
              <a:rPr lang="en-US" altLang="de-DE" sz="5400" dirty="0">
                <a:solidFill>
                  <a:schemeClr val="bg1"/>
                </a:solidFill>
                <a:latin typeface="+mn-lt"/>
              </a:rPr>
              <a:t> Remember : </a:t>
            </a:r>
            <a:r>
              <a:rPr lang="en-US" altLang="de-DE" sz="3600" dirty="0">
                <a:solidFill>
                  <a:schemeClr val="bg1"/>
                </a:solidFill>
                <a:latin typeface="+mn-lt"/>
              </a:rPr>
              <a:t>Match Expectations with Research </a:t>
            </a:r>
            <a:endParaRPr lang="en-US" sz="3200" kern="1200" dirty="0">
              <a:solidFill>
                <a:schemeClr val="bg1"/>
              </a:solidFill>
              <a:latin typeface="+mj-lt"/>
              <a:ea typeface="+mj-ea"/>
              <a:cs typeface="+mj-cs"/>
            </a:endParaRPr>
          </a:p>
        </p:txBody>
      </p:sp>
      <p:graphicFrame>
        <p:nvGraphicFramePr>
          <p:cNvPr id="3" name="Table 3">
            <a:extLst>
              <a:ext uri="{FF2B5EF4-FFF2-40B4-BE49-F238E27FC236}">
                <a16:creationId xmlns:a16="http://schemas.microsoft.com/office/drawing/2014/main" id="{64F74487-EE0F-7C2C-E90F-4CA9144BF633}"/>
              </a:ext>
            </a:extLst>
          </p:cNvPr>
          <p:cNvGraphicFramePr>
            <a:graphicFrameLocks/>
          </p:cNvGraphicFramePr>
          <p:nvPr>
            <p:extLst>
              <p:ext uri="{D42A27DB-BD31-4B8C-83A1-F6EECF244321}">
                <p14:modId xmlns:p14="http://schemas.microsoft.com/office/powerpoint/2010/main" val="815722392"/>
              </p:ext>
            </p:extLst>
          </p:nvPr>
        </p:nvGraphicFramePr>
        <p:xfrm>
          <a:off x="234427" y="1152938"/>
          <a:ext cx="11723145" cy="5651659"/>
        </p:xfrm>
        <a:graphic>
          <a:graphicData uri="http://schemas.openxmlformats.org/drawingml/2006/table">
            <a:tbl>
              <a:tblPr firstRow="1" bandRow="1">
                <a:tableStyleId>{073A0DAA-6AF3-43AB-8588-CEC1D06C72B9}</a:tableStyleId>
              </a:tblPr>
              <a:tblGrid>
                <a:gridCol w="2106991">
                  <a:extLst>
                    <a:ext uri="{9D8B030D-6E8A-4147-A177-3AD203B41FA5}">
                      <a16:colId xmlns:a16="http://schemas.microsoft.com/office/drawing/2014/main" val="386089534"/>
                    </a:ext>
                  </a:extLst>
                </a:gridCol>
                <a:gridCol w="3687304">
                  <a:extLst>
                    <a:ext uri="{9D8B030D-6E8A-4147-A177-3AD203B41FA5}">
                      <a16:colId xmlns:a16="http://schemas.microsoft.com/office/drawing/2014/main" val="882663381"/>
                    </a:ext>
                  </a:extLst>
                </a:gridCol>
                <a:gridCol w="2846438">
                  <a:extLst>
                    <a:ext uri="{9D8B030D-6E8A-4147-A177-3AD203B41FA5}">
                      <a16:colId xmlns:a16="http://schemas.microsoft.com/office/drawing/2014/main" val="1654023457"/>
                    </a:ext>
                  </a:extLst>
                </a:gridCol>
                <a:gridCol w="3082412">
                  <a:extLst>
                    <a:ext uri="{9D8B030D-6E8A-4147-A177-3AD203B41FA5}">
                      <a16:colId xmlns:a16="http://schemas.microsoft.com/office/drawing/2014/main" val="912937949"/>
                    </a:ext>
                  </a:extLst>
                </a:gridCol>
              </a:tblGrid>
              <a:tr h="633911">
                <a:tc>
                  <a:txBody>
                    <a:bodyPr/>
                    <a:lstStyle/>
                    <a:p>
                      <a:r>
                        <a:rPr lang="en-US" sz="2000" dirty="0"/>
                        <a:t>SA Outcomes</a:t>
                      </a:r>
                    </a:p>
                  </a:txBody>
                  <a:tcPr>
                    <a:solidFill>
                      <a:schemeClr val="accent5">
                        <a:lumMod val="75000"/>
                      </a:schemeClr>
                    </a:solidFill>
                  </a:tcPr>
                </a:tc>
                <a:tc>
                  <a:txBody>
                    <a:bodyPr/>
                    <a:lstStyle/>
                    <a:p>
                      <a:r>
                        <a:rPr lang="en-US" sz="2000" dirty="0"/>
                        <a:t>Omalizumab</a:t>
                      </a:r>
                    </a:p>
                  </a:txBody>
                  <a:tcPr/>
                </a:tc>
                <a:tc>
                  <a:txBody>
                    <a:bodyPr/>
                    <a:lstStyle/>
                    <a:p>
                      <a:r>
                        <a:rPr lang="en-US" sz="2000" dirty="0"/>
                        <a:t>Mepolizumab</a:t>
                      </a:r>
                    </a:p>
                  </a:txBody>
                  <a:tcPr>
                    <a:solidFill>
                      <a:schemeClr val="accent2">
                        <a:lumMod val="75000"/>
                      </a:schemeClr>
                    </a:solidFill>
                  </a:tcPr>
                </a:tc>
                <a:tc>
                  <a:txBody>
                    <a:bodyPr/>
                    <a:lstStyle/>
                    <a:p>
                      <a:r>
                        <a:rPr lang="en-US" sz="2000" dirty="0"/>
                        <a:t>Benralizumab</a:t>
                      </a:r>
                    </a:p>
                  </a:txBody>
                  <a:tcPr>
                    <a:solidFill>
                      <a:schemeClr val="accent5">
                        <a:lumMod val="75000"/>
                      </a:schemeClr>
                    </a:solidFill>
                  </a:tcPr>
                </a:tc>
                <a:extLst>
                  <a:ext uri="{0D108BD9-81ED-4DB2-BD59-A6C34878D82A}">
                    <a16:rowId xmlns:a16="http://schemas.microsoft.com/office/drawing/2014/main" val="3338975996"/>
                  </a:ext>
                </a:extLst>
              </a:tr>
              <a:tr h="724606">
                <a:tc>
                  <a:txBody>
                    <a:bodyPr/>
                    <a:lstStyle/>
                    <a:p>
                      <a:r>
                        <a:rPr lang="en-US" sz="2000" dirty="0"/>
                        <a:t>Reduction in Exacerbations</a:t>
                      </a:r>
                    </a:p>
                  </a:txBody>
                  <a:tcPr>
                    <a:solidFill>
                      <a:schemeClr val="bg1"/>
                    </a:solidFill>
                  </a:tcPr>
                </a:tc>
                <a:tc>
                  <a:txBody>
                    <a:bodyPr/>
                    <a:lstStyle/>
                    <a:p>
                      <a:r>
                        <a:rPr lang="en-US" sz="2000" dirty="0"/>
                        <a:t>25% reduction</a:t>
                      </a:r>
                    </a:p>
                  </a:txBody>
                  <a:tcPr>
                    <a:solidFill>
                      <a:schemeClr val="bg1"/>
                    </a:solidFill>
                  </a:tcPr>
                </a:tc>
                <a:tc>
                  <a:txBody>
                    <a:bodyPr/>
                    <a:lstStyle/>
                    <a:p>
                      <a:r>
                        <a:rPr lang="en-US" sz="2000" dirty="0"/>
                        <a:t>~ 50 % </a:t>
                      </a:r>
                    </a:p>
                  </a:txBody>
                  <a:tcPr>
                    <a:solidFill>
                      <a:schemeClr val="bg1"/>
                    </a:solidFill>
                  </a:tcPr>
                </a:tc>
                <a:tc>
                  <a:txBody>
                    <a:bodyPr/>
                    <a:lstStyle/>
                    <a:p>
                      <a:r>
                        <a:rPr lang="en-US" sz="2000" dirty="0">
                          <a:solidFill>
                            <a:schemeClr val="accent2"/>
                          </a:solidFill>
                        </a:rPr>
                        <a:t>4</a:t>
                      </a:r>
                      <a:r>
                        <a:rPr lang="en-US" sz="2000" dirty="0">
                          <a:solidFill>
                            <a:srgbClr val="C00000"/>
                          </a:solidFill>
                        </a:rPr>
                        <a:t>0 -70 %</a:t>
                      </a:r>
                    </a:p>
                  </a:txBody>
                  <a:tcPr>
                    <a:noFill/>
                  </a:tcPr>
                </a:tc>
                <a:extLst>
                  <a:ext uri="{0D108BD9-81ED-4DB2-BD59-A6C34878D82A}">
                    <a16:rowId xmlns:a16="http://schemas.microsoft.com/office/drawing/2014/main" val="2751026036"/>
                  </a:ext>
                </a:extLst>
              </a:tr>
              <a:tr h="858014">
                <a:tc>
                  <a:txBody>
                    <a:bodyPr/>
                    <a:lstStyle/>
                    <a:p>
                      <a:r>
                        <a:rPr lang="en-US" sz="2000" dirty="0"/>
                        <a:t>Reduction in maintenance OCS</a:t>
                      </a:r>
                    </a:p>
                  </a:txBody>
                  <a:tcPr/>
                </a:tc>
                <a:tc>
                  <a:txBody>
                    <a:bodyPr/>
                    <a:lstStyle/>
                    <a:p>
                      <a:r>
                        <a:rPr lang="en-US" sz="2000" dirty="0"/>
                        <a:t>50% dose reduction in those at 15 mg/day baseline</a:t>
                      </a:r>
                    </a:p>
                  </a:txBody>
                  <a:tcPr/>
                </a:tc>
                <a:tc>
                  <a:txBody>
                    <a:bodyPr/>
                    <a:lstStyle/>
                    <a:p>
                      <a:r>
                        <a:rPr lang="en-US" sz="2000" dirty="0"/>
                        <a:t>50% dose reduction 2- 6 months↓</a:t>
                      </a:r>
                    </a:p>
                  </a:txBody>
                  <a:tcPr/>
                </a:tc>
                <a:tc>
                  <a:txBody>
                    <a:bodyPr/>
                    <a:lstStyle/>
                    <a:p>
                      <a:r>
                        <a:rPr lang="en-US" sz="2000" dirty="0">
                          <a:solidFill>
                            <a:schemeClr val="accent2"/>
                          </a:solidFill>
                        </a:rPr>
                        <a:t>50 - </a:t>
                      </a:r>
                      <a:r>
                        <a:rPr lang="en-US" sz="2000" dirty="0">
                          <a:solidFill>
                            <a:srgbClr val="C00000"/>
                          </a:solidFill>
                        </a:rPr>
                        <a:t>80% </a:t>
                      </a:r>
                    </a:p>
                  </a:txBody>
                  <a:tcPr/>
                </a:tc>
                <a:extLst>
                  <a:ext uri="{0D108BD9-81ED-4DB2-BD59-A6C34878D82A}">
                    <a16:rowId xmlns:a16="http://schemas.microsoft.com/office/drawing/2014/main" val="524503284"/>
                  </a:ext>
                </a:extLst>
              </a:tr>
              <a:tr h="517204">
                <a:tc>
                  <a:txBody>
                    <a:bodyPr/>
                    <a:lstStyle/>
                    <a:p>
                      <a:r>
                        <a:rPr lang="en-US" sz="2000" dirty="0"/>
                        <a:t>FEV</a:t>
                      </a:r>
                      <a:r>
                        <a:rPr lang="en-US" sz="2000" baseline="-25000" dirty="0"/>
                        <a:t>1</a:t>
                      </a:r>
                    </a:p>
                  </a:txBody>
                  <a:tcPr/>
                </a:tc>
                <a:tc>
                  <a:txBody>
                    <a:bodyPr/>
                    <a:lstStyle/>
                    <a:p>
                      <a:r>
                        <a:rPr lang="en-US" sz="2000" dirty="0"/>
                        <a:t>2.1%</a:t>
                      </a:r>
                    </a:p>
                  </a:txBody>
                  <a:tcPr/>
                </a:tc>
                <a:tc>
                  <a:txBody>
                    <a:bodyPr/>
                    <a:lstStyle/>
                    <a:p>
                      <a:r>
                        <a:rPr lang="en-US" sz="2000" dirty="0"/>
                        <a:t>100 ml</a:t>
                      </a:r>
                    </a:p>
                  </a:txBody>
                  <a:tcPr/>
                </a:tc>
                <a:tc>
                  <a:txBody>
                    <a:bodyPr/>
                    <a:lstStyle/>
                    <a:p>
                      <a:r>
                        <a:rPr lang="en-US" sz="2000" b="1" dirty="0">
                          <a:solidFill>
                            <a:srgbClr val="C00000"/>
                          </a:solidFill>
                        </a:rPr>
                        <a:t>100 -160 ml @ 4 weeks</a:t>
                      </a:r>
                    </a:p>
                  </a:txBody>
                  <a:tcPr/>
                </a:tc>
                <a:extLst>
                  <a:ext uri="{0D108BD9-81ED-4DB2-BD59-A6C34878D82A}">
                    <a16:rowId xmlns:a16="http://schemas.microsoft.com/office/drawing/2014/main" val="3725713942"/>
                  </a:ext>
                </a:extLst>
              </a:tr>
              <a:tr h="724606">
                <a:tc>
                  <a:txBody>
                    <a:bodyPr/>
                    <a:lstStyle/>
                    <a:p>
                      <a:r>
                        <a:rPr lang="en-US" sz="2000" dirty="0"/>
                        <a:t>QoL</a:t>
                      </a:r>
                    </a:p>
                  </a:txBody>
                  <a:tcPr/>
                </a:tc>
                <a:tc>
                  <a:txBody>
                    <a:bodyPr/>
                    <a:lstStyle/>
                    <a:p>
                      <a:r>
                        <a:rPr lang="en-US" sz="2000" dirty="0"/>
                        <a:t>SGRQ</a:t>
                      </a:r>
                    </a:p>
                    <a:p>
                      <a:r>
                        <a:rPr lang="en-US" sz="2000" dirty="0"/>
                        <a:t>Asthma diaries</a:t>
                      </a:r>
                    </a:p>
                  </a:txBody>
                  <a:tcPr/>
                </a:tc>
                <a:tc>
                  <a:txBody>
                    <a:bodyPr/>
                    <a:lstStyle/>
                    <a:p>
                      <a:r>
                        <a:rPr lang="en-US" sz="2000" dirty="0"/>
                        <a:t>ACQ5  + 0.4</a:t>
                      </a:r>
                    </a:p>
                    <a:p>
                      <a:r>
                        <a:rPr lang="en-US" sz="2000" dirty="0"/>
                        <a:t>SGRQ +7 points</a:t>
                      </a:r>
                    </a:p>
                  </a:txBody>
                  <a:tcPr/>
                </a:tc>
                <a:tc>
                  <a:txBody>
                    <a:bodyPr/>
                    <a:lstStyle/>
                    <a:p>
                      <a:r>
                        <a:rPr lang="en-US" sz="2000" dirty="0"/>
                        <a:t>ACQ &lt; 0.5</a:t>
                      </a:r>
                    </a:p>
                    <a:p>
                      <a:r>
                        <a:rPr lang="en-US" sz="2000" dirty="0">
                          <a:solidFill>
                            <a:srgbClr val="C00000"/>
                          </a:solidFill>
                        </a:rPr>
                        <a:t>SGRQ +8.1 points</a:t>
                      </a:r>
                    </a:p>
                  </a:txBody>
                  <a:tcPr/>
                </a:tc>
                <a:extLst>
                  <a:ext uri="{0D108BD9-81ED-4DB2-BD59-A6C34878D82A}">
                    <a16:rowId xmlns:a16="http://schemas.microsoft.com/office/drawing/2014/main" val="414552767"/>
                  </a:ext>
                </a:extLst>
              </a:tr>
              <a:tr h="1039652">
                <a:tc>
                  <a:txBody>
                    <a:bodyPr/>
                    <a:lstStyle/>
                    <a:p>
                      <a:r>
                        <a:rPr lang="en-US" sz="2000" dirty="0"/>
                        <a:t>Real World Data</a:t>
                      </a:r>
                    </a:p>
                  </a:txBody>
                  <a:tcPr>
                    <a:solidFill>
                      <a:schemeClr val="bg1"/>
                    </a:solidFill>
                  </a:tcPr>
                </a:tc>
                <a:tc>
                  <a:txBody>
                    <a:bodyPr/>
                    <a:lstStyle/>
                    <a:p>
                      <a:r>
                        <a:rPr lang="en-US" sz="2000" dirty="0">
                          <a:solidFill>
                            <a:srgbClr val="C00000"/>
                          </a:solidFill>
                        </a:rPr>
                        <a:t>Reduction in AE in 42% vs 63 % &amp; 28% vs 48% </a:t>
                      </a:r>
                      <a:r>
                        <a:rPr lang="en-US" sz="2000" dirty="0"/>
                        <a:t>@ baseline</a:t>
                      </a:r>
                    </a:p>
                  </a:txBody>
                  <a:tcPr>
                    <a:solidFill>
                      <a:schemeClr val="bg1"/>
                    </a:solidFill>
                  </a:tcPr>
                </a:tc>
                <a:tc>
                  <a:txBody>
                    <a:bodyPr/>
                    <a:lstStyle/>
                    <a:p>
                      <a:r>
                        <a:rPr lang="en-US" sz="2000" b="1" dirty="0">
                          <a:solidFill>
                            <a:srgbClr val="C00000"/>
                          </a:solidFill>
                        </a:rPr>
                        <a:t>Reduction in AE ~ 50%</a:t>
                      </a:r>
                    </a:p>
                    <a:p>
                      <a:r>
                        <a:rPr lang="en-US" sz="2000" dirty="0">
                          <a:solidFill>
                            <a:schemeClr val="accent2"/>
                          </a:solidFill>
                        </a:rPr>
                        <a:t>Reduction in </a:t>
                      </a:r>
                      <a:r>
                        <a:rPr lang="en-US" sz="2000" dirty="0" err="1">
                          <a:solidFill>
                            <a:schemeClr val="accent2"/>
                          </a:solidFill>
                        </a:rPr>
                        <a:t>mOCS</a:t>
                      </a:r>
                      <a:r>
                        <a:rPr lang="en-US" sz="2000" dirty="0">
                          <a:solidFill>
                            <a:schemeClr val="accent2"/>
                          </a:solidFill>
                        </a:rPr>
                        <a:t> ~ 50%</a:t>
                      </a:r>
                    </a:p>
                  </a:txBody>
                  <a:tcPr>
                    <a:solidFill>
                      <a:schemeClr val="bg1"/>
                    </a:solidFill>
                  </a:tcPr>
                </a:tc>
                <a:tc>
                  <a:txBody>
                    <a:bodyPr/>
                    <a:lstStyle/>
                    <a:p>
                      <a:r>
                        <a:rPr lang="en-US" sz="2000" b="1" dirty="0">
                          <a:solidFill>
                            <a:srgbClr val="C00000"/>
                          </a:solidFill>
                        </a:rPr>
                        <a:t>All improved with 70% exacerbation free </a:t>
                      </a:r>
                      <a:r>
                        <a:rPr lang="en-US" sz="2000" dirty="0"/>
                        <a:t>@2years</a:t>
                      </a:r>
                    </a:p>
                  </a:txBody>
                  <a:tcPr>
                    <a:solidFill>
                      <a:schemeClr val="bg1"/>
                    </a:solidFill>
                  </a:tcPr>
                </a:tc>
                <a:extLst>
                  <a:ext uri="{0D108BD9-81ED-4DB2-BD59-A6C34878D82A}">
                    <a16:rowId xmlns:a16="http://schemas.microsoft.com/office/drawing/2014/main" val="1181935416"/>
                  </a:ext>
                </a:extLst>
              </a:tr>
              <a:tr h="791432">
                <a:tc>
                  <a:txBody>
                    <a:bodyPr/>
                    <a:lstStyle/>
                    <a:p>
                      <a:r>
                        <a:rPr lang="en-US" sz="2000" dirty="0"/>
                        <a:t>Predictors for Response</a:t>
                      </a:r>
                    </a:p>
                    <a:p>
                      <a:r>
                        <a:rPr lang="en-US" sz="2000" dirty="0" err="1">
                          <a:solidFill>
                            <a:srgbClr val="C00000"/>
                          </a:solidFill>
                        </a:rPr>
                        <a:t>CRwNP</a:t>
                      </a:r>
                      <a:endParaRPr lang="en-US" sz="2000" dirty="0">
                        <a:solidFill>
                          <a:srgbClr val="C00000"/>
                        </a:solidFill>
                      </a:endParaRPr>
                    </a:p>
                  </a:txBody>
                  <a:tcPr/>
                </a:tc>
                <a:tc>
                  <a:txBody>
                    <a:bodyPr/>
                    <a:lstStyle/>
                    <a:p>
                      <a:r>
                        <a:rPr lang="en-US" sz="2000" dirty="0"/>
                        <a:t>Childhood onset,, AEC</a:t>
                      </a:r>
                      <a:r>
                        <a:rPr lang="en-US" sz="2000" u="sng" dirty="0"/>
                        <a:t> &gt;</a:t>
                      </a:r>
                      <a:r>
                        <a:rPr lang="en-US" sz="2000" dirty="0"/>
                        <a:t>300, </a:t>
                      </a:r>
                      <a:r>
                        <a:rPr lang="en-US" sz="2000" dirty="0" err="1">
                          <a:solidFill>
                            <a:srgbClr val="C00000"/>
                          </a:solidFill>
                        </a:rPr>
                        <a:t>FeNo</a:t>
                      </a:r>
                      <a:r>
                        <a:rPr lang="en-US" sz="2000" dirty="0">
                          <a:solidFill>
                            <a:srgbClr val="C00000"/>
                          </a:solidFill>
                        </a:rPr>
                        <a:t> &gt; 19.5,</a:t>
                      </a:r>
                      <a:r>
                        <a:rPr lang="en-US" sz="2000" dirty="0"/>
                        <a:t>  S Periostin &gt;50 ng/ml, </a:t>
                      </a:r>
                      <a:r>
                        <a:rPr lang="en-US" sz="2000" dirty="0">
                          <a:solidFill>
                            <a:srgbClr val="C00000"/>
                          </a:solidFill>
                        </a:rPr>
                        <a:t>↓FEV</a:t>
                      </a:r>
                      <a:r>
                        <a:rPr lang="en-US" sz="2000" baseline="-25000" dirty="0">
                          <a:solidFill>
                            <a:srgbClr val="C00000"/>
                          </a:solidFill>
                        </a:rPr>
                        <a:t>1</a:t>
                      </a:r>
                    </a:p>
                  </a:txBody>
                  <a:tcPr/>
                </a:tc>
                <a:tc>
                  <a:txBody>
                    <a:bodyPr/>
                    <a:lstStyle/>
                    <a:p>
                      <a:r>
                        <a:rPr lang="en-US" sz="2000" dirty="0">
                          <a:solidFill>
                            <a:srgbClr val="C00000"/>
                          </a:solidFill>
                        </a:rPr>
                        <a:t>Low </a:t>
                      </a:r>
                      <a:r>
                        <a:rPr lang="en-US" sz="2000" dirty="0" err="1">
                          <a:solidFill>
                            <a:srgbClr val="C00000"/>
                          </a:solidFill>
                        </a:rPr>
                        <a:t>mOCS</a:t>
                      </a:r>
                      <a:r>
                        <a:rPr lang="en-US" sz="2000" dirty="0"/>
                        <a:t>, Later onset SA, </a:t>
                      </a:r>
                      <a:r>
                        <a:rPr lang="en-US" sz="2000" dirty="0">
                          <a:solidFill>
                            <a:srgbClr val="C00000"/>
                          </a:solidFill>
                        </a:rPr>
                        <a:t>↓ BMI, </a:t>
                      </a:r>
                      <a:r>
                        <a:rPr lang="en-US" sz="2000" dirty="0"/>
                        <a:t>AEC, </a:t>
                      </a:r>
                      <a:r>
                        <a:rPr lang="en-US" sz="2000" dirty="0">
                          <a:solidFill>
                            <a:srgbClr val="C00000"/>
                          </a:solidFill>
                        </a:rPr>
                        <a:t>↑ Sputum Eos </a:t>
                      </a:r>
                      <a:r>
                        <a:rPr lang="en-US" sz="2000" dirty="0"/>
                        <a:t>/AE</a:t>
                      </a:r>
                    </a:p>
                  </a:txBody>
                  <a:tcPr/>
                </a:tc>
                <a:tc>
                  <a:txBody>
                    <a:bodyPr/>
                    <a:lstStyle/>
                    <a:p>
                      <a:r>
                        <a:rPr lang="en-US" sz="2000" dirty="0">
                          <a:solidFill>
                            <a:schemeClr val="tx1"/>
                          </a:solidFill>
                        </a:rPr>
                        <a:t> AEC, </a:t>
                      </a:r>
                      <a:r>
                        <a:rPr lang="en-US" sz="2000" dirty="0">
                          <a:solidFill>
                            <a:srgbClr val="C00000"/>
                          </a:solidFill>
                        </a:rPr>
                        <a:t>FEV</a:t>
                      </a:r>
                      <a:r>
                        <a:rPr lang="en-US" sz="2000" baseline="-25000" dirty="0">
                          <a:solidFill>
                            <a:srgbClr val="C00000"/>
                          </a:solidFill>
                        </a:rPr>
                        <a:t>1</a:t>
                      </a:r>
                      <a:r>
                        <a:rPr lang="en-US" sz="2000" dirty="0">
                          <a:solidFill>
                            <a:srgbClr val="C00000"/>
                          </a:solidFill>
                        </a:rPr>
                        <a:t>&lt;65%, </a:t>
                      </a:r>
                      <a:r>
                        <a:rPr lang="en-US" sz="2000" dirty="0" err="1">
                          <a:solidFill>
                            <a:schemeClr val="tx1"/>
                          </a:solidFill>
                        </a:rPr>
                        <a:t>mOCS</a:t>
                      </a:r>
                      <a:r>
                        <a:rPr lang="en-US" sz="2000" dirty="0">
                          <a:solidFill>
                            <a:schemeClr val="tx1"/>
                          </a:solidFill>
                        </a:rPr>
                        <a:t>, ‘</a:t>
                      </a:r>
                      <a:r>
                        <a:rPr lang="en-US" sz="2000" dirty="0">
                          <a:solidFill>
                            <a:srgbClr val="C00000"/>
                          </a:solidFill>
                        </a:rPr>
                        <a:t>f’ Exacerbations</a:t>
                      </a:r>
                      <a:r>
                        <a:rPr lang="en-US" sz="2000" dirty="0">
                          <a:solidFill>
                            <a:schemeClr val="tx1"/>
                          </a:solidFill>
                        </a:rPr>
                        <a:t>, </a:t>
                      </a:r>
                      <a:r>
                        <a:rPr lang="en-US" sz="2000" dirty="0">
                          <a:solidFill>
                            <a:srgbClr val="C00000"/>
                          </a:solidFill>
                        </a:rPr>
                        <a:t>AR</a:t>
                      </a:r>
                    </a:p>
                  </a:txBody>
                  <a:tcPr/>
                </a:tc>
                <a:extLst>
                  <a:ext uri="{0D108BD9-81ED-4DB2-BD59-A6C34878D82A}">
                    <a16:rowId xmlns:a16="http://schemas.microsoft.com/office/drawing/2014/main" val="3990836324"/>
                  </a:ext>
                </a:extLst>
              </a:tr>
            </a:tbl>
          </a:graphicData>
        </a:graphic>
      </p:graphicFrame>
    </p:spTree>
    <p:extLst>
      <p:ext uri="{BB962C8B-B14F-4D97-AF65-F5344CB8AC3E}">
        <p14:creationId xmlns:p14="http://schemas.microsoft.com/office/powerpoint/2010/main" val="2684088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AB93-8812-E267-81AA-1A98EE043735}"/>
              </a:ext>
            </a:extLst>
          </p:cNvPr>
          <p:cNvSpPr>
            <a:spLocks noGrp="1"/>
          </p:cNvSpPr>
          <p:nvPr>
            <p:ph type="title"/>
          </p:nvPr>
        </p:nvSpPr>
        <p:spPr>
          <a:xfrm>
            <a:off x="0" y="0"/>
            <a:ext cx="12192001" cy="1158234"/>
          </a:xfrm>
          <a:solidFill>
            <a:schemeClr val="accent5">
              <a:lumMod val="75000"/>
            </a:schemeClr>
          </a:solidFill>
        </p:spPr>
        <p:txBody>
          <a:bodyPr vert="horz" lIns="91440" tIns="45720" rIns="91440" bIns="45720" rtlCol="0" anchor="ctr">
            <a:normAutofit/>
          </a:bodyPr>
          <a:lstStyle/>
          <a:p>
            <a:pPr algn="ctr"/>
            <a:r>
              <a:rPr lang="en-US" altLang="de-DE" sz="4800" dirty="0">
                <a:solidFill>
                  <a:schemeClr val="bg1"/>
                </a:solidFill>
                <a:latin typeface="+mn-lt"/>
              </a:rPr>
              <a:t>Choosing Biologicals in SA - 2025 !</a:t>
            </a:r>
            <a:endParaRPr lang="en-US" kern="1200" dirty="0">
              <a:solidFill>
                <a:schemeClr val="bg1"/>
              </a:solidFill>
              <a:latin typeface="+mj-lt"/>
              <a:ea typeface="+mj-ea"/>
              <a:cs typeface="+mj-cs"/>
            </a:endParaRPr>
          </a:p>
        </p:txBody>
      </p:sp>
      <p:pic>
        <p:nvPicPr>
          <p:cNvPr id="4" name="Picture 3">
            <a:extLst>
              <a:ext uri="{FF2B5EF4-FFF2-40B4-BE49-F238E27FC236}">
                <a16:creationId xmlns:a16="http://schemas.microsoft.com/office/drawing/2014/main" id="{E0BC6D63-DAA1-C060-0B82-D232A4C4B71B}"/>
              </a:ext>
            </a:extLst>
          </p:cNvPr>
          <p:cNvPicPr>
            <a:picLocks noChangeAspect="1"/>
          </p:cNvPicPr>
          <p:nvPr/>
        </p:nvPicPr>
        <p:blipFill>
          <a:blip r:embed="rId3"/>
          <a:stretch>
            <a:fillRect/>
          </a:stretch>
        </p:blipFill>
        <p:spPr>
          <a:xfrm>
            <a:off x="4856073" y="4231867"/>
            <a:ext cx="1600200" cy="1511890"/>
          </a:xfrm>
          <a:prstGeom prst="rect">
            <a:avLst/>
          </a:prstGeom>
        </p:spPr>
      </p:pic>
      <p:pic>
        <p:nvPicPr>
          <p:cNvPr id="5" name="Picture 4">
            <a:extLst>
              <a:ext uri="{FF2B5EF4-FFF2-40B4-BE49-F238E27FC236}">
                <a16:creationId xmlns:a16="http://schemas.microsoft.com/office/drawing/2014/main" id="{FC0D066E-29BD-0903-72C1-F7259B1CB77A}"/>
              </a:ext>
            </a:extLst>
          </p:cNvPr>
          <p:cNvPicPr>
            <a:picLocks noChangeAspect="1"/>
          </p:cNvPicPr>
          <p:nvPr/>
        </p:nvPicPr>
        <p:blipFill>
          <a:blip r:embed="rId4"/>
          <a:stretch>
            <a:fillRect/>
          </a:stretch>
        </p:blipFill>
        <p:spPr>
          <a:xfrm>
            <a:off x="1526516" y="4217204"/>
            <a:ext cx="1283331" cy="1482562"/>
          </a:xfrm>
          <a:prstGeom prst="rect">
            <a:avLst/>
          </a:prstGeom>
        </p:spPr>
      </p:pic>
      <p:pic>
        <p:nvPicPr>
          <p:cNvPr id="6" name="Picture 5">
            <a:extLst>
              <a:ext uri="{FF2B5EF4-FFF2-40B4-BE49-F238E27FC236}">
                <a16:creationId xmlns:a16="http://schemas.microsoft.com/office/drawing/2014/main" id="{56032187-564D-23CF-D3DB-4BF95B9CF392}"/>
              </a:ext>
            </a:extLst>
          </p:cNvPr>
          <p:cNvPicPr>
            <a:picLocks noChangeAspect="1"/>
          </p:cNvPicPr>
          <p:nvPr/>
        </p:nvPicPr>
        <p:blipFill>
          <a:blip r:embed="rId5"/>
          <a:stretch>
            <a:fillRect/>
          </a:stretch>
        </p:blipFill>
        <p:spPr>
          <a:xfrm>
            <a:off x="8656278" y="4198124"/>
            <a:ext cx="1471444" cy="1512890"/>
          </a:xfrm>
          <a:prstGeom prst="rect">
            <a:avLst/>
          </a:prstGeom>
        </p:spPr>
      </p:pic>
      <p:pic>
        <p:nvPicPr>
          <p:cNvPr id="7" name="Picture 6">
            <a:extLst>
              <a:ext uri="{FF2B5EF4-FFF2-40B4-BE49-F238E27FC236}">
                <a16:creationId xmlns:a16="http://schemas.microsoft.com/office/drawing/2014/main" id="{1BCC51FF-D22E-7B61-EC66-92D3AD10402A}"/>
              </a:ext>
            </a:extLst>
          </p:cNvPr>
          <p:cNvPicPr>
            <a:picLocks noChangeAspect="1"/>
          </p:cNvPicPr>
          <p:nvPr/>
        </p:nvPicPr>
        <p:blipFill>
          <a:blip r:embed="rId6"/>
          <a:stretch>
            <a:fillRect/>
          </a:stretch>
        </p:blipFill>
        <p:spPr>
          <a:xfrm>
            <a:off x="6550426" y="4222986"/>
            <a:ext cx="1578428" cy="1546599"/>
          </a:xfrm>
          <a:prstGeom prst="rect">
            <a:avLst/>
          </a:prstGeom>
        </p:spPr>
      </p:pic>
      <p:pic>
        <p:nvPicPr>
          <p:cNvPr id="8" name="Picture 7">
            <a:extLst>
              <a:ext uri="{FF2B5EF4-FFF2-40B4-BE49-F238E27FC236}">
                <a16:creationId xmlns:a16="http://schemas.microsoft.com/office/drawing/2014/main" id="{D75B4A43-83BD-F0E1-3BF2-BE60C6643DAF}"/>
              </a:ext>
            </a:extLst>
          </p:cNvPr>
          <p:cNvPicPr>
            <a:picLocks noChangeAspect="1"/>
          </p:cNvPicPr>
          <p:nvPr/>
        </p:nvPicPr>
        <p:blipFill rotWithShape="1">
          <a:blip r:embed="rId7">
            <a:extLst>
              <a:ext uri="{28A0092B-C50C-407E-A947-70E740481C1C}">
                <a14:useLocalDpi xmlns:a14="http://schemas.microsoft.com/office/drawing/2010/main" val="0"/>
              </a:ext>
            </a:extLst>
          </a:blip>
          <a:srcRect l="17317"/>
          <a:stretch/>
        </p:blipFill>
        <p:spPr>
          <a:xfrm>
            <a:off x="10234604" y="4217203"/>
            <a:ext cx="1682140" cy="1512106"/>
          </a:xfrm>
          <a:prstGeom prst="rect">
            <a:avLst/>
          </a:prstGeom>
        </p:spPr>
      </p:pic>
      <p:pic>
        <p:nvPicPr>
          <p:cNvPr id="9" name="Picture 8">
            <a:extLst>
              <a:ext uri="{FF2B5EF4-FFF2-40B4-BE49-F238E27FC236}">
                <a16:creationId xmlns:a16="http://schemas.microsoft.com/office/drawing/2014/main" id="{6F5016E4-3FC6-2A5B-4E66-AF188EC980CD}"/>
              </a:ext>
            </a:extLst>
          </p:cNvPr>
          <p:cNvPicPr>
            <a:picLocks noChangeAspect="1"/>
          </p:cNvPicPr>
          <p:nvPr/>
        </p:nvPicPr>
        <p:blipFill>
          <a:blip r:embed="rId8"/>
          <a:stretch>
            <a:fillRect/>
          </a:stretch>
        </p:blipFill>
        <p:spPr>
          <a:xfrm>
            <a:off x="2877585" y="4231867"/>
            <a:ext cx="1600200" cy="1482562"/>
          </a:xfrm>
          <a:prstGeom prst="rect">
            <a:avLst/>
          </a:prstGeom>
        </p:spPr>
      </p:pic>
      <p:pic>
        <p:nvPicPr>
          <p:cNvPr id="10" name="Picture 9">
            <a:extLst>
              <a:ext uri="{FF2B5EF4-FFF2-40B4-BE49-F238E27FC236}">
                <a16:creationId xmlns:a16="http://schemas.microsoft.com/office/drawing/2014/main" id="{907F0928-7506-2D5D-F267-D3D27D11FFBC}"/>
              </a:ext>
            </a:extLst>
          </p:cNvPr>
          <p:cNvPicPr>
            <a:picLocks noChangeAspect="1"/>
          </p:cNvPicPr>
          <p:nvPr/>
        </p:nvPicPr>
        <p:blipFill>
          <a:blip r:embed="rId9"/>
          <a:stretch>
            <a:fillRect/>
          </a:stretch>
        </p:blipFill>
        <p:spPr>
          <a:xfrm>
            <a:off x="80447" y="4217203"/>
            <a:ext cx="1362632" cy="1496948"/>
          </a:xfrm>
          <a:prstGeom prst="rect">
            <a:avLst/>
          </a:prstGeom>
        </p:spPr>
      </p:pic>
      <p:sp>
        <p:nvSpPr>
          <p:cNvPr id="11" name="Rounded Rectangle 10">
            <a:extLst>
              <a:ext uri="{FF2B5EF4-FFF2-40B4-BE49-F238E27FC236}">
                <a16:creationId xmlns:a16="http://schemas.microsoft.com/office/drawing/2014/main" id="{59242AAF-0EEB-D7E0-0D92-0AE80223B041}"/>
              </a:ext>
            </a:extLst>
          </p:cNvPr>
          <p:cNvSpPr/>
          <p:nvPr/>
        </p:nvSpPr>
        <p:spPr>
          <a:xfrm>
            <a:off x="1006371" y="1684996"/>
            <a:ext cx="2363373" cy="4119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Omalizumab</a:t>
            </a:r>
          </a:p>
        </p:txBody>
      </p:sp>
      <p:sp>
        <p:nvSpPr>
          <p:cNvPr id="12" name="Rounded Rectangle 11">
            <a:extLst>
              <a:ext uri="{FF2B5EF4-FFF2-40B4-BE49-F238E27FC236}">
                <a16:creationId xmlns:a16="http://schemas.microsoft.com/office/drawing/2014/main" id="{F40759A5-FD37-AE9B-673D-368ED35C915D}"/>
              </a:ext>
            </a:extLst>
          </p:cNvPr>
          <p:cNvSpPr/>
          <p:nvPr/>
        </p:nvSpPr>
        <p:spPr>
          <a:xfrm>
            <a:off x="8822256" y="1776443"/>
            <a:ext cx="2363373" cy="41195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Benralizumab</a:t>
            </a:r>
          </a:p>
        </p:txBody>
      </p:sp>
      <p:sp>
        <p:nvSpPr>
          <p:cNvPr id="13" name="Rounded Rectangle 12">
            <a:extLst>
              <a:ext uri="{FF2B5EF4-FFF2-40B4-BE49-F238E27FC236}">
                <a16:creationId xmlns:a16="http://schemas.microsoft.com/office/drawing/2014/main" id="{867D1C46-A817-19FC-4734-FF33E5D169DC}"/>
              </a:ext>
            </a:extLst>
          </p:cNvPr>
          <p:cNvSpPr/>
          <p:nvPr/>
        </p:nvSpPr>
        <p:spPr>
          <a:xfrm>
            <a:off x="5319462" y="1718408"/>
            <a:ext cx="2363373" cy="41195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Mepolizumab</a:t>
            </a:r>
          </a:p>
        </p:txBody>
      </p:sp>
      <p:sp>
        <p:nvSpPr>
          <p:cNvPr id="15" name="Rounded Rectangle 14">
            <a:extLst>
              <a:ext uri="{FF2B5EF4-FFF2-40B4-BE49-F238E27FC236}">
                <a16:creationId xmlns:a16="http://schemas.microsoft.com/office/drawing/2014/main" id="{1CBB5D37-26BC-33F5-E350-77BE084F8904}"/>
              </a:ext>
            </a:extLst>
          </p:cNvPr>
          <p:cNvSpPr/>
          <p:nvPr/>
        </p:nvSpPr>
        <p:spPr>
          <a:xfrm>
            <a:off x="534572" y="5911546"/>
            <a:ext cx="11257905" cy="72561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NO safety signal has come up with antibodies directed against IL-5 after up to 5 years administration for mepolizumab and &gt; 2 years for Benralizumab </a:t>
            </a:r>
          </a:p>
        </p:txBody>
      </p:sp>
      <p:graphicFrame>
        <p:nvGraphicFramePr>
          <p:cNvPr id="16" name="Content Placeholder 2">
            <a:extLst>
              <a:ext uri="{FF2B5EF4-FFF2-40B4-BE49-F238E27FC236}">
                <a16:creationId xmlns:a16="http://schemas.microsoft.com/office/drawing/2014/main" id="{6A725CB5-E97A-05AE-8784-93C296A3DA31}"/>
              </a:ext>
            </a:extLst>
          </p:cNvPr>
          <p:cNvGraphicFramePr/>
          <p:nvPr/>
        </p:nvGraphicFramePr>
        <p:xfrm>
          <a:off x="492237" y="2173193"/>
          <a:ext cx="3552777" cy="24264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7" name="Content Placeholder 2">
            <a:extLst>
              <a:ext uri="{FF2B5EF4-FFF2-40B4-BE49-F238E27FC236}">
                <a16:creationId xmlns:a16="http://schemas.microsoft.com/office/drawing/2014/main" id="{C433A575-631C-847C-19DE-53F7AFE64BBF}"/>
              </a:ext>
            </a:extLst>
          </p:cNvPr>
          <p:cNvGraphicFramePr/>
          <p:nvPr/>
        </p:nvGraphicFramePr>
        <p:xfrm>
          <a:off x="4679884" y="2200910"/>
          <a:ext cx="3552777" cy="242643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18" name="Content Placeholder 2">
            <a:extLst>
              <a:ext uri="{FF2B5EF4-FFF2-40B4-BE49-F238E27FC236}">
                <a16:creationId xmlns:a16="http://schemas.microsoft.com/office/drawing/2014/main" id="{A78EE516-3B71-F779-19AD-8C8F56C66740}"/>
              </a:ext>
            </a:extLst>
          </p:cNvPr>
          <p:cNvGraphicFramePr/>
          <p:nvPr>
            <p:extLst>
              <p:ext uri="{D42A27DB-BD31-4B8C-83A1-F6EECF244321}">
                <p14:modId xmlns:p14="http://schemas.microsoft.com/office/powerpoint/2010/main" val="110398420"/>
              </p:ext>
            </p:extLst>
          </p:nvPr>
        </p:nvGraphicFramePr>
        <p:xfrm>
          <a:off x="8458215" y="2162477"/>
          <a:ext cx="3552777" cy="2426437"/>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1794089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2F76BA-A15C-132A-7C1B-0F33F70CC958}"/>
              </a:ext>
            </a:extLst>
          </p:cNvPr>
          <p:cNvSpPr>
            <a:spLocks noGrp="1"/>
          </p:cNvSpPr>
          <p:nvPr>
            <p:ph type="title"/>
          </p:nvPr>
        </p:nvSpPr>
        <p:spPr>
          <a:xfrm>
            <a:off x="0" y="29458"/>
            <a:ext cx="12192000" cy="1038816"/>
          </a:xfrm>
          <a:solidFill>
            <a:schemeClr val="accent5">
              <a:lumMod val="75000"/>
            </a:schemeClr>
          </a:solidFill>
        </p:spPr>
        <p:txBody>
          <a:bodyPr vert="horz" lIns="91440" tIns="45720" rIns="91440" bIns="45720" rtlCol="0" anchor="ctr">
            <a:normAutofit/>
          </a:bodyPr>
          <a:lstStyle/>
          <a:p>
            <a:pPr algn="ctr"/>
            <a:r>
              <a:rPr lang="en-US" kern="1200" dirty="0">
                <a:solidFill>
                  <a:schemeClr val="bg1"/>
                </a:solidFill>
                <a:latin typeface="+mj-lt"/>
                <a:ea typeface="+mj-ea"/>
                <a:cs typeface="+mj-cs"/>
              </a:rPr>
              <a:t>Biologicals in Severe Asthma</a:t>
            </a:r>
            <a:r>
              <a:rPr lang="en-US" sz="3200" kern="1200" dirty="0">
                <a:solidFill>
                  <a:schemeClr val="bg1"/>
                </a:solidFill>
                <a:latin typeface="+mj-lt"/>
                <a:ea typeface="+mj-ea"/>
                <a:cs typeface="+mj-cs"/>
              </a:rPr>
              <a:t>– </a:t>
            </a:r>
            <a:r>
              <a:rPr lang="en-US" sz="3600" i="1" kern="1200" dirty="0">
                <a:solidFill>
                  <a:schemeClr val="bg1"/>
                </a:solidFill>
                <a:latin typeface="+mj-lt"/>
                <a:ea typeface="+mj-ea"/>
                <a:cs typeface="+mj-cs"/>
              </a:rPr>
              <a:t>Indian Experience</a:t>
            </a:r>
            <a:endParaRPr lang="en-US" sz="3200" i="1" kern="1200" dirty="0">
              <a:solidFill>
                <a:schemeClr val="bg1"/>
              </a:solidFill>
              <a:latin typeface="+mj-lt"/>
              <a:ea typeface="+mj-ea"/>
              <a:cs typeface="+mj-cs"/>
            </a:endParaRPr>
          </a:p>
        </p:txBody>
      </p:sp>
      <p:pic>
        <p:nvPicPr>
          <p:cNvPr id="3" name="Picture 2" descr="A screenshot of a computer&#10;&#10;Description automatically generated">
            <a:extLst>
              <a:ext uri="{FF2B5EF4-FFF2-40B4-BE49-F238E27FC236}">
                <a16:creationId xmlns:a16="http://schemas.microsoft.com/office/drawing/2014/main" id="{A622B5F9-5C60-0231-D989-904D17CE8B99}"/>
              </a:ext>
            </a:extLst>
          </p:cNvPr>
          <p:cNvPicPr>
            <a:picLocks noChangeAspect="1"/>
          </p:cNvPicPr>
          <p:nvPr/>
        </p:nvPicPr>
        <p:blipFill rotWithShape="1">
          <a:blip r:embed="rId2"/>
          <a:srcRect b="16067"/>
          <a:stretch/>
        </p:blipFill>
        <p:spPr>
          <a:xfrm>
            <a:off x="6297561" y="1397118"/>
            <a:ext cx="5894438" cy="1946788"/>
          </a:xfrm>
          <a:prstGeom prst="rect">
            <a:avLst/>
          </a:prstGeom>
        </p:spPr>
      </p:pic>
      <p:pic>
        <p:nvPicPr>
          <p:cNvPr id="6" name="Picture 5" descr="A close-up of a book&#10;&#10;Description automatically generated">
            <a:extLst>
              <a:ext uri="{FF2B5EF4-FFF2-40B4-BE49-F238E27FC236}">
                <a16:creationId xmlns:a16="http://schemas.microsoft.com/office/drawing/2014/main" id="{896FF0C2-83B6-F9AA-6762-9ED6FAEF419D}"/>
              </a:ext>
            </a:extLst>
          </p:cNvPr>
          <p:cNvPicPr>
            <a:picLocks noChangeAspect="1"/>
          </p:cNvPicPr>
          <p:nvPr/>
        </p:nvPicPr>
        <p:blipFill rotWithShape="1">
          <a:blip r:embed="rId3"/>
          <a:srcRect b="12366"/>
          <a:stretch/>
        </p:blipFill>
        <p:spPr>
          <a:xfrm>
            <a:off x="-1" y="1396357"/>
            <a:ext cx="6297561" cy="2032643"/>
          </a:xfrm>
          <a:prstGeom prst="rect">
            <a:avLst/>
          </a:prstGeom>
        </p:spPr>
      </p:pic>
      <p:sp>
        <p:nvSpPr>
          <p:cNvPr id="8" name="Rounded Rectangle 7">
            <a:extLst>
              <a:ext uri="{FF2B5EF4-FFF2-40B4-BE49-F238E27FC236}">
                <a16:creationId xmlns:a16="http://schemas.microsoft.com/office/drawing/2014/main" id="{C32FEB45-46CD-1737-FA42-367DDDB496B4}"/>
              </a:ext>
            </a:extLst>
          </p:cNvPr>
          <p:cNvSpPr/>
          <p:nvPr/>
        </p:nvSpPr>
        <p:spPr>
          <a:xfrm>
            <a:off x="529327" y="3937819"/>
            <a:ext cx="5238903" cy="1946787"/>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effectLst/>
              </a:rPr>
              <a:t>Conclusions: </a:t>
            </a:r>
          </a:p>
          <a:p>
            <a:pPr algn="ctr"/>
            <a:r>
              <a:rPr lang="en-IN" sz="1800" dirty="0">
                <a:effectLst/>
              </a:rPr>
              <a:t>Omalizumab led to improved asthma control, lung function, and QoL and allowed a reduction in the dosage of medications for asthma. The improvement was observed irrespective of age and biomarker levels. </a:t>
            </a:r>
            <a:endParaRPr lang="en-IN" dirty="0">
              <a:effectLst/>
            </a:endParaRPr>
          </a:p>
        </p:txBody>
      </p:sp>
      <p:sp>
        <p:nvSpPr>
          <p:cNvPr id="10" name="TextBox 9">
            <a:extLst>
              <a:ext uri="{FF2B5EF4-FFF2-40B4-BE49-F238E27FC236}">
                <a16:creationId xmlns:a16="http://schemas.microsoft.com/office/drawing/2014/main" id="{CAA06E83-285D-AFE5-631B-500A27BF1701}"/>
              </a:ext>
            </a:extLst>
          </p:cNvPr>
          <p:cNvSpPr txBox="1"/>
          <p:nvPr/>
        </p:nvSpPr>
        <p:spPr>
          <a:xfrm>
            <a:off x="6633088" y="6422131"/>
            <a:ext cx="6098458" cy="369332"/>
          </a:xfrm>
          <a:prstGeom prst="rect">
            <a:avLst/>
          </a:prstGeom>
          <a:noFill/>
        </p:spPr>
        <p:txBody>
          <a:bodyPr wrap="square">
            <a:spAutoFit/>
          </a:bodyPr>
          <a:lstStyle/>
          <a:p>
            <a:r>
              <a:rPr lang="en-IN" i="1" dirty="0">
                <a:solidFill>
                  <a:srgbClr val="211E1E"/>
                </a:solidFill>
                <a:effectLst/>
              </a:rPr>
              <a:t>F1000 Research 2023, 12:1225 Last </a:t>
            </a:r>
            <a:r>
              <a:rPr lang="en-IN" b="1" i="1" dirty="0">
                <a:solidFill>
                  <a:srgbClr val="211E1E"/>
                </a:solidFill>
                <a:effectLst/>
              </a:rPr>
              <a:t>updated: 27 SEP 2023 </a:t>
            </a:r>
            <a:endParaRPr lang="en-IN" b="1" i="1" dirty="0"/>
          </a:p>
        </p:txBody>
      </p:sp>
      <p:sp>
        <p:nvSpPr>
          <p:cNvPr id="12" name="TextBox 11">
            <a:extLst>
              <a:ext uri="{FF2B5EF4-FFF2-40B4-BE49-F238E27FC236}">
                <a16:creationId xmlns:a16="http://schemas.microsoft.com/office/drawing/2014/main" id="{B4FF6633-80E8-F342-2D36-91A280230E3B}"/>
              </a:ext>
            </a:extLst>
          </p:cNvPr>
          <p:cNvSpPr txBox="1"/>
          <p:nvPr/>
        </p:nvSpPr>
        <p:spPr>
          <a:xfrm>
            <a:off x="291742" y="6387463"/>
            <a:ext cx="4147522" cy="369332"/>
          </a:xfrm>
          <a:prstGeom prst="rect">
            <a:avLst/>
          </a:prstGeom>
          <a:noFill/>
        </p:spPr>
        <p:txBody>
          <a:bodyPr wrap="square">
            <a:spAutoFit/>
          </a:bodyPr>
          <a:lstStyle/>
          <a:p>
            <a:r>
              <a:rPr lang="en-IN" sz="1800" i="1" dirty="0">
                <a:effectLst/>
              </a:rPr>
              <a:t>J </a:t>
            </a:r>
            <a:r>
              <a:rPr lang="en-IN" sz="1800" i="1" dirty="0" err="1">
                <a:effectLst/>
              </a:rPr>
              <a:t>Pulmonol</a:t>
            </a:r>
            <a:r>
              <a:rPr lang="en-IN" sz="1800" i="1" dirty="0">
                <a:effectLst/>
              </a:rPr>
              <a:t> Res Rep, 5(2): 4-6 2023   </a:t>
            </a:r>
            <a:endParaRPr lang="en-IN" dirty="0"/>
          </a:p>
        </p:txBody>
      </p:sp>
      <p:sp>
        <p:nvSpPr>
          <p:cNvPr id="13" name="Rounded Rectangle 12">
            <a:extLst>
              <a:ext uri="{FF2B5EF4-FFF2-40B4-BE49-F238E27FC236}">
                <a16:creationId xmlns:a16="http://schemas.microsoft.com/office/drawing/2014/main" id="{0F4B1681-76A2-7EA5-6554-04E6E29D4802}"/>
              </a:ext>
            </a:extLst>
          </p:cNvPr>
          <p:cNvSpPr/>
          <p:nvPr/>
        </p:nvSpPr>
        <p:spPr>
          <a:xfrm>
            <a:off x="6633088" y="3937820"/>
            <a:ext cx="4823108" cy="194678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effectLst/>
              </a:rPr>
              <a:t>Conclusions: </a:t>
            </a:r>
          </a:p>
          <a:p>
            <a:pPr algn="ctr"/>
            <a:r>
              <a:rPr lang="en-IN" sz="1800" dirty="0">
                <a:effectLst/>
              </a:rPr>
              <a:t>In all cases, management with Benralizumab resulted in optimal clinical and functional improvement, a decline in systemic steroid use, and improved QoL.</a:t>
            </a:r>
            <a:endParaRPr lang="en-IN" b="1" dirty="0"/>
          </a:p>
        </p:txBody>
      </p:sp>
      <p:sp>
        <p:nvSpPr>
          <p:cNvPr id="27" name="TextBox 26">
            <a:extLst>
              <a:ext uri="{FF2B5EF4-FFF2-40B4-BE49-F238E27FC236}">
                <a16:creationId xmlns:a16="http://schemas.microsoft.com/office/drawing/2014/main" id="{AE36D7AF-7517-4188-6300-024708B35F7E}"/>
              </a:ext>
            </a:extLst>
          </p:cNvPr>
          <p:cNvSpPr txBox="1"/>
          <p:nvPr/>
        </p:nvSpPr>
        <p:spPr>
          <a:xfrm>
            <a:off x="3628104" y="6393425"/>
            <a:ext cx="6371302" cy="369332"/>
          </a:xfrm>
          <a:prstGeom prst="rect">
            <a:avLst/>
          </a:prstGeom>
          <a:noFill/>
        </p:spPr>
        <p:txBody>
          <a:bodyPr wrap="square">
            <a:spAutoFit/>
          </a:bodyPr>
          <a:lstStyle/>
          <a:p>
            <a:r>
              <a:rPr lang="en-IN" sz="1800" b="1" dirty="0">
                <a:effectLst/>
                <a:latin typeface="MinionPro"/>
              </a:rPr>
              <a:t>Published: </a:t>
            </a:r>
            <a:r>
              <a:rPr lang="en-IN" sz="1800" dirty="0">
                <a:effectLst/>
                <a:latin typeface="MinionPro"/>
              </a:rPr>
              <a:t>April 28, 2023 </a:t>
            </a:r>
            <a:endParaRPr lang="en-IN" dirty="0"/>
          </a:p>
        </p:txBody>
      </p:sp>
      <p:sp>
        <p:nvSpPr>
          <p:cNvPr id="29" name="TextBox 28">
            <a:extLst>
              <a:ext uri="{FF2B5EF4-FFF2-40B4-BE49-F238E27FC236}">
                <a16:creationId xmlns:a16="http://schemas.microsoft.com/office/drawing/2014/main" id="{7A59490F-D05C-D224-8F73-A8C00B0C579A}"/>
              </a:ext>
            </a:extLst>
          </p:cNvPr>
          <p:cNvSpPr txBox="1"/>
          <p:nvPr/>
        </p:nvSpPr>
        <p:spPr>
          <a:xfrm>
            <a:off x="831439" y="3387751"/>
            <a:ext cx="4634678" cy="369332"/>
          </a:xfrm>
          <a:prstGeom prst="rect">
            <a:avLst/>
          </a:prstGeom>
          <a:noFill/>
        </p:spPr>
        <p:txBody>
          <a:bodyPr wrap="square">
            <a:spAutoFit/>
          </a:bodyPr>
          <a:lstStyle/>
          <a:p>
            <a:r>
              <a:rPr lang="en-IN" sz="1800" b="1" dirty="0">
                <a:effectLst/>
                <a:latin typeface="ACaslonPro"/>
              </a:rPr>
              <a:t>Arjun Khanna</a:t>
            </a:r>
            <a:r>
              <a:rPr lang="en-IN" sz="800" b="1" dirty="0">
                <a:effectLst/>
                <a:latin typeface="ACaslonPro"/>
              </a:rPr>
              <a:t>1</a:t>
            </a:r>
            <a:r>
              <a:rPr lang="en-IN" sz="1800" b="1" dirty="0">
                <a:effectLst/>
                <a:latin typeface="ACaslonPro"/>
              </a:rPr>
              <a:t>*, Deepak Talwar</a:t>
            </a:r>
            <a:r>
              <a:rPr lang="en-IN" sz="800" b="1" dirty="0">
                <a:effectLst/>
                <a:latin typeface="ACaslonPro"/>
              </a:rPr>
              <a:t>2</a:t>
            </a:r>
            <a:r>
              <a:rPr lang="en-IN" sz="1800" b="1" dirty="0">
                <a:effectLst/>
                <a:latin typeface="ACaslonPro"/>
              </a:rPr>
              <a:t>, </a:t>
            </a:r>
            <a:r>
              <a:rPr lang="en-IN" sz="1800" b="1" dirty="0" err="1">
                <a:effectLst/>
                <a:latin typeface="ACaslonPro"/>
              </a:rPr>
              <a:t>Linija</a:t>
            </a:r>
            <a:r>
              <a:rPr lang="en-IN" sz="1800" b="1" dirty="0">
                <a:effectLst/>
                <a:latin typeface="ACaslonPro"/>
              </a:rPr>
              <a:t> K Nair</a:t>
            </a:r>
            <a:r>
              <a:rPr lang="en-IN" sz="800" b="1" dirty="0">
                <a:effectLst/>
                <a:latin typeface="ACaslonPro"/>
              </a:rPr>
              <a:t>3</a:t>
            </a:r>
            <a:r>
              <a:rPr lang="en-IN" sz="1800" b="1" dirty="0">
                <a:effectLst/>
                <a:latin typeface="ACaslonPro"/>
              </a:rPr>
              <a:t> </a:t>
            </a:r>
            <a:endParaRPr lang="en-IN" dirty="0"/>
          </a:p>
        </p:txBody>
      </p:sp>
      <p:sp>
        <p:nvSpPr>
          <p:cNvPr id="30" name="Rectangle 1">
            <a:extLst>
              <a:ext uri="{FF2B5EF4-FFF2-40B4-BE49-F238E27FC236}">
                <a16:creationId xmlns:a16="http://schemas.microsoft.com/office/drawing/2014/main" id="{B7F64102-1B32-614C-CA92-142A50719E8F}"/>
              </a:ext>
            </a:extLst>
          </p:cNvPr>
          <p:cNvSpPr>
            <a:spLocks noChangeArrowheads="1"/>
          </p:cNvSpPr>
          <p:nvPr/>
        </p:nvSpPr>
        <p:spPr bwMode="auto">
          <a:xfrm>
            <a:off x="6831539" y="3429580"/>
            <a:ext cx="57015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NotoSans"/>
              </a:rPr>
              <a:t>Deepak Talwar *</a:t>
            </a:r>
            <a:r>
              <a:rPr kumimoji="0" lang="en-US" altLang="en-US" sz="1050" b="1" i="0" u="none" strike="noStrike" cap="none" normalizeH="0" baseline="0" dirty="0">
                <a:ln>
                  <a:noFill/>
                </a:ln>
                <a:solidFill>
                  <a:schemeClr val="tx1"/>
                </a:solidFill>
                <a:effectLst/>
                <a:latin typeface="NotoSans"/>
              </a:rPr>
              <a:t>  1</a:t>
            </a:r>
            <a:r>
              <a:rPr kumimoji="0" lang="en-US" altLang="en-US" sz="1600" b="1" i="0" u="none" strike="noStrike" cap="none" normalizeH="0" baseline="0" dirty="0">
                <a:ln>
                  <a:noFill/>
                </a:ln>
                <a:solidFill>
                  <a:schemeClr val="tx1"/>
                </a:solidFill>
                <a:effectLst/>
                <a:latin typeface="NotoSans"/>
              </a:rPr>
              <a:t>, Manoj Yadav</a:t>
            </a:r>
            <a:r>
              <a:rPr kumimoji="0" lang="en-US" altLang="en-US" sz="1050" b="1" i="0" u="none" strike="noStrike" cap="none" normalizeH="0" baseline="0" dirty="0">
                <a:ln>
                  <a:noFill/>
                </a:ln>
                <a:solidFill>
                  <a:schemeClr val="tx1"/>
                </a:solidFill>
                <a:effectLst/>
                <a:latin typeface="NotoSans"/>
              </a:rPr>
              <a:t>2</a:t>
            </a:r>
            <a:r>
              <a:rPr kumimoji="0" lang="en-US" altLang="en-US" sz="1600" b="1" i="0" u="none" strike="noStrike" cap="none" normalizeH="0" baseline="0" dirty="0">
                <a:ln>
                  <a:noFill/>
                </a:ln>
                <a:solidFill>
                  <a:schemeClr val="tx1"/>
                </a:solidFill>
                <a:effectLst/>
                <a:latin typeface="NotoSans"/>
              </a:rPr>
              <a:t>, Nagarjuna Maturu</a:t>
            </a:r>
            <a:r>
              <a:rPr kumimoji="0" lang="en-US" altLang="en-US" sz="1050" b="1" i="0" u="none" strike="noStrike" cap="none" normalizeH="0" baseline="0" dirty="0">
                <a:ln>
                  <a:noFill/>
                </a:ln>
                <a:solidFill>
                  <a:schemeClr val="tx1"/>
                </a:solidFill>
                <a:effectLst/>
                <a:latin typeface="NotoSans"/>
              </a:rPr>
              <a:t>3 </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pic>
        <p:nvPicPr>
          <p:cNvPr id="4098" name="Picture 2" descr="page1image121379952">
            <a:extLst>
              <a:ext uri="{FF2B5EF4-FFF2-40B4-BE49-F238E27FC236}">
                <a16:creationId xmlns:a16="http://schemas.microsoft.com/office/drawing/2014/main" id="{0C7692C9-9F36-91DF-8AD5-EFC971162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838" y="-98425"/>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027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D2CB2F3B-7383-B4A6-720C-C26044B2E8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48" t="22724" r="13103" b="5727"/>
          <a:stretch/>
        </p:blipFill>
        <p:spPr bwMode="auto">
          <a:xfrm>
            <a:off x="443191" y="1550851"/>
            <a:ext cx="7006108" cy="506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6525EC8-B5BA-178C-ECE5-11C5ED49F9CC}"/>
              </a:ext>
            </a:extLst>
          </p:cNvPr>
          <p:cNvSpPr>
            <a:spLocks noGrp="1"/>
          </p:cNvSpPr>
          <p:nvPr>
            <p:ph type="title"/>
          </p:nvPr>
        </p:nvSpPr>
        <p:spPr>
          <a:xfrm>
            <a:off x="0" y="1"/>
            <a:ext cx="12192000" cy="1037578"/>
          </a:xfrm>
          <a:solidFill>
            <a:schemeClr val="accent5">
              <a:lumMod val="75000"/>
            </a:schemeClr>
          </a:solidFill>
        </p:spPr>
        <p:txBody>
          <a:bodyPr>
            <a:normAutofit fontScale="90000"/>
          </a:bodyPr>
          <a:lstStyle/>
          <a:p>
            <a:pPr algn="ctr"/>
            <a:r>
              <a:rPr lang="en-US" dirty="0">
                <a:solidFill>
                  <a:schemeClr val="bg1"/>
                </a:solidFill>
                <a:latin typeface="+mn-lt"/>
              </a:rPr>
              <a:t>Assessing Effectiveness of Biologicals : </a:t>
            </a:r>
            <a:r>
              <a:rPr lang="en-US" sz="3600" i="1" dirty="0">
                <a:solidFill>
                  <a:schemeClr val="bg1"/>
                </a:solidFill>
                <a:latin typeface="+mn-lt"/>
              </a:rPr>
              <a:t>FU@ 6 months </a:t>
            </a:r>
            <a:endParaRPr lang="en-US" i="1" dirty="0">
              <a:solidFill>
                <a:schemeClr val="bg1"/>
              </a:solidFill>
              <a:latin typeface="+mn-lt"/>
            </a:endParaRPr>
          </a:p>
        </p:txBody>
      </p:sp>
      <p:sp>
        <p:nvSpPr>
          <p:cNvPr id="4" name="Oval 3">
            <a:extLst>
              <a:ext uri="{FF2B5EF4-FFF2-40B4-BE49-F238E27FC236}">
                <a16:creationId xmlns:a16="http://schemas.microsoft.com/office/drawing/2014/main" id="{8D0F0238-E859-CB46-3939-60A7114ABFBA}"/>
              </a:ext>
            </a:extLst>
          </p:cNvPr>
          <p:cNvSpPr/>
          <p:nvPr/>
        </p:nvSpPr>
        <p:spPr>
          <a:xfrm>
            <a:off x="726527" y="1573987"/>
            <a:ext cx="1120462" cy="1148323"/>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168DF49A-8B68-9FFB-0ACC-03314A58DA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01" t="67037" r="49722" b="1378"/>
          <a:stretch/>
        </p:blipFill>
        <p:spPr bwMode="auto">
          <a:xfrm>
            <a:off x="8488685" y="2955518"/>
            <a:ext cx="3305065" cy="189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A5D4D67-9900-F3A8-F781-4FF0D6B4664A}"/>
              </a:ext>
            </a:extLst>
          </p:cNvPr>
          <p:cNvSpPr txBox="1"/>
          <p:nvPr/>
        </p:nvSpPr>
        <p:spPr>
          <a:xfrm>
            <a:off x="10087791" y="1886538"/>
            <a:ext cx="1508618" cy="523220"/>
          </a:xfrm>
          <a:prstGeom prst="rect">
            <a:avLst/>
          </a:prstGeom>
          <a:noFill/>
        </p:spPr>
        <p:txBody>
          <a:bodyPr wrap="none" rtlCol="0">
            <a:spAutoFit/>
          </a:bodyPr>
          <a:lstStyle/>
          <a:p>
            <a:r>
              <a:rPr lang="en-US" sz="2800" dirty="0"/>
              <a:t>Continue</a:t>
            </a:r>
          </a:p>
        </p:txBody>
      </p:sp>
      <p:sp>
        <p:nvSpPr>
          <p:cNvPr id="8" name="Curved Left Arrow 7">
            <a:extLst>
              <a:ext uri="{FF2B5EF4-FFF2-40B4-BE49-F238E27FC236}">
                <a16:creationId xmlns:a16="http://schemas.microsoft.com/office/drawing/2014/main" id="{46611CE7-71A3-E9F3-177C-EB2F64E98AE9}"/>
              </a:ext>
            </a:extLst>
          </p:cNvPr>
          <p:cNvSpPr/>
          <p:nvPr/>
        </p:nvSpPr>
        <p:spPr>
          <a:xfrm rot="19395020" flipH="1">
            <a:off x="6817808" y="2089886"/>
            <a:ext cx="1263834" cy="2781686"/>
          </a:xfrm>
          <a:prstGeom prst="curvedLeft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Notched Right Arrow 4">
            <a:extLst>
              <a:ext uri="{FF2B5EF4-FFF2-40B4-BE49-F238E27FC236}">
                <a16:creationId xmlns:a16="http://schemas.microsoft.com/office/drawing/2014/main" id="{8A178F9D-E239-1F6F-95A3-01887E89AAD5}"/>
              </a:ext>
            </a:extLst>
          </p:cNvPr>
          <p:cNvSpPr/>
          <p:nvPr/>
        </p:nvSpPr>
        <p:spPr>
          <a:xfrm>
            <a:off x="7156181" y="1332385"/>
            <a:ext cx="2985037" cy="1631526"/>
          </a:xfrm>
          <a:prstGeom prst="notchedRight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Good /Response</a:t>
            </a:r>
          </a:p>
        </p:txBody>
      </p:sp>
      <p:pic>
        <p:nvPicPr>
          <p:cNvPr id="6146" name="Picture 2" descr="Freehand drawn cartoon calendar showing month Vector Image">
            <a:extLst>
              <a:ext uri="{FF2B5EF4-FFF2-40B4-BE49-F238E27FC236}">
                <a16:creationId xmlns:a16="http://schemas.microsoft.com/office/drawing/2014/main" id="{37407DD0-5076-E549-0643-4AA54423C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732"/>
          <a:stretch/>
        </p:blipFill>
        <p:spPr bwMode="auto">
          <a:xfrm>
            <a:off x="726527" y="1550851"/>
            <a:ext cx="1113953" cy="11483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646363C-392C-9398-929B-A7622821FA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33" t="67526" r="8044" b="3296"/>
          <a:stretch/>
        </p:blipFill>
        <p:spPr bwMode="auto">
          <a:xfrm>
            <a:off x="8579117" y="4849336"/>
            <a:ext cx="3196700" cy="183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Left Arrow 9">
            <a:extLst>
              <a:ext uri="{FF2B5EF4-FFF2-40B4-BE49-F238E27FC236}">
                <a16:creationId xmlns:a16="http://schemas.microsoft.com/office/drawing/2014/main" id="{EF96D966-9425-2BAF-6AE4-7EFD0B822ED6}"/>
              </a:ext>
            </a:extLst>
          </p:cNvPr>
          <p:cNvSpPr/>
          <p:nvPr/>
        </p:nvSpPr>
        <p:spPr>
          <a:xfrm rot="19704589" flipH="1">
            <a:off x="6682206" y="2255692"/>
            <a:ext cx="1266773" cy="4104583"/>
          </a:xfrm>
          <a:prstGeom prst="curvedLeftArrow">
            <a:avLst/>
          </a:prstGeom>
          <a:solidFill>
            <a:srgbClr val="8B1B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entagon 2">
            <a:extLst>
              <a:ext uri="{FF2B5EF4-FFF2-40B4-BE49-F238E27FC236}">
                <a16:creationId xmlns:a16="http://schemas.microsoft.com/office/drawing/2014/main" id="{FF7EF667-DD83-09DF-FDD3-11CBA75EEA27}"/>
              </a:ext>
            </a:extLst>
          </p:cNvPr>
          <p:cNvSpPr/>
          <p:nvPr/>
        </p:nvSpPr>
        <p:spPr>
          <a:xfrm>
            <a:off x="1525018" y="1700010"/>
            <a:ext cx="5924281" cy="850007"/>
          </a:xfrm>
          <a:prstGeom prst="homePlat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Initial Trial for 4 months Minimum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AB93-8812-E267-81AA-1A98EE043735}"/>
              </a:ext>
            </a:extLst>
          </p:cNvPr>
          <p:cNvSpPr>
            <a:spLocks noGrp="1"/>
          </p:cNvSpPr>
          <p:nvPr>
            <p:ph type="title"/>
          </p:nvPr>
        </p:nvSpPr>
        <p:spPr>
          <a:xfrm>
            <a:off x="0" y="18255"/>
            <a:ext cx="12067309" cy="1325563"/>
          </a:xfrm>
          <a:solidFill>
            <a:schemeClr val="accent5">
              <a:lumMod val="75000"/>
            </a:schemeClr>
          </a:solidFill>
        </p:spPr>
        <p:txBody>
          <a:bodyPr vert="horz" lIns="91440" tIns="45720" rIns="91440" bIns="45720" rtlCol="0" anchor="ctr">
            <a:normAutofit/>
          </a:bodyPr>
          <a:lstStyle/>
          <a:p>
            <a:pPr algn="ctr"/>
            <a:r>
              <a:rPr lang="en-US" altLang="de-DE" sz="4800" dirty="0">
                <a:solidFill>
                  <a:schemeClr val="bg1"/>
                </a:solidFill>
                <a:latin typeface="+mn-lt"/>
              </a:rPr>
              <a:t>How to Treat Non-Type 2 SA </a:t>
            </a:r>
            <a:r>
              <a:rPr lang="en-US" altLang="de-DE" sz="3600" dirty="0">
                <a:solidFill>
                  <a:schemeClr val="bg1"/>
                </a:solidFill>
                <a:latin typeface="+mn-lt"/>
              </a:rPr>
              <a:t>- </a:t>
            </a:r>
            <a:r>
              <a:rPr lang="en-US" altLang="de-DE" sz="3600" i="1" dirty="0">
                <a:solidFill>
                  <a:schemeClr val="bg1"/>
                </a:solidFill>
                <a:latin typeface="+mn-lt"/>
              </a:rPr>
              <a:t>GINA 2024 </a:t>
            </a:r>
            <a:r>
              <a:rPr lang="en-US" altLang="de-DE" sz="3600" dirty="0">
                <a:solidFill>
                  <a:schemeClr val="bg1"/>
                </a:solidFill>
                <a:latin typeface="+mn-lt"/>
              </a:rPr>
              <a:t>!</a:t>
            </a:r>
            <a:endParaRPr lang="en-US" sz="3600" kern="1200" dirty="0">
              <a:solidFill>
                <a:schemeClr val="bg1"/>
              </a:solidFill>
              <a:latin typeface="+mj-lt"/>
              <a:ea typeface="+mj-ea"/>
              <a:cs typeface="+mj-cs"/>
            </a:endParaRPr>
          </a:p>
        </p:txBody>
      </p:sp>
      <p:graphicFrame>
        <p:nvGraphicFramePr>
          <p:cNvPr id="12" name="Content Placeholder 11">
            <a:extLst>
              <a:ext uri="{FF2B5EF4-FFF2-40B4-BE49-F238E27FC236}">
                <a16:creationId xmlns:a16="http://schemas.microsoft.com/office/drawing/2014/main" id="{9289938A-1D56-D6CF-8561-A6FE184D533E}"/>
              </a:ext>
            </a:extLst>
          </p:cNvPr>
          <p:cNvGraphicFramePr>
            <a:graphicFrameLocks noGrp="1"/>
          </p:cNvGraphicFramePr>
          <p:nvPr>
            <p:ph idx="1"/>
            <p:extLst>
              <p:ext uri="{D42A27DB-BD31-4B8C-83A1-F6EECF244321}">
                <p14:modId xmlns:p14="http://schemas.microsoft.com/office/powerpoint/2010/main" val="3997915124"/>
              </p:ext>
            </p:extLst>
          </p:nvPr>
        </p:nvGraphicFramePr>
        <p:xfrm>
          <a:off x="3616040" y="2115189"/>
          <a:ext cx="7730836" cy="3716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21091FA-3FD8-8E21-64B1-0BC0656C68F3}"/>
              </a:ext>
            </a:extLst>
          </p:cNvPr>
          <p:cNvPicPr>
            <a:picLocks noChangeAspect="1"/>
          </p:cNvPicPr>
          <p:nvPr/>
        </p:nvPicPr>
        <p:blipFill>
          <a:blip r:embed="rId8"/>
          <a:srcRect l="89215" b="82962"/>
          <a:stretch/>
        </p:blipFill>
        <p:spPr>
          <a:xfrm>
            <a:off x="10453255" y="3401290"/>
            <a:ext cx="1445510" cy="1191492"/>
          </a:xfrm>
          <a:prstGeom prst="rect">
            <a:avLst/>
          </a:prstGeom>
        </p:spPr>
      </p:pic>
      <p:pic>
        <p:nvPicPr>
          <p:cNvPr id="6" name="Picture 5">
            <a:extLst>
              <a:ext uri="{FF2B5EF4-FFF2-40B4-BE49-F238E27FC236}">
                <a16:creationId xmlns:a16="http://schemas.microsoft.com/office/drawing/2014/main" id="{67657D91-77A0-27DA-5A91-AC1DB7AC4BDF}"/>
              </a:ext>
            </a:extLst>
          </p:cNvPr>
          <p:cNvPicPr>
            <a:picLocks noChangeAspect="1"/>
          </p:cNvPicPr>
          <p:nvPr/>
        </p:nvPicPr>
        <p:blipFill>
          <a:blip r:embed="rId9"/>
          <a:stretch>
            <a:fillRect/>
          </a:stretch>
        </p:blipFill>
        <p:spPr>
          <a:xfrm>
            <a:off x="507859" y="1343818"/>
            <a:ext cx="3810000" cy="3038776"/>
          </a:xfrm>
          <a:prstGeom prst="rect">
            <a:avLst/>
          </a:prstGeom>
        </p:spPr>
      </p:pic>
      <p:sp>
        <p:nvSpPr>
          <p:cNvPr id="15" name="TextBox 14">
            <a:extLst>
              <a:ext uri="{FF2B5EF4-FFF2-40B4-BE49-F238E27FC236}">
                <a16:creationId xmlns:a16="http://schemas.microsoft.com/office/drawing/2014/main" id="{C14D0A1A-15B8-D910-CE49-AC4CE4B16CC8}"/>
              </a:ext>
            </a:extLst>
          </p:cNvPr>
          <p:cNvSpPr txBox="1"/>
          <p:nvPr/>
        </p:nvSpPr>
        <p:spPr>
          <a:xfrm>
            <a:off x="4591486" y="4115171"/>
            <a:ext cx="1504514" cy="369332"/>
          </a:xfrm>
          <a:prstGeom prst="rect">
            <a:avLst/>
          </a:prstGeom>
          <a:noFill/>
        </p:spPr>
        <p:txBody>
          <a:bodyPr wrap="none" rtlCol="0">
            <a:spAutoFit/>
          </a:bodyPr>
          <a:lstStyle/>
          <a:p>
            <a:r>
              <a:rPr lang="en-US" dirty="0">
                <a:solidFill>
                  <a:schemeClr val="bg1"/>
                </a:solidFill>
              </a:rPr>
              <a:t>Tezepelumab</a:t>
            </a:r>
          </a:p>
        </p:txBody>
      </p:sp>
      <p:sp>
        <p:nvSpPr>
          <p:cNvPr id="16" name="TextBox 15">
            <a:extLst>
              <a:ext uri="{FF2B5EF4-FFF2-40B4-BE49-F238E27FC236}">
                <a16:creationId xmlns:a16="http://schemas.microsoft.com/office/drawing/2014/main" id="{B395FE20-1D7A-43C6-4A18-9B2A31D79D45}"/>
              </a:ext>
            </a:extLst>
          </p:cNvPr>
          <p:cNvSpPr txBox="1"/>
          <p:nvPr/>
        </p:nvSpPr>
        <p:spPr>
          <a:xfrm>
            <a:off x="4549921" y="2193574"/>
            <a:ext cx="1293944" cy="369332"/>
          </a:xfrm>
          <a:prstGeom prst="rect">
            <a:avLst/>
          </a:prstGeom>
          <a:noFill/>
        </p:spPr>
        <p:txBody>
          <a:bodyPr wrap="none" rtlCol="0">
            <a:spAutoFit/>
          </a:bodyPr>
          <a:lstStyle/>
          <a:p>
            <a:r>
              <a:rPr lang="en-US" dirty="0"/>
              <a:t>Dupulimab</a:t>
            </a:r>
          </a:p>
        </p:txBody>
      </p:sp>
      <p:sp>
        <p:nvSpPr>
          <p:cNvPr id="17" name="Rounded Rectangle 16">
            <a:extLst>
              <a:ext uri="{FF2B5EF4-FFF2-40B4-BE49-F238E27FC236}">
                <a16:creationId xmlns:a16="http://schemas.microsoft.com/office/drawing/2014/main" id="{800C6688-946F-6188-7408-13576B59334A}"/>
              </a:ext>
            </a:extLst>
          </p:cNvPr>
          <p:cNvSpPr/>
          <p:nvPr/>
        </p:nvSpPr>
        <p:spPr>
          <a:xfrm>
            <a:off x="306877" y="4481589"/>
            <a:ext cx="3953305" cy="175952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Check AEC  - 3 times</a:t>
            </a:r>
          </a:p>
          <a:p>
            <a:pPr marL="285750" indent="-285750">
              <a:buFont typeface="Arial" panose="020B0604020202020204" pitchFamily="34" charset="0"/>
              <a:buChar char="•"/>
            </a:pPr>
            <a:r>
              <a:rPr lang="en-US" sz="2000" dirty="0"/>
              <a:t>At least 1-2 weeks after stopping OCS</a:t>
            </a:r>
          </a:p>
          <a:p>
            <a:pPr marL="285750" indent="-285750">
              <a:buFont typeface="Arial" panose="020B0604020202020204" pitchFamily="34" charset="0"/>
              <a:buChar char="•"/>
            </a:pPr>
            <a:r>
              <a:rPr lang="en-US" sz="2000" dirty="0"/>
              <a:t>Lowest possible dose of OCS</a:t>
            </a:r>
          </a:p>
          <a:p>
            <a:pPr marL="285750" indent="-285750">
              <a:buFont typeface="Arial" panose="020B0604020202020204" pitchFamily="34" charset="0"/>
              <a:buChar char="•"/>
            </a:pPr>
            <a:endParaRPr lang="en-US" sz="2000" dirty="0"/>
          </a:p>
        </p:txBody>
      </p:sp>
      <p:sp>
        <p:nvSpPr>
          <p:cNvPr id="18" name="Oval 17">
            <a:extLst>
              <a:ext uri="{FF2B5EF4-FFF2-40B4-BE49-F238E27FC236}">
                <a16:creationId xmlns:a16="http://schemas.microsoft.com/office/drawing/2014/main" id="{9DDE8B0B-EBBA-4387-2692-A0B65310FEFF}"/>
              </a:ext>
            </a:extLst>
          </p:cNvPr>
          <p:cNvSpPr/>
          <p:nvPr/>
        </p:nvSpPr>
        <p:spPr>
          <a:xfrm>
            <a:off x="6978570" y="3359371"/>
            <a:ext cx="2312673" cy="129540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Consider</a:t>
            </a:r>
          </a:p>
        </p:txBody>
      </p:sp>
      <p:sp>
        <p:nvSpPr>
          <p:cNvPr id="19" name="TextBox 18">
            <a:extLst>
              <a:ext uri="{FF2B5EF4-FFF2-40B4-BE49-F238E27FC236}">
                <a16:creationId xmlns:a16="http://schemas.microsoft.com/office/drawing/2014/main" id="{84A7E1A6-E460-1AE2-E81F-BCC4E5DF1C19}"/>
              </a:ext>
            </a:extLst>
          </p:cNvPr>
          <p:cNvSpPr txBox="1"/>
          <p:nvPr/>
        </p:nvSpPr>
        <p:spPr>
          <a:xfrm>
            <a:off x="10480965" y="4481589"/>
            <a:ext cx="1247457" cy="369332"/>
          </a:xfrm>
          <a:prstGeom prst="rect">
            <a:avLst/>
          </a:prstGeom>
          <a:noFill/>
        </p:spPr>
        <p:txBody>
          <a:bodyPr wrap="none" rtlCol="0">
            <a:spAutoFit/>
          </a:bodyPr>
          <a:lstStyle/>
          <a:p>
            <a:r>
              <a:rPr lang="en-US" dirty="0"/>
              <a:t>GINA 2024</a:t>
            </a:r>
          </a:p>
        </p:txBody>
      </p:sp>
    </p:spTree>
    <p:extLst>
      <p:ext uri="{BB962C8B-B14F-4D97-AF65-F5344CB8AC3E}">
        <p14:creationId xmlns:p14="http://schemas.microsoft.com/office/powerpoint/2010/main" val="264671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iagram of a diagram of a cell&#10;&#10;Description automatically generated with medium confidence">
            <a:extLst>
              <a:ext uri="{FF2B5EF4-FFF2-40B4-BE49-F238E27FC236}">
                <a16:creationId xmlns:a16="http://schemas.microsoft.com/office/drawing/2014/main" id="{EF38C5D4-A415-7F6F-CE7C-01A1C27D55E1}"/>
              </a:ext>
            </a:extLst>
          </p:cNvPr>
          <p:cNvPicPr>
            <a:picLocks noChangeAspect="1"/>
          </p:cNvPicPr>
          <p:nvPr/>
        </p:nvPicPr>
        <p:blipFill rotWithShape="1">
          <a:blip r:embed="rId3"/>
          <a:srcRect r="1" b="3022"/>
          <a:stretch/>
        </p:blipFill>
        <p:spPr>
          <a:xfrm>
            <a:off x="4284046" y="0"/>
            <a:ext cx="7907953" cy="6858000"/>
          </a:xfrm>
          <a:prstGeom prst="rect">
            <a:avLst/>
          </a:prstGeom>
          <a:ln>
            <a:solidFill>
              <a:schemeClr val="accent5">
                <a:lumMod val="75000"/>
              </a:schemeClr>
            </a:solidFill>
          </a:ln>
        </p:spPr>
      </p:pic>
      <p:grpSp>
        <p:nvGrpSpPr>
          <p:cNvPr id="45" name="Group 44">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46" name="Rectangle 45">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10">
            <a:extLst>
              <a:ext uri="{FF2B5EF4-FFF2-40B4-BE49-F238E27FC236}">
                <a16:creationId xmlns:a16="http://schemas.microsoft.com/office/drawing/2014/main" id="{A8618443-25CF-FC50-E8D1-043E022E900C}"/>
              </a:ext>
            </a:extLst>
          </p:cNvPr>
          <p:cNvSpPr>
            <a:spLocks noGrp="1"/>
          </p:cNvSpPr>
          <p:nvPr>
            <p:ph idx="1"/>
          </p:nvPr>
        </p:nvSpPr>
        <p:spPr>
          <a:xfrm>
            <a:off x="285420" y="2090570"/>
            <a:ext cx="4188719" cy="2646219"/>
          </a:xfrm>
          <a:prstGeom prst="roundRect">
            <a:avLst/>
          </a:prstGeom>
          <a:solidFill>
            <a:schemeClr val="accent5">
              <a:lumMod val="75000"/>
            </a:schemeClr>
          </a:solidFill>
        </p:spPr>
        <p:txBody>
          <a:bodyPr vert="horz" lIns="91440" tIns="45720" rIns="91440" bIns="45720" rtlCol="0" anchor="t">
            <a:normAutofit/>
          </a:bodyPr>
          <a:lstStyle/>
          <a:p>
            <a:pPr marL="0" indent="0" algn="ctr">
              <a:buNone/>
            </a:pPr>
            <a:r>
              <a:rPr lang="en-US" sz="4000" b="0" i="0" u="none" strike="noStrike" kern="1200" dirty="0">
                <a:solidFill>
                  <a:schemeClr val="bg1"/>
                </a:solidFill>
                <a:effectLst/>
                <a:latin typeface="+mn-lt"/>
                <a:ea typeface="+mn-ea"/>
                <a:cs typeface="+mn-cs"/>
              </a:rPr>
              <a:t>COPD </a:t>
            </a:r>
            <a:br>
              <a:rPr lang="en-US" sz="4000" b="0" i="0" u="none" strike="noStrike" kern="1200" dirty="0">
                <a:solidFill>
                  <a:schemeClr val="bg1"/>
                </a:solidFill>
                <a:effectLst/>
                <a:latin typeface="+mn-lt"/>
                <a:ea typeface="+mn-ea"/>
                <a:cs typeface="+mn-cs"/>
              </a:rPr>
            </a:br>
            <a:r>
              <a:rPr lang="en-US" sz="4000" b="0" i="0" u="none" strike="noStrike" kern="1200" dirty="0">
                <a:solidFill>
                  <a:schemeClr val="bg1"/>
                </a:solidFill>
                <a:effectLst/>
                <a:latin typeface="+mn-lt"/>
                <a:ea typeface="+mn-ea"/>
                <a:cs typeface="+mn-cs"/>
              </a:rPr>
              <a:t>‘</a:t>
            </a:r>
            <a:r>
              <a:rPr lang="en-US" sz="3600" b="0" i="1" u="none" strike="noStrike" kern="1200" dirty="0">
                <a:solidFill>
                  <a:schemeClr val="bg1"/>
                </a:solidFill>
                <a:effectLst/>
                <a:latin typeface="+mn-lt"/>
                <a:ea typeface="+mn-ea"/>
                <a:cs typeface="+mn-cs"/>
              </a:rPr>
              <a:t>Different Biological Pathways</a:t>
            </a:r>
            <a:r>
              <a:rPr lang="en-US" sz="4000" b="0" i="0" u="none" strike="noStrike" kern="1200" dirty="0">
                <a:solidFill>
                  <a:schemeClr val="bg1"/>
                </a:solidFill>
                <a:effectLst/>
                <a:latin typeface="+mn-lt"/>
                <a:ea typeface="+mn-ea"/>
                <a:cs typeface="+mn-cs"/>
              </a:rPr>
              <a:t>’</a:t>
            </a:r>
            <a:endParaRPr lang="en-US" sz="4000" kern="1200" dirty="0">
              <a:solidFill>
                <a:schemeClr val="bg1"/>
              </a:solidFill>
              <a:latin typeface="+mn-lt"/>
              <a:ea typeface="+mn-ea"/>
              <a:cs typeface="+mn-cs"/>
            </a:endParaRPr>
          </a:p>
        </p:txBody>
      </p:sp>
      <p:sp>
        <p:nvSpPr>
          <p:cNvPr id="6" name="Round Diagonal Corner of Rectangle 5">
            <a:extLst>
              <a:ext uri="{FF2B5EF4-FFF2-40B4-BE49-F238E27FC236}">
                <a16:creationId xmlns:a16="http://schemas.microsoft.com/office/drawing/2014/main" id="{B4DAC8D1-44ED-2DF6-90A9-57CA1CA8FE6F}"/>
              </a:ext>
            </a:extLst>
          </p:cNvPr>
          <p:cNvSpPr/>
          <p:nvPr/>
        </p:nvSpPr>
        <p:spPr>
          <a:xfrm>
            <a:off x="3977845" y="6508724"/>
            <a:ext cx="1512871" cy="374571"/>
          </a:xfrm>
          <a:prstGeom prst="round2Diag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Bronchiolitis</a:t>
            </a:r>
          </a:p>
        </p:txBody>
      </p:sp>
      <p:sp>
        <p:nvSpPr>
          <p:cNvPr id="7" name="Round Diagonal Corner of Rectangle 6">
            <a:extLst>
              <a:ext uri="{FF2B5EF4-FFF2-40B4-BE49-F238E27FC236}">
                <a16:creationId xmlns:a16="http://schemas.microsoft.com/office/drawing/2014/main" id="{846221A4-4230-BAC0-8C8F-24922368D13F}"/>
              </a:ext>
            </a:extLst>
          </p:cNvPr>
          <p:cNvSpPr/>
          <p:nvPr/>
        </p:nvSpPr>
        <p:spPr>
          <a:xfrm>
            <a:off x="7025186" y="6509695"/>
            <a:ext cx="1512871" cy="348305"/>
          </a:xfrm>
          <a:prstGeom prst="round2Diag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Emphysema</a:t>
            </a:r>
          </a:p>
        </p:txBody>
      </p:sp>
      <p:sp>
        <p:nvSpPr>
          <p:cNvPr id="10" name="Round Diagonal Corner of Rectangle 9">
            <a:extLst>
              <a:ext uri="{FF2B5EF4-FFF2-40B4-BE49-F238E27FC236}">
                <a16:creationId xmlns:a16="http://schemas.microsoft.com/office/drawing/2014/main" id="{8802CC43-DB82-80C6-ADA8-F7EB4ABDBA27}"/>
              </a:ext>
            </a:extLst>
          </p:cNvPr>
          <p:cNvSpPr/>
          <p:nvPr/>
        </p:nvSpPr>
        <p:spPr>
          <a:xfrm>
            <a:off x="8844259" y="6512989"/>
            <a:ext cx="1512871" cy="348305"/>
          </a:xfrm>
          <a:prstGeom prst="round2Diag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Bronchitis</a:t>
            </a:r>
          </a:p>
        </p:txBody>
      </p:sp>
      <p:sp>
        <p:nvSpPr>
          <p:cNvPr id="12" name="Lightning Bolt 11">
            <a:extLst>
              <a:ext uri="{FF2B5EF4-FFF2-40B4-BE49-F238E27FC236}">
                <a16:creationId xmlns:a16="http://schemas.microsoft.com/office/drawing/2014/main" id="{D16F23CF-9F7A-F2D7-9D68-B45A70F1EEE4}"/>
              </a:ext>
            </a:extLst>
          </p:cNvPr>
          <p:cNvSpPr/>
          <p:nvPr/>
        </p:nvSpPr>
        <p:spPr>
          <a:xfrm rot="20386990">
            <a:off x="4434534" y="4733282"/>
            <a:ext cx="367990" cy="569556"/>
          </a:xfrm>
          <a:prstGeom prst="lightningBol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FA2AAB5-094A-CFB4-2A45-76B0D8566889}"/>
              </a:ext>
            </a:extLst>
          </p:cNvPr>
          <p:cNvSpPr txBox="1"/>
          <p:nvPr/>
        </p:nvSpPr>
        <p:spPr>
          <a:xfrm>
            <a:off x="4968597" y="4943668"/>
            <a:ext cx="936072" cy="374571"/>
          </a:xfrm>
          <a:prstGeom prst="roundRect">
            <a:avLst/>
          </a:prstGeom>
          <a:solidFill>
            <a:schemeClr val="accent5">
              <a:lumMod val="20000"/>
              <a:lumOff val="80000"/>
            </a:schemeClr>
          </a:solidFill>
        </p:spPr>
        <p:txBody>
          <a:bodyPr wrap="none" rtlCol="0">
            <a:spAutoFit/>
          </a:bodyPr>
          <a:lstStyle/>
          <a:p>
            <a:r>
              <a:rPr lang="en-US" sz="1600" i="1" dirty="0"/>
              <a:t>Fibrosis</a:t>
            </a:r>
          </a:p>
        </p:txBody>
      </p:sp>
      <p:sp>
        <p:nvSpPr>
          <p:cNvPr id="30" name="TextBox 29">
            <a:extLst>
              <a:ext uri="{FF2B5EF4-FFF2-40B4-BE49-F238E27FC236}">
                <a16:creationId xmlns:a16="http://schemas.microsoft.com/office/drawing/2014/main" id="{DADC10A2-12AA-E59A-C56A-FCE88B133E7B}"/>
              </a:ext>
            </a:extLst>
          </p:cNvPr>
          <p:cNvSpPr txBox="1"/>
          <p:nvPr/>
        </p:nvSpPr>
        <p:spPr>
          <a:xfrm>
            <a:off x="10472744" y="5461771"/>
            <a:ext cx="819521" cy="374571"/>
          </a:xfrm>
          <a:prstGeom prst="roundRect">
            <a:avLst/>
          </a:prstGeom>
          <a:solidFill>
            <a:schemeClr val="accent5">
              <a:lumMod val="20000"/>
              <a:lumOff val="80000"/>
            </a:schemeClr>
          </a:solidFill>
        </p:spPr>
        <p:txBody>
          <a:bodyPr wrap="none" rtlCol="0">
            <a:spAutoFit/>
          </a:bodyPr>
          <a:lstStyle/>
          <a:p>
            <a:r>
              <a:rPr lang="en-US" sz="1600" i="1" dirty="0"/>
              <a:t>Mucus</a:t>
            </a:r>
          </a:p>
        </p:txBody>
      </p:sp>
      <p:sp>
        <p:nvSpPr>
          <p:cNvPr id="43" name="TextBox 42">
            <a:extLst>
              <a:ext uri="{FF2B5EF4-FFF2-40B4-BE49-F238E27FC236}">
                <a16:creationId xmlns:a16="http://schemas.microsoft.com/office/drawing/2014/main" id="{9019F248-FC6C-3EEA-59EF-78A5AC2A3717}"/>
              </a:ext>
            </a:extLst>
          </p:cNvPr>
          <p:cNvSpPr txBox="1"/>
          <p:nvPr/>
        </p:nvSpPr>
        <p:spPr>
          <a:xfrm>
            <a:off x="6477303" y="5595158"/>
            <a:ext cx="1257258" cy="374571"/>
          </a:xfrm>
          <a:prstGeom prst="roundRect">
            <a:avLst/>
          </a:prstGeom>
          <a:solidFill>
            <a:schemeClr val="accent5">
              <a:lumMod val="20000"/>
              <a:lumOff val="80000"/>
            </a:schemeClr>
          </a:solidFill>
        </p:spPr>
        <p:txBody>
          <a:bodyPr wrap="none" rtlCol="0">
            <a:spAutoFit/>
          </a:bodyPr>
          <a:lstStyle/>
          <a:p>
            <a:r>
              <a:rPr lang="en-US" sz="1600" i="1" dirty="0"/>
              <a:t>Destruction</a:t>
            </a:r>
          </a:p>
        </p:txBody>
      </p:sp>
      <p:sp>
        <p:nvSpPr>
          <p:cNvPr id="71" name="Lightning Bolt 70">
            <a:extLst>
              <a:ext uri="{FF2B5EF4-FFF2-40B4-BE49-F238E27FC236}">
                <a16:creationId xmlns:a16="http://schemas.microsoft.com/office/drawing/2014/main" id="{D84D4B4C-808A-94A5-BC31-14FF39CEAC7E}"/>
              </a:ext>
            </a:extLst>
          </p:cNvPr>
          <p:cNvSpPr/>
          <p:nvPr/>
        </p:nvSpPr>
        <p:spPr>
          <a:xfrm rot="20386990">
            <a:off x="6650865" y="5033461"/>
            <a:ext cx="367990" cy="569556"/>
          </a:xfrm>
          <a:prstGeom prst="lightningBol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Lightning Bolt 81">
            <a:extLst>
              <a:ext uri="{FF2B5EF4-FFF2-40B4-BE49-F238E27FC236}">
                <a16:creationId xmlns:a16="http://schemas.microsoft.com/office/drawing/2014/main" id="{1494F2F4-37F7-671F-38EB-C080076E8C7F}"/>
              </a:ext>
            </a:extLst>
          </p:cNvPr>
          <p:cNvSpPr/>
          <p:nvPr/>
        </p:nvSpPr>
        <p:spPr>
          <a:xfrm rot="20386990">
            <a:off x="9652276" y="4792278"/>
            <a:ext cx="367990" cy="569556"/>
          </a:xfrm>
          <a:prstGeom prst="lightningBol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Diagonal Corner of Rectangle 85">
            <a:extLst>
              <a:ext uri="{FF2B5EF4-FFF2-40B4-BE49-F238E27FC236}">
                <a16:creationId xmlns:a16="http://schemas.microsoft.com/office/drawing/2014/main" id="{4B8910E0-98B0-B767-B59F-2335D67E945A}"/>
              </a:ext>
            </a:extLst>
          </p:cNvPr>
          <p:cNvSpPr/>
          <p:nvPr/>
        </p:nvSpPr>
        <p:spPr>
          <a:xfrm>
            <a:off x="6876024" y="1645029"/>
            <a:ext cx="1257258" cy="531703"/>
          </a:xfrm>
          <a:prstGeom prst="round2Diag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COPD</a:t>
            </a:r>
          </a:p>
        </p:txBody>
      </p:sp>
    </p:spTree>
    <p:extLst>
      <p:ext uri="{BB962C8B-B14F-4D97-AF65-F5344CB8AC3E}">
        <p14:creationId xmlns:p14="http://schemas.microsoft.com/office/powerpoint/2010/main" val="317849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P spid="21" grpId="0" animBg="1"/>
      <p:bldP spid="30" grpId="0" animBg="1"/>
      <p:bldP spid="43" grpId="0" animBg="1"/>
      <p:bldP spid="71" grpId="0" animBg="1"/>
      <p:bldP spid="8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ell&#10;&#10;Description automatically generated">
            <a:extLst>
              <a:ext uri="{FF2B5EF4-FFF2-40B4-BE49-F238E27FC236}">
                <a16:creationId xmlns:a16="http://schemas.microsoft.com/office/drawing/2014/main" id="{E8A9FF53-2ACB-DB2B-A143-D606D0969ADB}"/>
              </a:ext>
            </a:extLst>
          </p:cNvPr>
          <p:cNvPicPr>
            <a:picLocks noGrp="1" noChangeAspect="1"/>
          </p:cNvPicPr>
          <p:nvPr>
            <p:ph idx="1"/>
          </p:nvPr>
        </p:nvPicPr>
        <p:blipFill rotWithShape="1">
          <a:blip r:embed="rId2">
            <a:alphaModFix/>
          </a:blip>
          <a:srcRect l="1366" r="-1" b="40630"/>
          <a:stretch/>
        </p:blipFill>
        <p:spPr>
          <a:xfrm>
            <a:off x="0" y="10"/>
            <a:ext cx="12302836" cy="6856614"/>
          </a:xfrm>
          <a:prstGeom prst="rect">
            <a:avLst/>
          </a:prstGeom>
        </p:spPr>
      </p:pic>
      <p:sp>
        <p:nvSpPr>
          <p:cNvPr id="7" name="TextBox 6">
            <a:extLst>
              <a:ext uri="{FF2B5EF4-FFF2-40B4-BE49-F238E27FC236}">
                <a16:creationId xmlns:a16="http://schemas.microsoft.com/office/drawing/2014/main" id="{32BB69AF-6CFE-70AE-01A6-8FA1B5DE228D}"/>
              </a:ext>
            </a:extLst>
          </p:cNvPr>
          <p:cNvSpPr txBox="1"/>
          <p:nvPr/>
        </p:nvSpPr>
        <p:spPr>
          <a:xfrm>
            <a:off x="166386" y="6549279"/>
            <a:ext cx="4316404" cy="307777"/>
          </a:xfrm>
          <a:prstGeom prst="rect">
            <a:avLst/>
          </a:prstGeom>
          <a:noFill/>
        </p:spPr>
        <p:txBody>
          <a:bodyPr wrap="square">
            <a:spAutoFit/>
          </a:bodyPr>
          <a:lstStyle/>
          <a:p>
            <a:r>
              <a:rPr lang="en-IN" sz="1400" b="0" i="0" u="none" strike="noStrike" dirty="0">
                <a:effectLst/>
                <a:highlight>
                  <a:srgbClr val="FFFFFF"/>
                </a:highlight>
              </a:rPr>
              <a:t>Am J Respir Crit Care Med </a:t>
            </a:r>
            <a:r>
              <a:rPr lang="en-IN" sz="1400" dirty="0">
                <a:highlight>
                  <a:srgbClr val="FFFFFF"/>
                </a:highlight>
              </a:rPr>
              <a:t>: </a:t>
            </a:r>
            <a:r>
              <a:rPr lang="en-IN" sz="1400" b="0" i="0" u="none" strike="noStrike" dirty="0">
                <a:effectLst/>
                <a:highlight>
                  <a:srgbClr val="FFFFFF"/>
                </a:highlight>
              </a:rPr>
              <a:t>208 ; 4, 395–405,2023</a:t>
            </a:r>
            <a:endParaRPr lang="en-US" sz="1400" dirty="0"/>
          </a:p>
        </p:txBody>
      </p:sp>
      <p:sp>
        <p:nvSpPr>
          <p:cNvPr id="8" name="Rounded Rectangle 7">
            <a:extLst>
              <a:ext uri="{FF2B5EF4-FFF2-40B4-BE49-F238E27FC236}">
                <a16:creationId xmlns:a16="http://schemas.microsoft.com/office/drawing/2014/main" id="{D1F47C17-BE36-726E-22B6-DFCAC247B466}"/>
              </a:ext>
            </a:extLst>
          </p:cNvPr>
          <p:cNvSpPr/>
          <p:nvPr/>
        </p:nvSpPr>
        <p:spPr>
          <a:xfrm>
            <a:off x="0" y="1911927"/>
            <a:ext cx="7404663" cy="762002"/>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i="1" dirty="0">
                <a:latin typeface="+mj-lt"/>
              </a:rPr>
              <a:t>20- 40% COPD ~ Type 2 Inflammation</a:t>
            </a:r>
          </a:p>
        </p:txBody>
      </p:sp>
    </p:spTree>
    <p:extLst>
      <p:ext uri="{BB962C8B-B14F-4D97-AF65-F5344CB8AC3E}">
        <p14:creationId xmlns:p14="http://schemas.microsoft.com/office/powerpoint/2010/main" val="308654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C157-1EA7-C1AB-7E2C-9B7578B94428}"/>
              </a:ext>
            </a:extLst>
          </p:cNvPr>
          <p:cNvSpPr>
            <a:spLocks noGrp="1"/>
          </p:cNvSpPr>
          <p:nvPr>
            <p:ph type="title"/>
          </p:nvPr>
        </p:nvSpPr>
        <p:spPr>
          <a:xfrm>
            <a:off x="0" y="-25092"/>
            <a:ext cx="5996628" cy="1413063"/>
          </a:xfrm>
          <a:solidFill>
            <a:schemeClr val="accent5">
              <a:lumMod val="75000"/>
            </a:schemeClr>
          </a:solidFill>
        </p:spPr>
        <p:txBody>
          <a:bodyPr vert="horz" lIns="91440" tIns="45720" rIns="91440" bIns="45720" rtlCol="0" anchor="b">
            <a:normAutofit/>
          </a:bodyPr>
          <a:lstStyle/>
          <a:p>
            <a:pPr algn="ctr">
              <a:spcAft>
                <a:spcPts val="1000"/>
              </a:spcAft>
            </a:pPr>
            <a:r>
              <a:rPr lang="en-US" sz="4800" kern="1200" dirty="0">
                <a:solidFill>
                  <a:schemeClr val="bg1"/>
                </a:solidFill>
                <a:latin typeface="+mj-lt"/>
                <a:ea typeface="+mj-ea"/>
                <a:cs typeface="+mj-cs"/>
              </a:rPr>
              <a:t>Biologicals</a:t>
            </a:r>
            <a:r>
              <a:rPr lang="en-US" sz="4800" kern="1200" dirty="0">
                <a:solidFill>
                  <a:schemeClr val="tx2"/>
                </a:solidFill>
                <a:latin typeface="+mj-lt"/>
                <a:ea typeface="+mj-ea"/>
                <a:cs typeface="+mj-cs"/>
              </a:rPr>
              <a:t> </a:t>
            </a:r>
            <a:r>
              <a:rPr lang="en-US" sz="4800" kern="1200" dirty="0">
                <a:solidFill>
                  <a:schemeClr val="bg1"/>
                </a:solidFill>
                <a:latin typeface="+mj-lt"/>
                <a:ea typeface="+mj-ea"/>
                <a:cs typeface="+mj-cs"/>
              </a:rPr>
              <a:t>in COPD : </a:t>
            </a:r>
            <a:br>
              <a:rPr lang="en-US" sz="4800" kern="1200" dirty="0">
                <a:solidFill>
                  <a:schemeClr val="bg1"/>
                </a:solidFill>
                <a:latin typeface="+mj-lt"/>
                <a:ea typeface="+mj-ea"/>
                <a:cs typeface="+mj-cs"/>
              </a:rPr>
            </a:br>
            <a:r>
              <a:rPr lang="en-US" sz="3600" i="1" kern="1200" dirty="0">
                <a:solidFill>
                  <a:schemeClr val="bg1"/>
                </a:solidFill>
                <a:latin typeface="+mj-lt"/>
                <a:ea typeface="+mj-ea"/>
                <a:cs typeface="+mj-cs"/>
              </a:rPr>
              <a:t>Anti IL-5 -Mepolizumab</a:t>
            </a:r>
            <a:endParaRPr lang="en-US" kern="1200" dirty="0">
              <a:solidFill>
                <a:schemeClr val="bg1"/>
              </a:solidFill>
              <a:effectLst/>
              <a:latin typeface="+mj-lt"/>
              <a:ea typeface="+mj-ea"/>
              <a:cs typeface="+mj-cs"/>
            </a:endParaRPr>
          </a:p>
        </p:txBody>
      </p:sp>
      <p:sp>
        <p:nvSpPr>
          <p:cNvPr id="9" name="TextBox 8">
            <a:extLst>
              <a:ext uri="{FF2B5EF4-FFF2-40B4-BE49-F238E27FC236}">
                <a16:creationId xmlns:a16="http://schemas.microsoft.com/office/drawing/2014/main" id="{6D7F5BD5-3E6B-61F8-65C8-96723ACC9E6D}"/>
              </a:ext>
            </a:extLst>
          </p:cNvPr>
          <p:cNvSpPr txBox="1"/>
          <p:nvPr/>
        </p:nvSpPr>
        <p:spPr>
          <a:xfrm>
            <a:off x="1582069" y="3532125"/>
            <a:ext cx="4798446" cy="2054306"/>
          </a:xfrm>
          <a:prstGeom prst="rect">
            <a:avLst/>
          </a:prstGeom>
        </p:spPr>
        <p:txBody>
          <a:bodyPr vert="horz" lIns="91440" tIns="45720" rIns="91440" bIns="45720" rtlCol="0" anchor="t">
            <a:normAutofit/>
          </a:bodyPr>
          <a:lstStyle/>
          <a:p>
            <a:pPr>
              <a:lnSpc>
                <a:spcPct val="110000"/>
              </a:lnSpc>
              <a:spcBef>
                <a:spcPts val="1000"/>
              </a:spcBef>
              <a:buClr>
                <a:schemeClr val="accent5"/>
              </a:buClr>
            </a:pPr>
            <a:r>
              <a:rPr lang="en-US" sz="2200" i="1" kern="1200" dirty="0">
                <a:solidFill>
                  <a:schemeClr val="tx2"/>
                </a:solidFill>
                <a:latin typeface="+mn-lt"/>
                <a:ea typeface="+mn-ea"/>
                <a:cs typeface="+mn-cs"/>
              </a:rPr>
              <a:t>METREX &amp; METREO</a:t>
            </a:r>
          </a:p>
        </p:txBody>
      </p:sp>
      <p:pic>
        <p:nvPicPr>
          <p:cNvPr id="13" name="Picture 12" descr="A graph of a normalized growth&#10;&#10;Description automatically generated with medium confidence">
            <a:extLst>
              <a:ext uri="{FF2B5EF4-FFF2-40B4-BE49-F238E27FC236}">
                <a16:creationId xmlns:a16="http://schemas.microsoft.com/office/drawing/2014/main" id="{098CA958-BFFA-513B-30C5-369AE0C4ED3E}"/>
              </a:ext>
            </a:extLst>
          </p:cNvPr>
          <p:cNvPicPr>
            <a:picLocks noChangeAspect="1"/>
          </p:cNvPicPr>
          <p:nvPr/>
        </p:nvPicPr>
        <p:blipFill rotWithShape="1">
          <a:blip r:embed="rId3"/>
          <a:srcRect t="16412" r="-3" b="29819"/>
          <a:stretch/>
        </p:blipFill>
        <p:spPr>
          <a:xfrm>
            <a:off x="5996628" y="0"/>
            <a:ext cx="6195372" cy="2281783"/>
          </a:xfrm>
          <a:prstGeom prst="rect">
            <a:avLst/>
          </a:prstGeom>
        </p:spPr>
      </p:pic>
      <p:pic>
        <p:nvPicPr>
          <p:cNvPr id="8" name="Picture 7" descr="A screenshot of a medical website&#10;&#10;Description automatically generated">
            <a:extLst>
              <a:ext uri="{FF2B5EF4-FFF2-40B4-BE49-F238E27FC236}">
                <a16:creationId xmlns:a16="http://schemas.microsoft.com/office/drawing/2014/main" id="{B17154CF-88AB-C8F6-B493-79B4A75D4D57}"/>
              </a:ext>
            </a:extLst>
          </p:cNvPr>
          <p:cNvPicPr>
            <a:picLocks noChangeAspect="1"/>
          </p:cNvPicPr>
          <p:nvPr/>
        </p:nvPicPr>
        <p:blipFill rotWithShape="1">
          <a:blip r:embed="rId4"/>
          <a:srcRect t="7092" r="-3" b="8722"/>
          <a:stretch/>
        </p:blipFill>
        <p:spPr>
          <a:xfrm>
            <a:off x="5996628" y="2283833"/>
            <a:ext cx="6195372" cy="2281783"/>
          </a:xfrm>
          <a:prstGeom prst="rect">
            <a:avLst/>
          </a:prstGeom>
        </p:spPr>
      </p:pic>
      <p:pic>
        <p:nvPicPr>
          <p:cNvPr id="11" name="Picture 10" descr="A graph of a normal growth&#10;&#10;Description automatically generated with medium confidence">
            <a:extLst>
              <a:ext uri="{FF2B5EF4-FFF2-40B4-BE49-F238E27FC236}">
                <a16:creationId xmlns:a16="http://schemas.microsoft.com/office/drawing/2014/main" id="{3D388A7B-AF28-6275-F72C-460FF148D3E3}"/>
              </a:ext>
            </a:extLst>
          </p:cNvPr>
          <p:cNvPicPr>
            <a:picLocks noChangeAspect="1"/>
          </p:cNvPicPr>
          <p:nvPr/>
        </p:nvPicPr>
        <p:blipFill rotWithShape="1">
          <a:blip r:embed="rId5"/>
          <a:srcRect t="23332" r="-3" b="23827"/>
          <a:stretch/>
        </p:blipFill>
        <p:spPr>
          <a:xfrm>
            <a:off x="5996628" y="4559278"/>
            <a:ext cx="6195372" cy="2299751"/>
          </a:xfrm>
          <a:prstGeom prst="rect">
            <a:avLst/>
          </a:prstGeom>
        </p:spPr>
      </p:pic>
      <p:sp>
        <p:nvSpPr>
          <p:cNvPr id="15" name="TextBox 14">
            <a:extLst>
              <a:ext uri="{FF2B5EF4-FFF2-40B4-BE49-F238E27FC236}">
                <a16:creationId xmlns:a16="http://schemas.microsoft.com/office/drawing/2014/main" id="{454232B5-B25E-FC97-6A96-A41D6478B838}"/>
              </a:ext>
            </a:extLst>
          </p:cNvPr>
          <p:cNvSpPr txBox="1"/>
          <p:nvPr/>
        </p:nvSpPr>
        <p:spPr>
          <a:xfrm>
            <a:off x="7164030" y="744909"/>
            <a:ext cx="1231208" cy="373436"/>
          </a:xfrm>
          <a:prstGeom prst="rect">
            <a:avLst/>
          </a:prstGeom>
          <a:noFill/>
        </p:spPr>
        <p:txBody>
          <a:bodyPr wrap="square">
            <a:spAutoFit/>
          </a:bodyPr>
          <a:lstStyle/>
          <a:p>
            <a:pPr>
              <a:lnSpc>
                <a:spcPct val="110000"/>
              </a:lnSpc>
              <a:spcBef>
                <a:spcPts val="1000"/>
              </a:spcBef>
              <a:buClr>
                <a:schemeClr val="accent5"/>
              </a:buClr>
            </a:pPr>
            <a:r>
              <a:rPr lang="en-US" sz="1800" i="1" kern="1200" dirty="0">
                <a:solidFill>
                  <a:schemeClr val="tx2"/>
                </a:solidFill>
                <a:latin typeface="+mn-lt"/>
                <a:ea typeface="+mn-ea"/>
                <a:cs typeface="+mn-cs"/>
              </a:rPr>
              <a:t>METREX</a:t>
            </a:r>
          </a:p>
        </p:txBody>
      </p:sp>
      <p:sp>
        <p:nvSpPr>
          <p:cNvPr id="19" name="TextBox 18">
            <a:extLst>
              <a:ext uri="{FF2B5EF4-FFF2-40B4-BE49-F238E27FC236}">
                <a16:creationId xmlns:a16="http://schemas.microsoft.com/office/drawing/2014/main" id="{E186A8F5-3616-C061-AAA6-09E185CFE071}"/>
              </a:ext>
            </a:extLst>
          </p:cNvPr>
          <p:cNvSpPr txBox="1"/>
          <p:nvPr/>
        </p:nvSpPr>
        <p:spPr>
          <a:xfrm>
            <a:off x="7444938" y="5075111"/>
            <a:ext cx="1283416" cy="369332"/>
          </a:xfrm>
          <a:prstGeom prst="rect">
            <a:avLst/>
          </a:prstGeom>
          <a:noFill/>
        </p:spPr>
        <p:txBody>
          <a:bodyPr wrap="square">
            <a:spAutoFit/>
          </a:bodyPr>
          <a:lstStyle/>
          <a:p>
            <a:r>
              <a:rPr lang="en-US" sz="1800" i="1" kern="1200" dirty="0">
                <a:solidFill>
                  <a:schemeClr val="tx2"/>
                </a:solidFill>
                <a:latin typeface="+mn-lt"/>
                <a:ea typeface="+mn-ea"/>
                <a:cs typeface="+mn-cs"/>
              </a:rPr>
              <a:t>METREO</a:t>
            </a:r>
            <a:endParaRPr lang="en-US" dirty="0"/>
          </a:p>
        </p:txBody>
      </p:sp>
      <p:pic>
        <p:nvPicPr>
          <p:cNvPr id="21" name="Picture 2" descr="CNM-Au8 extends ALS survival in 2 compassionate use studies">
            <a:extLst>
              <a:ext uri="{FF2B5EF4-FFF2-40B4-BE49-F238E27FC236}">
                <a16:creationId xmlns:a16="http://schemas.microsoft.com/office/drawing/2014/main" id="{EA1E8404-5308-8A43-1ECC-B975AE2829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231" r="24045"/>
          <a:stretch/>
        </p:blipFill>
        <p:spPr bwMode="auto">
          <a:xfrm>
            <a:off x="2219387" y="1918800"/>
            <a:ext cx="1557854" cy="1505925"/>
          </a:xfrm>
          <a:prstGeom prst="rect">
            <a:avLst/>
          </a:prstGeom>
          <a:noFill/>
          <a:extLst>
            <a:ext uri="{909E8E84-426E-40DD-AFC4-6F175D3DCCD1}">
              <a14:hiddenFill xmlns:a14="http://schemas.microsoft.com/office/drawing/2010/main">
                <a:solidFill>
                  <a:srgbClr val="FFFFFF"/>
                </a:solidFill>
              </a14:hiddenFill>
            </a:ext>
          </a:extLst>
        </p:spPr>
      </p:pic>
      <p:sp>
        <p:nvSpPr>
          <p:cNvPr id="23" name="Snip Diagonal Corner of Rectangle 22">
            <a:extLst>
              <a:ext uri="{FF2B5EF4-FFF2-40B4-BE49-F238E27FC236}">
                <a16:creationId xmlns:a16="http://schemas.microsoft.com/office/drawing/2014/main" id="{D33F4C88-A70D-8674-1459-2F5E2F4A667C}"/>
              </a:ext>
            </a:extLst>
          </p:cNvPr>
          <p:cNvSpPr/>
          <p:nvPr/>
        </p:nvSpPr>
        <p:spPr>
          <a:xfrm>
            <a:off x="517646" y="4165024"/>
            <a:ext cx="5125742" cy="2281783"/>
          </a:xfrm>
          <a:prstGeom prst="snip2Diag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 3 More Ongoing Trials</a:t>
            </a:r>
          </a:p>
          <a:p>
            <a:pPr algn="ctr"/>
            <a:r>
              <a:rPr lang="en-US" sz="1100" dirty="0"/>
              <a:t> </a:t>
            </a:r>
          </a:p>
          <a:p>
            <a:pPr algn="ctr"/>
            <a:r>
              <a:rPr lang="en-US" sz="2400" dirty="0"/>
              <a:t>SUMMER</a:t>
            </a:r>
          </a:p>
          <a:p>
            <a:pPr algn="ctr"/>
            <a:r>
              <a:rPr lang="en-US" sz="2400" dirty="0"/>
              <a:t>MATINEE </a:t>
            </a:r>
          </a:p>
          <a:p>
            <a:pPr algn="ctr"/>
            <a:r>
              <a:rPr lang="en-US" sz="2400" dirty="0"/>
              <a:t>&amp; </a:t>
            </a:r>
          </a:p>
          <a:p>
            <a:pPr algn="ctr"/>
            <a:r>
              <a:rPr lang="en-US" sz="2400" dirty="0"/>
              <a:t>COPD-HELP</a:t>
            </a:r>
          </a:p>
        </p:txBody>
      </p:sp>
      <p:sp>
        <p:nvSpPr>
          <p:cNvPr id="25" name="TextBox 24">
            <a:extLst>
              <a:ext uri="{FF2B5EF4-FFF2-40B4-BE49-F238E27FC236}">
                <a16:creationId xmlns:a16="http://schemas.microsoft.com/office/drawing/2014/main" id="{A9A19C18-0D6E-B267-7D56-523D38047975}"/>
              </a:ext>
            </a:extLst>
          </p:cNvPr>
          <p:cNvSpPr txBox="1"/>
          <p:nvPr/>
        </p:nvSpPr>
        <p:spPr>
          <a:xfrm>
            <a:off x="8907812" y="3613328"/>
            <a:ext cx="2031400" cy="408623"/>
          </a:xfrm>
          <a:prstGeom prst="round2DiagRect">
            <a:avLst/>
          </a:prstGeom>
          <a:solidFill>
            <a:schemeClr val="accent5">
              <a:lumMod val="75000"/>
            </a:schemeClr>
          </a:solidFill>
        </p:spPr>
        <p:txBody>
          <a:bodyPr wrap="none" rtlCol="0">
            <a:spAutoFit/>
          </a:bodyPr>
          <a:lstStyle/>
          <a:p>
            <a:r>
              <a:rPr lang="en-US" dirty="0">
                <a:solidFill>
                  <a:schemeClr val="bg1"/>
                </a:solidFill>
              </a:rPr>
              <a:t>14-20% reduction</a:t>
            </a:r>
          </a:p>
        </p:txBody>
      </p:sp>
    </p:spTree>
    <p:extLst>
      <p:ext uri="{BB962C8B-B14F-4D97-AF65-F5344CB8AC3E}">
        <p14:creationId xmlns:p14="http://schemas.microsoft.com/office/powerpoint/2010/main" val="145134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C69B90-D41B-1832-DF4A-92F0237C9AE8}"/>
              </a:ext>
            </a:extLst>
          </p:cNvPr>
          <p:cNvSpPr>
            <a:spLocks noGrp="1"/>
          </p:cNvSpPr>
          <p:nvPr>
            <p:ph type="title"/>
          </p:nvPr>
        </p:nvSpPr>
        <p:spPr>
          <a:xfrm>
            <a:off x="0" y="-27355"/>
            <a:ext cx="12192000" cy="1161754"/>
          </a:xfrm>
          <a:solidFill>
            <a:schemeClr val="accent5">
              <a:lumMod val="75000"/>
            </a:schemeClr>
          </a:solidFill>
        </p:spPr>
        <p:txBody>
          <a:bodyPr>
            <a:normAutofit/>
          </a:bodyPr>
          <a:lstStyle/>
          <a:p>
            <a:pPr algn="ctr"/>
            <a:r>
              <a:rPr lang="en-US" sz="4400" dirty="0">
                <a:solidFill>
                  <a:schemeClr val="bg1"/>
                </a:solidFill>
              </a:rPr>
              <a:t>Benralizumab: </a:t>
            </a:r>
            <a:r>
              <a:rPr lang="en-US" sz="3600" i="1" dirty="0">
                <a:solidFill>
                  <a:schemeClr val="bg1"/>
                </a:solidFill>
              </a:rPr>
              <a:t>Anti IL - 5r Blocking Monoclonal antibody</a:t>
            </a:r>
          </a:p>
        </p:txBody>
      </p:sp>
      <p:sp>
        <p:nvSpPr>
          <p:cNvPr id="3" name="Rounded Rectangle 2">
            <a:extLst>
              <a:ext uri="{FF2B5EF4-FFF2-40B4-BE49-F238E27FC236}">
                <a16:creationId xmlns:a16="http://schemas.microsoft.com/office/drawing/2014/main" id="{A5915E48-4FC1-8A61-D2DB-710230F1A6F0}"/>
              </a:ext>
            </a:extLst>
          </p:cNvPr>
          <p:cNvSpPr/>
          <p:nvPr/>
        </p:nvSpPr>
        <p:spPr>
          <a:xfrm>
            <a:off x="361324" y="3722379"/>
            <a:ext cx="4997668" cy="2582084"/>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IN" b="0" i="0" u="none" strike="noStrike" dirty="0">
                <a:solidFill>
                  <a:schemeClr val="bg1"/>
                </a:solidFill>
                <a:effectLst/>
              </a:rPr>
              <a:t>Subgroup </a:t>
            </a:r>
            <a:r>
              <a:rPr lang="en-IN" dirty="0">
                <a:solidFill>
                  <a:schemeClr val="bg1"/>
                </a:solidFill>
              </a:rPr>
              <a:t>of </a:t>
            </a:r>
            <a:r>
              <a:rPr lang="en-IN" b="0" i="0" u="none" strike="noStrike" dirty="0">
                <a:solidFill>
                  <a:schemeClr val="bg1"/>
                </a:solidFill>
                <a:effectLst/>
              </a:rPr>
              <a:t>COPD with:</a:t>
            </a:r>
          </a:p>
          <a:p>
            <a:pPr marL="742950" lvl="1" indent="-285750">
              <a:lnSpc>
                <a:spcPct val="150000"/>
              </a:lnSpc>
              <a:buFont typeface="Arial" panose="020B0604020202020204" pitchFamily="34" charset="0"/>
              <a:buChar char="•"/>
            </a:pPr>
            <a:r>
              <a:rPr lang="en-IN" b="0" i="0" u="none" strike="noStrike" dirty="0">
                <a:solidFill>
                  <a:schemeClr val="bg1"/>
                </a:solidFill>
                <a:effectLst/>
              </a:rPr>
              <a:t> </a:t>
            </a:r>
            <a:r>
              <a:rPr lang="en-IN" b="0" i="0" u="sng" strike="noStrike" dirty="0">
                <a:solidFill>
                  <a:schemeClr val="bg1"/>
                </a:solidFill>
                <a:effectLst/>
              </a:rPr>
              <a:t>&gt;</a:t>
            </a:r>
            <a:r>
              <a:rPr lang="en-IN" b="0" i="0" u="none" strike="noStrike" dirty="0">
                <a:solidFill>
                  <a:schemeClr val="bg1"/>
                </a:solidFill>
                <a:effectLst/>
              </a:rPr>
              <a:t> 3 exacerbations on Triple therapy</a:t>
            </a:r>
          </a:p>
          <a:p>
            <a:pPr marL="742950" lvl="1" indent="-285750">
              <a:lnSpc>
                <a:spcPct val="150000"/>
              </a:lnSpc>
              <a:buFont typeface="Arial" panose="020B0604020202020204" pitchFamily="34" charset="0"/>
              <a:buChar char="•"/>
            </a:pPr>
            <a:r>
              <a:rPr lang="en-IN" dirty="0">
                <a:solidFill>
                  <a:schemeClr val="bg1"/>
                </a:solidFill>
              </a:rPr>
              <a:t>Baseline </a:t>
            </a:r>
            <a:r>
              <a:rPr lang="en-IN" b="0" i="0" u="none" strike="noStrike" dirty="0">
                <a:solidFill>
                  <a:schemeClr val="bg1"/>
                </a:solidFill>
                <a:effectLst/>
              </a:rPr>
              <a:t> AEC</a:t>
            </a:r>
            <a:r>
              <a:rPr lang="en-IN" b="0" i="0" u="sng" strike="noStrike" dirty="0">
                <a:solidFill>
                  <a:schemeClr val="bg1"/>
                </a:solidFill>
                <a:effectLst/>
              </a:rPr>
              <a:t> &gt; </a:t>
            </a:r>
            <a:r>
              <a:rPr lang="en-IN" b="0" i="0" u="none" strike="noStrike" dirty="0">
                <a:solidFill>
                  <a:schemeClr val="bg1"/>
                </a:solidFill>
                <a:effectLst/>
              </a:rPr>
              <a:t>300 </a:t>
            </a:r>
            <a:r>
              <a:rPr lang="en-IN" dirty="0">
                <a:solidFill>
                  <a:schemeClr val="bg1"/>
                </a:solidFill>
              </a:rPr>
              <a:t> </a:t>
            </a:r>
          </a:p>
          <a:p>
            <a:pPr marL="285750" indent="-285750">
              <a:lnSpc>
                <a:spcPct val="150000"/>
              </a:lnSpc>
              <a:buFont typeface="Arial" panose="020B0604020202020204" pitchFamily="34" charset="0"/>
              <a:buChar char="•"/>
            </a:pPr>
            <a:r>
              <a:rPr lang="en-IN" dirty="0">
                <a:solidFill>
                  <a:schemeClr val="bg1"/>
                </a:solidFill>
              </a:rPr>
              <a:t>Benralizumab ( 100 mg/month)  reduces risk of</a:t>
            </a:r>
            <a:r>
              <a:rPr lang="en-IN" b="0" i="0" u="none" strike="noStrike" dirty="0">
                <a:solidFill>
                  <a:schemeClr val="bg1"/>
                </a:solidFill>
                <a:effectLst/>
              </a:rPr>
              <a:t> exacerbations @ 30- and 90-days post exacerbation ( vulnerable period ) </a:t>
            </a:r>
            <a:endParaRPr lang="en-IN" dirty="0">
              <a:solidFill>
                <a:schemeClr val="bg1"/>
              </a:solidFill>
              <a:effectLst/>
              <a:ea typeface="Calibri" panose="020F0502020204030204" pitchFamily="34" charset="0"/>
              <a:cs typeface="Times New Roman" panose="02020603050405020304" pitchFamily="18" charset="0"/>
            </a:endParaRPr>
          </a:p>
        </p:txBody>
      </p:sp>
      <p:pic>
        <p:nvPicPr>
          <p:cNvPr id="11" name="Picture 10" descr="A screenshot of a computer&#10;&#10;Description automatically generated">
            <a:extLst>
              <a:ext uri="{FF2B5EF4-FFF2-40B4-BE49-F238E27FC236}">
                <a16:creationId xmlns:a16="http://schemas.microsoft.com/office/drawing/2014/main" id="{0632D893-3140-7538-623E-2F872910D2DF}"/>
              </a:ext>
            </a:extLst>
          </p:cNvPr>
          <p:cNvPicPr>
            <a:picLocks noChangeAspect="1"/>
          </p:cNvPicPr>
          <p:nvPr/>
        </p:nvPicPr>
        <p:blipFill>
          <a:blip r:embed="rId3"/>
          <a:stretch>
            <a:fillRect/>
          </a:stretch>
        </p:blipFill>
        <p:spPr>
          <a:xfrm>
            <a:off x="361324" y="1471740"/>
            <a:ext cx="4997668" cy="1913298"/>
          </a:xfrm>
          <a:prstGeom prst="rect">
            <a:avLst/>
          </a:prstGeom>
        </p:spPr>
      </p:pic>
      <p:pic>
        <p:nvPicPr>
          <p:cNvPr id="13" name="Picture 12" descr="A screenshot of a graph&#10;&#10;Description automatically generated">
            <a:extLst>
              <a:ext uri="{FF2B5EF4-FFF2-40B4-BE49-F238E27FC236}">
                <a16:creationId xmlns:a16="http://schemas.microsoft.com/office/drawing/2014/main" id="{8E425EE0-3417-9617-03DD-8934955AB820}"/>
              </a:ext>
            </a:extLst>
          </p:cNvPr>
          <p:cNvPicPr>
            <a:picLocks noChangeAspect="1"/>
          </p:cNvPicPr>
          <p:nvPr/>
        </p:nvPicPr>
        <p:blipFill>
          <a:blip r:embed="rId4"/>
          <a:stretch>
            <a:fillRect/>
          </a:stretch>
        </p:blipFill>
        <p:spPr>
          <a:xfrm>
            <a:off x="6120574" y="2799398"/>
            <a:ext cx="5710102" cy="2924203"/>
          </a:xfrm>
          <a:prstGeom prst="rect">
            <a:avLst/>
          </a:prstGeom>
        </p:spPr>
      </p:pic>
      <p:sp>
        <p:nvSpPr>
          <p:cNvPr id="17" name="TextBox 16">
            <a:extLst>
              <a:ext uri="{FF2B5EF4-FFF2-40B4-BE49-F238E27FC236}">
                <a16:creationId xmlns:a16="http://schemas.microsoft.com/office/drawing/2014/main" id="{E54119EB-9A88-3263-63FD-D4449E13B841}"/>
              </a:ext>
            </a:extLst>
          </p:cNvPr>
          <p:cNvSpPr txBox="1"/>
          <p:nvPr/>
        </p:nvSpPr>
        <p:spPr>
          <a:xfrm>
            <a:off x="5981730" y="6412188"/>
            <a:ext cx="6210270" cy="307777"/>
          </a:xfrm>
          <a:prstGeom prst="rect">
            <a:avLst/>
          </a:prstGeom>
          <a:noFill/>
        </p:spPr>
        <p:txBody>
          <a:bodyPr wrap="square">
            <a:spAutoFit/>
          </a:bodyPr>
          <a:lstStyle/>
          <a:p>
            <a:r>
              <a:rPr lang="en-IN" sz="1400" dirty="0">
                <a:effectLst/>
              </a:rPr>
              <a:t>International Journal of Chronic Obstructive Pulmonary Disease 2023:18 </a:t>
            </a:r>
            <a:endParaRPr lang="en-IN" sz="1400" dirty="0"/>
          </a:p>
        </p:txBody>
      </p:sp>
      <p:sp>
        <p:nvSpPr>
          <p:cNvPr id="18" name="TextBox 17">
            <a:extLst>
              <a:ext uri="{FF2B5EF4-FFF2-40B4-BE49-F238E27FC236}">
                <a16:creationId xmlns:a16="http://schemas.microsoft.com/office/drawing/2014/main" id="{4A2C3A75-9454-63F5-14B2-E8D7290F202D}"/>
              </a:ext>
            </a:extLst>
          </p:cNvPr>
          <p:cNvSpPr txBox="1"/>
          <p:nvPr/>
        </p:nvSpPr>
        <p:spPr>
          <a:xfrm>
            <a:off x="6282203" y="2042716"/>
            <a:ext cx="5358932" cy="771346"/>
          </a:xfrm>
          <a:prstGeom prst="snip2DiagRect">
            <a:avLst/>
          </a:prstGeom>
          <a:solidFill>
            <a:schemeClr val="tx1"/>
          </a:solidFill>
          <a:ln>
            <a:solidFill>
              <a:schemeClr val="tx1"/>
            </a:solidFill>
          </a:ln>
        </p:spPr>
        <p:txBody>
          <a:bodyPr wrap="square" rtlCol="0">
            <a:spAutoFit/>
          </a:bodyPr>
          <a:lstStyle/>
          <a:p>
            <a:pPr algn="ctr"/>
            <a:r>
              <a:rPr lang="en-IN" dirty="0">
                <a:solidFill>
                  <a:schemeClr val="bg1"/>
                </a:solidFill>
              </a:rPr>
              <a:t>E</a:t>
            </a:r>
            <a:r>
              <a:rPr lang="en-IN" sz="1800" dirty="0">
                <a:solidFill>
                  <a:schemeClr val="bg1"/>
                </a:solidFill>
                <a:effectLst/>
              </a:rPr>
              <a:t>xploratory post hoc analysis of the GALATHEA and TERRANOVA trials </a:t>
            </a:r>
            <a:endParaRPr lang="en-IN" dirty="0">
              <a:solidFill>
                <a:schemeClr val="bg1"/>
              </a:solidFill>
            </a:endParaRPr>
          </a:p>
        </p:txBody>
      </p:sp>
      <p:sp>
        <p:nvSpPr>
          <p:cNvPr id="6" name="Snip Same-side Corner of Rectangle 5">
            <a:extLst>
              <a:ext uri="{FF2B5EF4-FFF2-40B4-BE49-F238E27FC236}">
                <a16:creationId xmlns:a16="http://schemas.microsoft.com/office/drawing/2014/main" id="{CC73DF43-3912-EFDC-0FF8-D9E0EE795F26}"/>
              </a:ext>
            </a:extLst>
          </p:cNvPr>
          <p:cNvSpPr/>
          <p:nvPr/>
        </p:nvSpPr>
        <p:spPr>
          <a:xfrm>
            <a:off x="6434254" y="5856139"/>
            <a:ext cx="3100039" cy="445812"/>
          </a:xfrm>
          <a:prstGeom prst="snip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RESOLUTE</a:t>
            </a:r>
            <a:r>
              <a:rPr lang="en-US" dirty="0"/>
              <a:t> - recruiting</a:t>
            </a:r>
          </a:p>
        </p:txBody>
      </p:sp>
      <p:sp>
        <p:nvSpPr>
          <p:cNvPr id="2" name="Frame 1">
            <a:extLst>
              <a:ext uri="{FF2B5EF4-FFF2-40B4-BE49-F238E27FC236}">
                <a16:creationId xmlns:a16="http://schemas.microsoft.com/office/drawing/2014/main" id="{789D4473-DDAC-E0A9-2A3D-886B87221FB1}"/>
              </a:ext>
            </a:extLst>
          </p:cNvPr>
          <p:cNvSpPr/>
          <p:nvPr/>
        </p:nvSpPr>
        <p:spPr>
          <a:xfrm>
            <a:off x="8631380" y="3385038"/>
            <a:ext cx="955964" cy="2101362"/>
          </a:xfrm>
          <a:prstGeom prst="frame">
            <a:avLst>
              <a:gd name="adj1" fmla="val 5254"/>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5">
                    <a:lumMod val="75000"/>
                  </a:schemeClr>
                </a:solidFill>
              </a:ln>
              <a:solidFill>
                <a:schemeClr val="accent5">
                  <a:lumMod val="75000"/>
                </a:schemeClr>
              </a:solidFill>
            </a:endParaRPr>
          </a:p>
        </p:txBody>
      </p:sp>
    </p:spTree>
    <p:extLst>
      <p:ext uri="{BB962C8B-B14F-4D97-AF65-F5344CB8AC3E}">
        <p14:creationId xmlns:p14="http://schemas.microsoft.com/office/powerpoint/2010/main" val="274629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A6E509-B344-FABA-CFAD-99E739F53D8D}"/>
              </a:ext>
            </a:extLst>
          </p:cNvPr>
          <p:cNvSpPr>
            <a:spLocks noGrp="1"/>
          </p:cNvSpPr>
          <p:nvPr>
            <p:ph idx="1"/>
          </p:nvPr>
        </p:nvSpPr>
        <p:spPr>
          <a:xfrm>
            <a:off x="540000" y="2528887"/>
            <a:ext cx="8241642" cy="2142605"/>
          </a:xfrm>
        </p:spPr>
        <p:txBody>
          <a:bodyPr>
            <a:normAutofit/>
          </a:bodyPr>
          <a:lstStyle/>
          <a:p>
            <a:r>
              <a:rPr lang="en-IN" sz="2000" dirty="0"/>
              <a:t>P</a:t>
            </a:r>
            <a:r>
              <a:rPr lang="en-IN" sz="2000" b="0" i="0" u="none" strike="noStrike" dirty="0">
                <a:effectLst/>
              </a:rPr>
              <a:t>hase 3, double-blind, randomized trial</a:t>
            </a:r>
          </a:p>
          <a:p>
            <a:r>
              <a:rPr lang="en-IN" sz="2000" b="0" i="0" u="none" strike="noStrike" dirty="0">
                <a:effectLst/>
              </a:rPr>
              <a:t>COPD who had a blood eosinophil count of at least 300 per </a:t>
            </a:r>
            <a:r>
              <a:rPr lang="en-IN" sz="2000" b="0" i="0" u="none" strike="noStrike" dirty="0" err="1">
                <a:effectLst/>
              </a:rPr>
              <a:t>uml</a:t>
            </a:r>
            <a:r>
              <a:rPr lang="en-IN" sz="2000" b="0" i="0" u="none" strike="noStrike" dirty="0">
                <a:effectLst/>
              </a:rPr>
              <a:t> and an elevated exacerbation risk despite use of standard triple therapy</a:t>
            </a:r>
          </a:p>
          <a:p>
            <a:r>
              <a:rPr lang="en-IN" sz="2000" dirty="0"/>
              <a:t>D</a:t>
            </a:r>
            <a:r>
              <a:rPr lang="en-IN" sz="2000" b="0" i="0" u="none" strike="noStrike" dirty="0">
                <a:effectLst/>
              </a:rPr>
              <a:t>upilumab (300 mg) or placebo subcutaneously once every 2 weeks</a:t>
            </a:r>
            <a:endParaRPr lang="en-US" sz="2000" dirty="0"/>
          </a:p>
        </p:txBody>
      </p:sp>
      <p:sp>
        <p:nvSpPr>
          <p:cNvPr id="3" name="Snip Same-side Corner of Rectangle 2">
            <a:extLst>
              <a:ext uri="{FF2B5EF4-FFF2-40B4-BE49-F238E27FC236}">
                <a16:creationId xmlns:a16="http://schemas.microsoft.com/office/drawing/2014/main" id="{A5915E48-4FC1-8A61-D2DB-710230F1A6F0}"/>
              </a:ext>
            </a:extLst>
          </p:cNvPr>
          <p:cNvSpPr/>
          <p:nvPr/>
        </p:nvSpPr>
        <p:spPr>
          <a:xfrm>
            <a:off x="250969" y="4671492"/>
            <a:ext cx="5210819" cy="1631529"/>
          </a:xfrm>
          <a:prstGeom prst="snip2Same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b="0" i="0" u="none" strike="noStrike" dirty="0">
                <a:solidFill>
                  <a:schemeClr val="bg1"/>
                </a:solidFill>
                <a:effectLst/>
              </a:rPr>
              <a:t>COPD with </a:t>
            </a:r>
            <a:r>
              <a:rPr lang="en-IN" dirty="0">
                <a:solidFill>
                  <a:schemeClr val="bg1"/>
                </a:solidFill>
              </a:rPr>
              <a:t>T</a:t>
            </a:r>
            <a:r>
              <a:rPr lang="en-IN" b="0" i="0" u="none" strike="noStrike" dirty="0">
                <a:solidFill>
                  <a:schemeClr val="bg1"/>
                </a:solidFill>
                <a:effectLst/>
              </a:rPr>
              <a:t>2 inflammation ( AEC </a:t>
            </a:r>
            <a:r>
              <a:rPr lang="en-IN" b="0" i="0" u="sng" strike="noStrike" dirty="0">
                <a:solidFill>
                  <a:schemeClr val="bg1"/>
                </a:solidFill>
                <a:effectLst/>
              </a:rPr>
              <a:t>&gt;</a:t>
            </a:r>
            <a:r>
              <a:rPr lang="en-IN" b="0" i="0" u="none" strike="noStrike" dirty="0">
                <a:solidFill>
                  <a:schemeClr val="bg1"/>
                </a:solidFill>
                <a:effectLst/>
              </a:rPr>
              <a:t> 300 ) had fewer exacerbations, better lung function and QoL, and less severe respiratory symptoms</a:t>
            </a:r>
            <a:endParaRPr lang="en-IN" dirty="0">
              <a:solidFill>
                <a:schemeClr val="bg1"/>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2A9A069-E7E2-9F70-A085-D91065AF65FF}"/>
              </a:ext>
            </a:extLst>
          </p:cNvPr>
          <p:cNvPicPr>
            <a:picLocks noChangeAspect="1"/>
          </p:cNvPicPr>
          <p:nvPr/>
        </p:nvPicPr>
        <p:blipFill>
          <a:blip r:embed="rId3"/>
          <a:stretch>
            <a:fillRect/>
          </a:stretch>
        </p:blipFill>
        <p:spPr>
          <a:xfrm>
            <a:off x="3064791" y="187688"/>
            <a:ext cx="7993871" cy="1765592"/>
          </a:xfrm>
          <a:prstGeom prst="rect">
            <a:avLst/>
          </a:prstGeom>
        </p:spPr>
      </p:pic>
      <p:pic>
        <p:nvPicPr>
          <p:cNvPr id="9" name="Picture 2" descr="Dupilumab for COPD with Type 2 Inflammation Indicated by Eosinophil Counts  | NEJM">
            <a:extLst>
              <a:ext uri="{FF2B5EF4-FFF2-40B4-BE49-F238E27FC236}">
                <a16:creationId xmlns:a16="http://schemas.microsoft.com/office/drawing/2014/main" id="{3618CAED-CB40-57D5-B145-036911A8BE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1" b="52170"/>
          <a:stretch/>
        </p:blipFill>
        <p:spPr bwMode="auto">
          <a:xfrm>
            <a:off x="8781642" y="2258144"/>
            <a:ext cx="2928911" cy="21641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upilumab for COPD with Type 2 Inflammation Indicated by Eosinophil Counts  | NEJM">
            <a:extLst>
              <a:ext uri="{FF2B5EF4-FFF2-40B4-BE49-F238E27FC236}">
                <a16:creationId xmlns:a16="http://schemas.microsoft.com/office/drawing/2014/main" id="{7C14B17E-0083-E5F7-8E66-30B914728D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5" t="49441" r="1604" b="1413"/>
          <a:stretch/>
        </p:blipFill>
        <p:spPr bwMode="auto">
          <a:xfrm>
            <a:off x="8781642" y="4506185"/>
            <a:ext cx="2934640" cy="216412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BB7BAB5B-F027-3E95-B3D8-1F2EDF045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794" y="187688"/>
            <a:ext cx="1824445" cy="1765592"/>
          </a:xfrm>
          <a:prstGeom prst="rect">
            <a:avLst/>
          </a:prstGeom>
          <a:noFill/>
          <a:extLst>
            <a:ext uri="{909E8E84-426E-40DD-AFC4-6F175D3DCCD1}">
              <a14:hiddenFill xmlns:a14="http://schemas.microsoft.com/office/drawing/2010/main">
                <a:solidFill>
                  <a:srgbClr val="FFFFFF"/>
                </a:solidFill>
              </a14:hiddenFill>
            </a:ext>
          </a:extLst>
        </p:spPr>
      </p:pic>
      <p:sp>
        <p:nvSpPr>
          <p:cNvPr id="4" name="Snip Same-side Corner of Rectangle 3">
            <a:extLst>
              <a:ext uri="{FF2B5EF4-FFF2-40B4-BE49-F238E27FC236}">
                <a16:creationId xmlns:a16="http://schemas.microsoft.com/office/drawing/2014/main" id="{323E9225-3CC5-D98A-B6AD-86DB7467E9E8}"/>
              </a:ext>
            </a:extLst>
          </p:cNvPr>
          <p:cNvSpPr/>
          <p:nvPr/>
        </p:nvSpPr>
        <p:spPr>
          <a:xfrm>
            <a:off x="5553307" y="4664884"/>
            <a:ext cx="3016840" cy="1631529"/>
          </a:xfrm>
          <a:prstGeom prst="snip2Same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30% reduction in exacerbations</a:t>
            </a:r>
          </a:p>
          <a:p>
            <a:endParaRPr lang="en-US" dirty="0">
              <a:solidFill>
                <a:schemeClr val="tx1"/>
              </a:solidFill>
            </a:endParaRPr>
          </a:p>
          <a:p>
            <a:pPr marL="285750" indent="-285750">
              <a:buFont typeface="Arial" panose="020B0604020202020204" pitchFamily="34" charset="0"/>
              <a:buChar char="•"/>
            </a:pPr>
            <a:r>
              <a:rPr lang="en-US" dirty="0">
                <a:solidFill>
                  <a:schemeClr val="tx1"/>
                </a:solidFill>
              </a:rPr>
              <a:t>160 ml FEV</a:t>
            </a:r>
            <a:r>
              <a:rPr lang="en-US" baseline="-25000" dirty="0">
                <a:solidFill>
                  <a:schemeClr val="tx1"/>
                </a:solidFill>
              </a:rPr>
              <a:t>1</a:t>
            </a:r>
          </a:p>
          <a:p>
            <a:pPr algn="ctr"/>
            <a:endParaRPr lang="en-US" dirty="0">
              <a:solidFill>
                <a:schemeClr val="tx1"/>
              </a:solidFill>
            </a:endParaRPr>
          </a:p>
        </p:txBody>
      </p:sp>
    </p:spTree>
    <p:extLst>
      <p:ext uri="{BB962C8B-B14F-4D97-AF65-F5344CB8AC3E}">
        <p14:creationId xmlns:p14="http://schemas.microsoft.com/office/powerpoint/2010/main" val="370888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81109F-95CB-9FEA-324F-1FB659074784}"/>
              </a:ext>
            </a:extLst>
          </p:cNvPr>
          <p:cNvSpPr>
            <a:spLocks noGrp="1"/>
          </p:cNvSpPr>
          <p:nvPr>
            <p:ph type="title"/>
          </p:nvPr>
        </p:nvSpPr>
        <p:spPr>
          <a:xfrm>
            <a:off x="0" y="1"/>
            <a:ext cx="12191999" cy="1041722"/>
          </a:xfrm>
          <a:solidFill>
            <a:schemeClr val="accent5">
              <a:lumMod val="75000"/>
            </a:schemeClr>
          </a:solidFill>
        </p:spPr>
        <p:txBody>
          <a:bodyPr>
            <a:normAutofit/>
          </a:bodyPr>
          <a:lstStyle/>
          <a:p>
            <a:pPr algn="ctr"/>
            <a:r>
              <a:rPr lang="en-US" altLang="de-DE" dirty="0">
                <a:solidFill>
                  <a:schemeClr val="bg1"/>
                </a:solidFill>
                <a:latin typeface="+mn-lt"/>
              </a:rPr>
              <a:t>Biologicals  : </a:t>
            </a:r>
            <a:r>
              <a:rPr lang="en-US" altLang="de-DE" sz="3600" i="1" dirty="0">
                <a:solidFill>
                  <a:schemeClr val="bg1"/>
                </a:solidFill>
                <a:latin typeface="+mn-lt"/>
              </a:rPr>
              <a:t> Targeted Therapies</a:t>
            </a:r>
            <a:endParaRPr lang="en-US" sz="3200" i="1" dirty="0">
              <a:solidFill>
                <a:schemeClr val="bg1"/>
              </a:solidFill>
              <a:latin typeface="+mn-lt"/>
            </a:endParaRPr>
          </a:p>
        </p:txBody>
      </p:sp>
      <p:sp>
        <p:nvSpPr>
          <p:cNvPr id="7" name="Doughnut 6">
            <a:extLst>
              <a:ext uri="{FF2B5EF4-FFF2-40B4-BE49-F238E27FC236}">
                <a16:creationId xmlns:a16="http://schemas.microsoft.com/office/drawing/2014/main" id="{86C8E5F0-823C-7BE0-E529-FECEE0AA19D1}"/>
              </a:ext>
            </a:extLst>
          </p:cNvPr>
          <p:cNvSpPr/>
          <p:nvPr/>
        </p:nvSpPr>
        <p:spPr>
          <a:xfrm>
            <a:off x="1294228" y="5205046"/>
            <a:ext cx="56270" cy="196948"/>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a:extLst>
              <a:ext uri="{FF2B5EF4-FFF2-40B4-BE49-F238E27FC236}">
                <a16:creationId xmlns:a16="http://schemas.microsoft.com/office/drawing/2014/main" id="{87CBC316-9B1D-095F-B579-2E3A2E5EE700}"/>
              </a:ext>
            </a:extLst>
          </p:cNvPr>
          <p:cNvSpPr/>
          <p:nvPr/>
        </p:nvSpPr>
        <p:spPr>
          <a:xfrm>
            <a:off x="4414470" y="5793202"/>
            <a:ext cx="1704109" cy="58189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Anti – IgE Monoclonal Ab</a:t>
            </a:r>
          </a:p>
        </p:txBody>
      </p:sp>
      <p:sp>
        <p:nvSpPr>
          <p:cNvPr id="2" name="TextBox 1">
            <a:extLst>
              <a:ext uri="{FF2B5EF4-FFF2-40B4-BE49-F238E27FC236}">
                <a16:creationId xmlns:a16="http://schemas.microsoft.com/office/drawing/2014/main" id="{6E47F3A7-00B3-1E43-07A2-D216FD10573E}"/>
              </a:ext>
            </a:extLst>
          </p:cNvPr>
          <p:cNvSpPr txBox="1"/>
          <p:nvPr/>
        </p:nvSpPr>
        <p:spPr>
          <a:xfrm>
            <a:off x="6694001" y="1634746"/>
            <a:ext cx="747320" cy="400110"/>
          </a:xfrm>
          <a:prstGeom prst="rect">
            <a:avLst/>
          </a:prstGeom>
          <a:solidFill>
            <a:schemeClr val="accent5">
              <a:lumMod val="75000"/>
            </a:schemeClr>
          </a:solidFill>
        </p:spPr>
        <p:txBody>
          <a:bodyPr wrap="none" rtlCol="0">
            <a:spAutoFit/>
          </a:bodyPr>
          <a:lstStyle/>
          <a:p>
            <a:r>
              <a:rPr lang="en-US" sz="2000" b="1">
                <a:solidFill>
                  <a:schemeClr val="bg1"/>
                </a:solidFill>
              </a:rPr>
              <a:t>10 % </a:t>
            </a:r>
          </a:p>
        </p:txBody>
      </p:sp>
      <p:sp>
        <p:nvSpPr>
          <p:cNvPr id="3" name="TextBox 2">
            <a:extLst>
              <a:ext uri="{FF2B5EF4-FFF2-40B4-BE49-F238E27FC236}">
                <a16:creationId xmlns:a16="http://schemas.microsoft.com/office/drawing/2014/main" id="{C1AACF96-29F7-E98B-75CD-CE6B635EF35C}"/>
              </a:ext>
            </a:extLst>
          </p:cNvPr>
          <p:cNvSpPr txBox="1"/>
          <p:nvPr/>
        </p:nvSpPr>
        <p:spPr>
          <a:xfrm>
            <a:off x="4585587" y="1614419"/>
            <a:ext cx="747320" cy="400110"/>
          </a:xfrm>
          <a:prstGeom prst="rect">
            <a:avLst/>
          </a:prstGeom>
          <a:solidFill>
            <a:schemeClr val="accent5">
              <a:lumMod val="75000"/>
            </a:schemeClr>
          </a:solidFill>
        </p:spPr>
        <p:txBody>
          <a:bodyPr wrap="none" rtlCol="0">
            <a:spAutoFit/>
          </a:bodyPr>
          <a:lstStyle/>
          <a:p>
            <a:r>
              <a:rPr lang="en-US" sz="2000" b="1" dirty="0">
                <a:solidFill>
                  <a:schemeClr val="bg1"/>
                </a:solidFill>
              </a:rPr>
              <a:t>35 % </a:t>
            </a:r>
          </a:p>
        </p:txBody>
      </p:sp>
      <p:sp>
        <p:nvSpPr>
          <p:cNvPr id="4" name="TextBox 3">
            <a:extLst>
              <a:ext uri="{FF2B5EF4-FFF2-40B4-BE49-F238E27FC236}">
                <a16:creationId xmlns:a16="http://schemas.microsoft.com/office/drawing/2014/main" id="{AD10E4D4-1C2B-FBFB-DAFF-AA3F6DEEEEF8}"/>
              </a:ext>
            </a:extLst>
          </p:cNvPr>
          <p:cNvSpPr txBox="1"/>
          <p:nvPr/>
        </p:nvSpPr>
        <p:spPr>
          <a:xfrm>
            <a:off x="9305388" y="1623275"/>
            <a:ext cx="877163" cy="400110"/>
          </a:xfrm>
          <a:prstGeom prst="rect">
            <a:avLst/>
          </a:prstGeom>
          <a:solidFill>
            <a:schemeClr val="accent5">
              <a:lumMod val="75000"/>
            </a:schemeClr>
          </a:solidFill>
        </p:spPr>
        <p:txBody>
          <a:bodyPr wrap="none" rtlCol="0">
            <a:spAutoFit/>
          </a:bodyPr>
          <a:lstStyle/>
          <a:p>
            <a:r>
              <a:rPr lang="en-US" sz="2000" b="1">
                <a:solidFill>
                  <a:schemeClr val="bg1"/>
                </a:solidFill>
              </a:rPr>
              <a:t>100 % </a:t>
            </a:r>
          </a:p>
        </p:txBody>
      </p:sp>
      <p:sp>
        <p:nvSpPr>
          <p:cNvPr id="9" name="TextBox 8">
            <a:extLst>
              <a:ext uri="{FF2B5EF4-FFF2-40B4-BE49-F238E27FC236}">
                <a16:creationId xmlns:a16="http://schemas.microsoft.com/office/drawing/2014/main" id="{D0B25D5B-6CDC-916C-7FA1-44FCB93B2791}"/>
              </a:ext>
            </a:extLst>
          </p:cNvPr>
          <p:cNvSpPr txBox="1"/>
          <p:nvPr/>
        </p:nvSpPr>
        <p:spPr>
          <a:xfrm>
            <a:off x="2056165" y="1623102"/>
            <a:ext cx="617477" cy="400110"/>
          </a:xfrm>
          <a:prstGeom prst="rect">
            <a:avLst/>
          </a:prstGeom>
          <a:solidFill>
            <a:schemeClr val="accent5">
              <a:lumMod val="75000"/>
            </a:schemeClr>
          </a:solidFill>
        </p:spPr>
        <p:txBody>
          <a:bodyPr wrap="none" rtlCol="0">
            <a:spAutoFit/>
          </a:bodyPr>
          <a:lstStyle/>
          <a:p>
            <a:r>
              <a:rPr lang="en-US" sz="2000" b="1" dirty="0">
                <a:solidFill>
                  <a:schemeClr val="bg1"/>
                </a:solidFill>
              </a:rPr>
              <a:t>0 % </a:t>
            </a:r>
          </a:p>
        </p:txBody>
      </p:sp>
      <p:pic>
        <p:nvPicPr>
          <p:cNvPr id="17" name="Picture 16">
            <a:extLst>
              <a:ext uri="{FF2B5EF4-FFF2-40B4-BE49-F238E27FC236}">
                <a16:creationId xmlns:a16="http://schemas.microsoft.com/office/drawing/2014/main" id="{5E6E4BEF-2291-9103-AFDF-F5836D177B18}"/>
              </a:ext>
            </a:extLst>
          </p:cNvPr>
          <p:cNvPicPr>
            <a:picLocks noChangeAspect="1"/>
          </p:cNvPicPr>
          <p:nvPr/>
        </p:nvPicPr>
        <p:blipFill>
          <a:blip r:embed="rId3">
            <a:duotone>
              <a:schemeClr val="accent5">
                <a:shade val="45000"/>
                <a:satMod val="135000"/>
              </a:schemeClr>
              <a:prstClr val="white"/>
            </a:duotone>
          </a:blip>
          <a:stretch>
            <a:fillRect/>
          </a:stretch>
        </p:blipFill>
        <p:spPr>
          <a:xfrm>
            <a:off x="517415" y="2052289"/>
            <a:ext cx="10497541" cy="4498946"/>
          </a:xfrm>
          <a:prstGeom prst="rect">
            <a:avLst/>
          </a:prstGeom>
        </p:spPr>
      </p:pic>
      <p:graphicFrame>
        <p:nvGraphicFramePr>
          <p:cNvPr id="19" name="Content Placeholder 3">
            <a:extLst>
              <a:ext uri="{FF2B5EF4-FFF2-40B4-BE49-F238E27FC236}">
                <a16:creationId xmlns:a16="http://schemas.microsoft.com/office/drawing/2014/main" id="{C0C570BD-8B72-E0D2-24B2-1ED1D30F0880}"/>
              </a:ext>
            </a:extLst>
          </p:cNvPr>
          <p:cNvGraphicFramePr>
            <a:graphicFrameLocks/>
          </p:cNvGraphicFramePr>
          <p:nvPr>
            <p:extLst>
              <p:ext uri="{D42A27DB-BD31-4B8C-83A1-F6EECF244321}">
                <p14:modId xmlns:p14="http://schemas.microsoft.com/office/powerpoint/2010/main" val="220917834"/>
              </p:ext>
            </p:extLst>
          </p:nvPr>
        </p:nvGraphicFramePr>
        <p:xfrm>
          <a:off x="983197" y="5423859"/>
          <a:ext cx="10515600" cy="11651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Rounded Rectangle 20">
            <a:extLst>
              <a:ext uri="{FF2B5EF4-FFF2-40B4-BE49-F238E27FC236}">
                <a16:creationId xmlns:a16="http://schemas.microsoft.com/office/drawing/2014/main" id="{287796A2-DBDD-71FF-F1BA-E51E146641E1}"/>
              </a:ext>
            </a:extLst>
          </p:cNvPr>
          <p:cNvSpPr/>
          <p:nvPr/>
        </p:nvSpPr>
        <p:spPr>
          <a:xfrm>
            <a:off x="9517004" y="4813065"/>
            <a:ext cx="1857578" cy="58189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Anti – IL-4/13</a:t>
            </a:r>
          </a:p>
          <a:p>
            <a:pPr algn="ctr"/>
            <a:r>
              <a:rPr lang="en-US" dirty="0" err="1"/>
              <a:t>Dupliumab</a:t>
            </a:r>
            <a:endParaRPr lang="en-US" dirty="0"/>
          </a:p>
        </p:txBody>
      </p:sp>
      <p:sp>
        <p:nvSpPr>
          <p:cNvPr id="23" name="Rounded Rectangle 22">
            <a:extLst>
              <a:ext uri="{FF2B5EF4-FFF2-40B4-BE49-F238E27FC236}">
                <a16:creationId xmlns:a16="http://schemas.microsoft.com/office/drawing/2014/main" id="{763B34C2-4CD6-AF17-9384-6772B60E2B48}"/>
              </a:ext>
            </a:extLst>
          </p:cNvPr>
          <p:cNvSpPr/>
          <p:nvPr/>
        </p:nvSpPr>
        <p:spPr>
          <a:xfrm>
            <a:off x="6694001" y="4823089"/>
            <a:ext cx="1704109" cy="581890"/>
          </a:xfrm>
          <a:prstGeom prst="roundRect">
            <a:avLst/>
          </a:prstGeom>
          <a:gradFill>
            <a:gsLst>
              <a:gs pos="12000">
                <a:schemeClr val="accent5">
                  <a:lumMod val="50000"/>
                </a:schemeClr>
              </a:gs>
              <a:gs pos="54000">
                <a:schemeClr val="accent5">
                  <a:lumMod val="60000"/>
                  <a:lumOff val="40000"/>
                </a:schemeClr>
              </a:gs>
              <a:gs pos="100000">
                <a:schemeClr val="accent5">
                  <a:lumMod val="20000"/>
                  <a:lumOff val="8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Anti – IgE Omalizumab</a:t>
            </a:r>
          </a:p>
        </p:txBody>
      </p:sp>
      <p:sp>
        <p:nvSpPr>
          <p:cNvPr id="24" name="Rounded Rectangle 23">
            <a:extLst>
              <a:ext uri="{FF2B5EF4-FFF2-40B4-BE49-F238E27FC236}">
                <a16:creationId xmlns:a16="http://schemas.microsoft.com/office/drawing/2014/main" id="{102F95EA-106C-3CB6-26B4-95ED8300AF92}"/>
              </a:ext>
            </a:extLst>
          </p:cNvPr>
          <p:cNvSpPr/>
          <p:nvPr/>
        </p:nvSpPr>
        <p:spPr>
          <a:xfrm>
            <a:off x="5487830" y="3674873"/>
            <a:ext cx="1704109" cy="947647"/>
          </a:xfrm>
          <a:prstGeom prst="roundRect">
            <a:avLst/>
          </a:prstGeom>
          <a:gradFill>
            <a:gsLst>
              <a:gs pos="12000">
                <a:schemeClr val="accent5">
                  <a:lumMod val="50000"/>
                </a:schemeClr>
              </a:gs>
              <a:gs pos="54000">
                <a:schemeClr val="accent5">
                  <a:lumMod val="60000"/>
                  <a:lumOff val="40000"/>
                </a:schemeClr>
              </a:gs>
              <a:gs pos="100000">
                <a:schemeClr val="accent5">
                  <a:lumMod val="20000"/>
                  <a:lumOff val="8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Anti – IL-5 Mepolizumab</a:t>
            </a:r>
          </a:p>
          <a:p>
            <a:pPr algn="ctr"/>
            <a:r>
              <a:rPr lang="en-US" dirty="0">
                <a:solidFill>
                  <a:schemeClr val="bg1"/>
                </a:solidFill>
              </a:rPr>
              <a:t>Benralizumab</a:t>
            </a:r>
          </a:p>
        </p:txBody>
      </p:sp>
    </p:spTree>
    <p:extLst>
      <p:ext uri="{BB962C8B-B14F-4D97-AF65-F5344CB8AC3E}">
        <p14:creationId xmlns:p14="http://schemas.microsoft.com/office/powerpoint/2010/main" val="3793453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ame-side Corner of Rectangle 2">
            <a:extLst>
              <a:ext uri="{FF2B5EF4-FFF2-40B4-BE49-F238E27FC236}">
                <a16:creationId xmlns:a16="http://schemas.microsoft.com/office/drawing/2014/main" id="{A5915E48-4FC1-8A61-D2DB-710230F1A6F0}"/>
              </a:ext>
            </a:extLst>
          </p:cNvPr>
          <p:cNvSpPr/>
          <p:nvPr/>
        </p:nvSpPr>
        <p:spPr>
          <a:xfrm>
            <a:off x="56100" y="1987749"/>
            <a:ext cx="3722575" cy="2639593"/>
          </a:xfrm>
          <a:prstGeom prst="snip2Same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i="1" dirty="0">
                <a:effectLst/>
              </a:rPr>
              <a:t>NOTUS, Dupilumab reduced exacerbations by a magnitude never seen before with an investigational biologic in a phase 3 COPD clinical study</a:t>
            </a:r>
            <a:endParaRPr lang="en-IN" sz="2000" dirty="0">
              <a:effectLst/>
            </a:endParaRPr>
          </a:p>
        </p:txBody>
      </p:sp>
      <p:sp>
        <p:nvSpPr>
          <p:cNvPr id="4" name="Snip Same-side Corner of Rectangle 3">
            <a:extLst>
              <a:ext uri="{FF2B5EF4-FFF2-40B4-BE49-F238E27FC236}">
                <a16:creationId xmlns:a16="http://schemas.microsoft.com/office/drawing/2014/main" id="{323E9225-3CC5-D98A-B6AD-86DB7467E9E8}"/>
              </a:ext>
            </a:extLst>
          </p:cNvPr>
          <p:cNvSpPr/>
          <p:nvPr/>
        </p:nvSpPr>
        <p:spPr>
          <a:xfrm>
            <a:off x="408967" y="4955223"/>
            <a:ext cx="3016840" cy="1631529"/>
          </a:xfrm>
          <a:prstGeom prst="snip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34% reduction in exacerbations</a:t>
            </a:r>
          </a:p>
          <a:p>
            <a:pPr marL="285750" indent="-285750">
              <a:buFont typeface="Arial" panose="020B0604020202020204" pitchFamily="34" charset="0"/>
              <a:buChar char="•"/>
            </a:pPr>
            <a:r>
              <a:rPr lang="en-US" dirty="0"/>
              <a:t>139 ml FEV</a:t>
            </a:r>
            <a:r>
              <a:rPr lang="en-US" baseline="-25000" dirty="0"/>
              <a:t>1</a:t>
            </a:r>
          </a:p>
          <a:p>
            <a:pPr marL="285750" indent="-285750">
              <a:buFont typeface="Arial" panose="020B0604020202020204" pitchFamily="34" charset="0"/>
              <a:buChar char="•"/>
            </a:pPr>
            <a:r>
              <a:rPr lang="en-US" dirty="0"/>
              <a:t>↑ Symptoms</a:t>
            </a:r>
          </a:p>
          <a:p>
            <a:pPr marL="285750" indent="-285750">
              <a:buFont typeface="Arial" panose="020B0604020202020204" pitchFamily="34" charset="0"/>
              <a:buChar char="•"/>
            </a:pPr>
            <a:r>
              <a:rPr lang="en-US" dirty="0"/>
              <a:t>↑ SGRQ</a:t>
            </a:r>
          </a:p>
          <a:p>
            <a:pPr algn="ctr"/>
            <a:endParaRPr lang="en-US" dirty="0"/>
          </a:p>
        </p:txBody>
      </p:sp>
      <p:pic>
        <p:nvPicPr>
          <p:cNvPr id="7170" name="Picture 2" descr="DUPIXENT trial on COPD management by ...">
            <a:extLst>
              <a:ext uri="{FF2B5EF4-FFF2-40B4-BE49-F238E27FC236}">
                <a16:creationId xmlns:a16="http://schemas.microsoft.com/office/drawing/2014/main" id="{BD4F8AF5-466F-1A32-9FE7-840A851FC4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053"/>
          <a:stretch/>
        </p:blipFill>
        <p:spPr bwMode="auto">
          <a:xfrm>
            <a:off x="0" y="756387"/>
            <a:ext cx="2504207" cy="1135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E478A021-E730-DC5A-782B-C1A64FD82512}"/>
              </a:ext>
            </a:extLst>
          </p:cNvPr>
          <p:cNvPicPr>
            <a:picLocks noChangeAspect="1"/>
          </p:cNvPicPr>
          <p:nvPr/>
        </p:nvPicPr>
        <p:blipFill>
          <a:blip r:embed="rId4"/>
          <a:stretch>
            <a:fillRect/>
          </a:stretch>
        </p:blipFill>
        <p:spPr>
          <a:xfrm>
            <a:off x="3778675" y="0"/>
            <a:ext cx="7968562" cy="1512774"/>
          </a:xfrm>
          <a:prstGeom prst="rect">
            <a:avLst/>
          </a:prstGeom>
        </p:spPr>
      </p:pic>
      <p:pic>
        <p:nvPicPr>
          <p:cNvPr id="6" name="Picture 5">
            <a:extLst>
              <a:ext uri="{FF2B5EF4-FFF2-40B4-BE49-F238E27FC236}">
                <a16:creationId xmlns:a16="http://schemas.microsoft.com/office/drawing/2014/main" id="{4D841CDF-63C6-4691-F47F-62F7E9184F7F}"/>
              </a:ext>
            </a:extLst>
          </p:cNvPr>
          <p:cNvPicPr>
            <a:picLocks noChangeAspect="1"/>
          </p:cNvPicPr>
          <p:nvPr/>
        </p:nvPicPr>
        <p:blipFill>
          <a:blip r:embed="rId5"/>
          <a:stretch>
            <a:fillRect/>
          </a:stretch>
        </p:blipFill>
        <p:spPr>
          <a:xfrm>
            <a:off x="4350000" y="1762160"/>
            <a:ext cx="3111500" cy="1828800"/>
          </a:xfrm>
          <a:prstGeom prst="rect">
            <a:avLst/>
          </a:prstGeom>
        </p:spPr>
      </p:pic>
      <p:pic>
        <p:nvPicPr>
          <p:cNvPr id="8" name="Picture 7">
            <a:extLst>
              <a:ext uri="{FF2B5EF4-FFF2-40B4-BE49-F238E27FC236}">
                <a16:creationId xmlns:a16="http://schemas.microsoft.com/office/drawing/2014/main" id="{918D6151-AF3E-5F4D-63AF-4C5078B71E24}"/>
              </a:ext>
            </a:extLst>
          </p:cNvPr>
          <p:cNvPicPr>
            <a:picLocks noChangeAspect="1"/>
          </p:cNvPicPr>
          <p:nvPr/>
        </p:nvPicPr>
        <p:blipFill>
          <a:blip r:embed="rId6"/>
          <a:stretch>
            <a:fillRect/>
          </a:stretch>
        </p:blipFill>
        <p:spPr>
          <a:xfrm>
            <a:off x="8219656" y="1819542"/>
            <a:ext cx="3213100" cy="1828800"/>
          </a:xfrm>
          <a:prstGeom prst="rect">
            <a:avLst/>
          </a:prstGeom>
        </p:spPr>
      </p:pic>
      <p:pic>
        <p:nvPicPr>
          <p:cNvPr id="9" name="Picture 8">
            <a:extLst>
              <a:ext uri="{FF2B5EF4-FFF2-40B4-BE49-F238E27FC236}">
                <a16:creationId xmlns:a16="http://schemas.microsoft.com/office/drawing/2014/main" id="{0C2B7B76-3B34-AEF8-FD47-00AEC106FF9B}"/>
              </a:ext>
            </a:extLst>
          </p:cNvPr>
          <p:cNvPicPr>
            <a:picLocks noChangeAspect="1"/>
          </p:cNvPicPr>
          <p:nvPr/>
        </p:nvPicPr>
        <p:blipFill>
          <a:blip r:embed="rId7"/>
          <a:stretch>
            <a:fillRect/>
          </a:stretch>
        </p:blipFill>
        <p:spPr>
          <a:xfrm>
            <a:off x="6479757" y="4364497"/>
            <a:ext cx="4953000" cy="2082800"/>
          </a:xfrm>
          <a:prstGeom prst="rect">
            <a:avLst/>
          </a:prstGeom>
        </p:spPr>
      </p:pic>
      <p:pic>
        <p:nvPicPr>
          <p:cNvPr id="12" name="Picture 11">
            <a:extLst>
              <a:ext uri="{FF2B5EF4-FFF2-40B4-BE49-F238E27FC236}">
                <a16:creationId xmlns:a16="http://schemas.microsoft.com/office/drawing/2014/main" id="{D64B5102-882C-7F88-F056-9E6D10B3234A}"/>
              </a:ext>
            </a:extLst>
          </p:cNvPr>
          <p:cNvPicPr>
            <a:picLocks noChangeAspect="1"/>
          </p:cNvPicPr>
          <p:nvPr/>
        </p:nvPicPr>
        <p:blipFill>
          <a:blip r:embed="rId8"/>
          <a:stretch>
            <a:fillRect/>
          </a:stretch>
        </p:blipFill>
        <p:spPr>
          <a:xfrm>
            <a:off x="6364877" y="3897728"/>
            <a:ext cx="3709559" cy="327314"/>
          </a:xfrm>
          <a:prstGeom prst="rect">
            <a:avLst/>
          </a:prstGeom>
        </p:spPr>
      </p:pic>
      <p:sp>
        <p:nvSpPr>
          <p:cNvPr id="13" name="Rounded Rectangle 12">
            <a:extLst>
              <a:ext uri="{FF2B5EF4-FFF2-40B4-BE49-F238E27FC236}">
                <a16:creationId xmlns:a16="http://schemas.microsoft.com/office/drawing/2014/main" id="{28945F4F-FD2D-4C53-44A0-953A6D5B598B}"/>
              </a:ext>
            </a:extLst>
          </p:cNvPr>
          <p:cNvSpPr/>
          <p:nvPr/>
        </p:nvSpPr>
        <p:spPr>
          <a:xfrm>
            <a:off x="4156864" y="4119427"/>
            <a:ext cx="1748886" cy="236171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 Effect of</a:t>
            </a:r>
          </a:p>
          <a:p>
            <a:pPr algn="ctr"/>
            <a:r>
              <a:rPr lang="en-US" sz="2000" dirty="0">
                <a:solidFill>
                  <a:schemeClr val="tx1"/>
                </a:solidFill>
              </a:rPr>
              <a:t> </a:t>
            </a:r>
            <a:r>
              <a:rPr lang="en-US" sz="1600" dirty="0">
                <a:solidFill>
                  <a:schemeClr val="tx1"/>
                </a:solidFill>
              </a:rPr>
              <a:t>Age</a:t>
            </a:r>
          </a:p>
          <a:p>
            <a:pPr algn="ctr"/>
            <a:r>
              <a:rPr lang="en-US" sz="1600" dirty="0">
                <a:solidFill>
                  <a:schemeClr val="tx1"/>
                </a:solidFill>
              </a:rPr>
              <a:t>Sex</a:t>
            </a:r>
          </a:p>
          <a:p>
            <a:pPr algn="ctr"/>
            <a:r>
              <a:rPr lang="en-US" sz="1600" dirty="0">
                <a:solidFill>
                  <a:schemeClr val="tx1"/>
                </a:solidFill>
              </a:rPr>
              <a:t>Smoking</a:t>
            </a:r>
          </a:p>
          <a:p>
            <a:pPr algn="ctr"/>
            <a:r>
              <a:rPr lang="en-US" sz="1600" dirty="0">
                <a:solidFill>
                  <a:schemeClr val="tx1"/>
                </a:solidFill>
              </a:rPr>
              <a:t>FEV1</a:t>
            </a:r>
          </a:p>
          <a:p>
            <a:pPr algn="ctr"/>
            <a:r>
              <a:rPr lang="en-US" sz="1600" dirty="0">
                <a:solidFill>
                  <a:schemeClr val="tx1"/>
                </a:solidFill>
              </a:rPr>
              <a:t>Emphysema</a:t>
            </a:r>
          </a:p>
          <a:p>
            <a:pPr algn="ctr"/>
            <a:r>
              <a:rPr lang="en-US" sz="1600" dirty="0">
                <a:solidFill>
                  <a:schemeClr val="tx1"/>
                </a:solidFill>
              </a:rPr>
              <a:t>Exacerbations</a:t>
            </a:r>
          </a:p>
        </p:txBody>
      </p:sp>
      <p:pic>
        <p:nvPicPr>
          <p:cNvPr id="4098" name="Picture 2">
            <a:extLst>
              <a:ext uri="{FF2B5EF4-FFF2-40B4-BE49-F238E27FC236}">
                <a16:creationId xmlns:a16="http://schemas.microsoft.com/office/drawing/2014/main" id="{BB7BAB5B-F027-3E95-B3D8-1F2EDF0452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6791" y="8471"/>
            <a:ext cx="1550408" cy="1500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3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C157-1EA7-C1AB-7E2C-9B7578B94428}"/>
              </a:ext>
            </a:extLst>
          </p:cNvPr>
          <p:cNvSpPr>
            <a:spLocks noGrp="1"/>
          </p:cNvSpPr>
          <p:nvPr>
            <p:ph type="title"/>
          </p:nvPr>
        </p:nvSpPr>
        <p:spPr>
          <a:xfrm>
            <a:off x="-55417" y="-65166"/>
            <a:ext cx="12288982" cy="1068158"/>
          </a:xfrm>
          <a:solidFill>
            <a:schemeClr val="accent5">
              <a:lumMod val="75000"/>
            </a:schemeClr>
          </a:solidFill>
        </p:spPr>
        <p:txBody>
          <a:bodyPr>
            <a:normAutofit/>
          </a:bodyPr>
          <a:lstStyle/>
          <a:p>
            <a:pPr algn="ctr">
              <a:lnSpc>
                <a:spcPct val="115000"/>
              </a:lnSpc>
              <a:spcAft>
                <a:spcPts val="1000"/>
              </a:spcAft>
            </a:pPr>
            <a:r>
              <a:rPr lang="en-US" sz="4900" dirty="0">
                <a:solidFill>
                  <a:schemeClr val="bg1"/>
                </a:solidFill>
                <a:ea typeface="Calibri" panose="020F0502020204030204" pitchFamily="34" charset="0"/>
                <a:cs typeface="Times New Roman" panose="02020603050405020304" pitchFamily="18" charset="0"/>
              </a:rPr>
              <a:t>Biologicals  in COPD: </a:t>
            </a:r>
            <a:r>
              <a:rPr lang="en-US" sz="4000" i="1" dirty="0">
                <a:solidFill>
                  <a:schemeClr val="bg1"/>
                </a:solidFill>
                <a:ea typeface="Calibri" panose="020F0502020204030204" pitchFamily="34" charset="0"/>
                <a:cs typeface="Times New Roman" panose="02020603050405020304" pitchFamily="18" charset="0"/>
              </a:rPr>
              <a:t>Finally Wait is Over</a:t>
            </a:r>
            <a:endParaRPr lang="en-IN" sz="3000" i="1" dirty="0">
              <a:solidFill>
                <a:schemeClr val="bg1"/>
              </a:solidFill>
              <a:effectLst/>
              <a:latin typeface="+mn-lt"/>
              <a:ea typeface="Calibri" panose="020F0502020204030204" pitchFamily="34" charset="0"/>
              <a:cs typeface="Times New Roman" panose="02020603050405020304" pitchFamily="18" charset="0"/>
            </a:endParaRPr>
          </a:p>
        </p:txBody>
      </p:sp>
      <p:pic>
        <p:nvPicPr>
          <p:cNvPr id="8" name="Picture 7" descr="A close up of a text&#10;&#10;Description automatically generated">
            <a:extLst>
              <a:ext uri="{FF2B5EF4-FFF2-40B4-BE49-F238E27FC236}">
                <a16:creationId xmlns:a16="http://schemas.microsoft.com/office/drawing/2014/main" id="{149FCF6B-4950-5BA5-32BD-0319BC93AEF3}"/>
              </a:ext>
            </a:extLst>
          </p:cNvPr>
          <p:cNvPicPr>
            <a:picLocks noChangeAspect="1"/>
          </p:cNvPicPr>
          <p:nvPr/>
        </p:nvPicPr>
        <p:blipFill>
          <a:blip r:embed="rId3"/>
          <a:stretch>
            <a:fillRect/>
          </a:stretch>
        </p:blipFill>
        <p:spPr>
          <a:xfrm>
            <a:off x="6128005" y="1371114"/>
            <a:ext cx="4589484" cy="1365293"/>
          </a:xfrm>
          <a:prstGeom prst="rect">
            <a:avLst/>
          </a:prstGeom>
        </p:spPr>
      </p:pic>
      <p:pic>
        <p:nvPicPr>
          <p:cNvPr id="12" name="Picture 11" descr="A close-up of a logo&#10;&#10;Description automatically generated">
            <a:extLst>
              <a:ext uri="{FF2B5EF4-FFF2-40B4-BE49-F238E27FC236}">
                <a16:creationId xmlns:a16="http://schemas.microsoft.com/office/drawing/2014/main" id="{4C8D31F7-7837-4F18-AD91-AE3580809A36}"/>
              </a:ext>
            </a:extLst>
          </p:cNvPr>
          <p:cNvPicPr>
            <a:picLocks noChangeAspect="1"/>
          </p:cNvPicPr>
          <p:nvPr/>
        </p:nvPicPr>
        <p:blipFill>
          <a:blip r:embed="rId4"/>
          <a:stretch>
            <a:fillRect/>
          </a:stretch>
        </p:blipFill>
        <p:spPr>
          <a:xfrm>
            <a:off x="562299" y="1402202"/>
            <a:ext cx="4746337" cy="1068158"/>
          </a:xfrm>
          <a:prstGeom prst="rect">
            <a:avLst/>
          </a:prstGeom>
        </p:spPr>
      </p:pic>
      <p:sp>
        <p:nvSpPr>
          <p:cNvPr id="4" name="TextBox 3">
            <a:extLst>
              <a:ext uri="{FF2B5EF4-FFF2-40B4-BE49-F238E27FC236}">
                <a16:creationId xmlns:a16="http://schemas.microsoft.com/office/drawing/2014/main" id="{09AEFB42-8AC7-99AC-CFB4-31B03BF9538A}"/>
              </a:ext>
            </a:extLst>
          </p:cNvPr>
          <p:cNvSpPr txBox="1"/>
          <p:nvPr/>
        </p:nvSpPr>
        <p:spPr>
          <a:xfrm>
            <a:off x="5308636" y="6355270"/>
            <a:ext cx="2749471" cy="461665"/>
          </a:xfrm>
          <a:prstGeom prst="rect">
            <a:avLst/>
          </a:prstGeom>
          <a:noFill/>
        </p:spPr>
        <p:txBody>
          <a:bodyPr wrap="none" rtlCol="0">
            <a:spAutoFit/>
          </a:bodyPr>
          <a:lstStyle/>
          <a:p>
            <a:r>
              <a:rPr lang="en-US" sz="2400" i="1" dirty="0"/>
              <a:t>No Signal for Safety</a:t>
            </a:r>
          </a:p>
        </p:txBody>
      </p:sp>
      <p:pic>
        <p:nvPicPr>
          <p:cNvPr id="9" name="Picture 8" descr="A close up of a sign&#10;&#10;Description automatically generated">
            <a:extLst>
              <a:ext uri="{FF2B5EF4-FFF2-40B4-BE49-F238E27FC236}">
                <a16:creationId xmlns:a16="http://schemas.microsoft.com/office/drawing/2014/main" id="{89554056-EEFB-4CD1-9AD0-DED89FE37D7D}"/>
              </a:ext>
            </a:extLst>
          </p:cNvPr>
          <p:cNvPicPr>
            <a:picLocks noChangeAspect="1"/>
          </p:cNvPicPr>
          <p:nvPr/>
        </p:nvPicPr>
        <p:blipFill>
          <a:blip r:embed="rId5"/>
          <a:stretch>
            <a:fillRect/>
          </a:stretch>
        </p:blipFill>
        <p:spPr>
          <a:xfrm>
            <a:off x="5963250" y="2748862"/>
            <a:ext cx="6270315" cy="1190374"/>
          </a:xfrm>
          <a:prstGeom prst="rect">
            <a:avLst/>
          </a:prstGeom>
        </p:spPr>
      </p:pic>
      <p:sp>
        <p:nvSpPr>
          <p:cNvPr id="11" name="TextBox 10">
            <a:extLst>
              <a:ext uri="{FF2B5EF4-FFF2-40B4-BE49-F238E27FC236}">
                <a16:creationId xmlns:a16="http://schemas.microsoft.com/office/drawing/2014/main" id="{37BCCA1F-A2BB-1948-06B8-39C9B4550539}"/>
              </a:ext>
            </a:extLst>
          </p:cNvPr>
          <p:cNvSpPr txBox="1"/>
          <p:nvPr/>
        </p:nvSpPr>
        <p:spPr>
          <a:xfrm>
            <a:off x="7087621" y="4131636"/>
            <a:ext cx="4021571" cy="276999"/>
          </a:xfrm>
          <a:prstGeom prst="rect">
            <a:avLst/>
          </a:prstGeom>
          <a:noFill/>
        </p:spPr>
        <p:txBody>
          <a:bodyPr wrap="square">
            <a:spAutoFit/>
          </a:bodyPr>
          <a:lstStyle/>
          <a:p>
            <a:pPr algn="l"/>
            <a:r>
              <a:rPr lang="en-IN" sz="1200" i="0" u="none" strike="noStrike" dirty="0">
                <a:solidFill>
                  <a:srgbClr val="4D4D4D"/>
                </a:solidFill>
                <a:effectLst/>
              </a:rPr>
              <a:t>Published May 20, 2024 DOI: 10.1056/NEJMoa2401304</a:t>
            </a:r>
          </a:p>
        </p:txBody>
      </p:sp>
      <p:pic>
        <p:nvPicPr>
          <p:cNvPr id="13" name="Picture 12">
            <a:extLst>
              <a:ext uri="{FF2B5EF4-FFF2-40B4-BE49-F238E27FC236}">
                <a16:creationId xmlns:a16="http://schemas.microsoft.com/office/drawing/2014/main" id="{0162727E-7BAC-8FD7-9915-8CFB25A50C1B}"/>
              </a:ext>
            </a:extLst>
          </p:cNvPr>
          <p:cNvPicPr>
            <a:picLocks noChangeAspect="1"/>
          </p:cNvPicPr>
          <p:nvPr/>
        </p:nvPicPr>
        <p:blipFill>
          <a:blip r:embed="rId6"/>
          <a:stretch>
            <a:fillRect/>
          </a:stretch>
        </p:blipFill>
        <p:spPr>
          <a:xfrm>
            <a:off x="-55417" y="2635703"/>
            <a:ext cx="5972434" cy="1319121"/>
          </a:xfrm>
          <a:prstGeom prst="rect">
            <a:avLst/>
          </a:prstGeom>
        </p:spPr>
      </p:pic>
      <p:sp>
        <p:nvSpPr>
          <p:cNvPr id="16" name="TextBox 15">
            <a:extLst>
              <a:ext uri="{FF2B5EF4-FFF2-40B4-BE49-F238E27FC236}">
                <a16:creationId xmlns:a16="http://schemas.microsoft.com/office/drawing/2014/main" id="{9D82E173-816F-FEEA-78C6-5090E18D7123}"/>
              </a:ext>
            </a:extLst>
          </p:cNvPr>
          <p:cNvSpPr txBox="1"/>
          <p:nvPr/>
        </p:nvSpPr>
        <p:spPr>
          <a:xfrm>
            <a:off x="858981" y="4144658"/>
            <a:ext cx="4449655" cy="276999"/>
          </a:xfrm>
          <a:prstGeom prst="rect">
            <a:avLst/>
          </a:prstGeom>
          <a:noFill/>
        </p:spPr>
        <p:txBody>
          <a:bodyPr wrap="square">
            <a:spAutoFit/>
          </a:bodyPr>
          <a:lstStyle/>
          <a:p>
            <a:pPr algn="l"/>
            <a:r>
              <a:rPr lang="en-IN" sz="1200" i="0" u="none" strike="noStrike" dirty="0">
                <a:solidFill>
                  <a:srgbClr val="4D4D4D"/>
                </a:solidFill>
                <a:effectLst/>
              </a:rPr>
              <a:t>Published July 19, 2023 N Engl J Med 2023;389:274-275 D</a:t>
            </a:r>
          </a:p>
        </p:txBody>
      </p:sp>
      <p:sp>
        <p:nvSpPr>
          <p:cNvPr id="17" name="Rounded Rectangle 16">
            <a:extLst>
              <a:ext uri="{FF2B5EF4-FFF2-40B4-BE49-F238E27FC236}">
                <a16:creationId xmlns:a16="http://schemas.microsoft.com/office/drawing/2014/main" id="{8A2B75A4-65CF-A419-576D-B30BBD2E83C4}"/>
              </a:ext>
            </a:extLst>
          </p:cNvPr>
          <p:cNvSpPr/>
          <p:nvPr/>
        </p:nvSpPr>
        <p:spPr>
          <a:xfrm>
            <a:off x="1122218" y="4562321"/>
            <a:ext cx="9986974" cy="163152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sz="2400" b="0" i="0" u="none" strike="noStrike" dirty="0">
                <a:solidFill>
                  <a:schemeClr val="bg1"/>
                </a:solidFill>
                <a:effectLst/>
              </a:rPr>
              <a:t>COPD with type 2 inflammation ( AEC</a:t>
            </a:r>
            <a:r>
              <a:rPr lang="en-IN" sz="2400" b="0" i="0" u="sng" strike="noStrike" dirty="0">
                <a:solidFill>
                  <a:schemeClr val="bg1"/>
                </a:solidFill>
                <a:effectLst/>
              </a:rPr>
              <a:t> &gt; </a:t>
            </a:r>
            <a:r>
              <a:rPr lang="en-IN" sz="2400" b="0" i="0" u="none" strike="noStrike" dirty="0">
                <a:solidFill>
                  <a:schemeClr val="bg1"/>
                </a:solidFill>
                <a:effectLst/>
              </a:rPr>
              <a:t>300 ) on dupilumab had fewer exacerbations, better lung function and QoL, and less severe respiratory symptoms than those who received placebo</a:t>
            </a:r>
            <a:endParaRPr lang="en-IN" sz="24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1387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5466-98AE-D332-D561-B47A1EEDA93D}"/>
              </a:ext>
            </a:extLst>
          </p:cNvPr>
          <p:cNvSpPr>
            <a:spLocks noGrp="1"/>
          </p:cNvSpPr>
          <p:nvPr>
            <p:ph type="title"/>
          </p:nvPr>
        </p:nvSpPr>
        <p:spPr>
          <a:xfrm>
            <a:off x="0" y="18255"/>
            <a:ext cx="12192000" cy="1325563"/>
          </a:xfrm>
          <a:solidFill>
            <a:schemeClr val="accent5">
              <a:lumMod val="75000"/>
            </a:schemeClr>
          </a:solidFill>
        </p:spPr>
        <p:txBody>
          <a:bodyPr>
            <a:normAutofit/>
          </a:bodyPr>
          <a:lstStyle/>
          <a:p>
            <a:pPr algn="ctr"/>
            <a:r>
              <a:rPr lang="en-US" dirty="0">
                <a:solidFill>
                  <a:schemeClr val="bg1"/>
                </a:solidFill>
              </a:rPr>
              <a:t>Biologicals in COPD : Why &amp; When ?</a:t>
            </a:r>
          </a:p>
        </p:txBody>
      </p:sp>
      <p:sp>
        <p:nvSpPr>
          <p:cNvPr id="3" name="Content Placeholder 2">
            <a:extLst>
              <a:ext uri="{FF2B5EF4-FFF2-40B4-BE49-F238E27FC236}">
                <a16:creationId xmlns:a16="http://schemas.microsoft.com/office/drawing/2014/main" id="{40B32F01-D28A-4173-CDC6-25220E9978B9}"/>
              </a:ext>
            </a:extLst>
          </p:cNvPr>
          <p:cNvSpPr>
            <a:spLocks noGrp="1"/>
          </p:cNvSpPr>
          <p:nvPr>
            <p:ph idx="1"/>
          </p:nvPr>
        </p:nvSpPr>
        <p:spPr>
          <a:xfrm>
            <a:off x="838199" y="1825625"/>
            <a:ext cx="6343185" cy="4351338"/>
          </a:xfrm>
        </p:spPr>
        <p:txBody>
          <a:bodyPr>
            <a:normAutofit/>
          </a:bodyPr>
          <a:lstStyle/>
          <a:p>
            <a:pPr>
              <a:buClr>
                <a:srgbClr val="F98866"/>
              </a:buClr>
            </a:pPr>
            <a:r>
              <a:rPr lang="en-US" dirty="0"/>
              <a:t> ~ 67% exacerbate on SITT</a:t>
            </a:r>
          </a:p>
          <a:p>
            <a:pPr>
              <a:buClr>
                <a:srgbClr val="F98866"/>
              </a:buClr>
            </a:pPr>
            <a:r>
              <a:rPr lang="en-US" sz="2600" dirty="0"/>
              <a:t>~ 50%</a:t>
            </a:r>
            <a:r>
              <a:rPr lang="en-US" dirty="0"/>
              <a:t> exacerbated despite add on Roflumilast/ Macrolides</a:t>
            </a:r>
          </a:p>
          <a:p>
            <a:pPr>
              <a:buClr>
                <a:srgbClr val="F98866"/>
              </a:buClr>
            </a:pPr>
            <a:r>
              <a:rPr lang="en-US" dirty="0">
                <a:solidFill>
                  <a:schemeClr val="accent5"/>
                </a:solidFill>
              </a:rPr>
              <a:t>Type 2 inflammation in COPD:</a:t>
            </a:r>
          </a:p>
          <a:p>
            <a:pPr lvl="1">
              <a:buClr>
                <a:srgbClr val="F98866"/>
              </a:buClr>
            </a:pPr>
            <a:r>
              <a:rPr lang="en-US" dirty="0"/>
              <a:t>↑ Future risk of exacerbations in ‘f’ exacerbators</a:t>
            </a:r>
          </a:p>
          <a:p>
            <a:pPr lvl="1">
              <a:buClr>
                <a:srgbClr val="F98866"/>
              </a:buClr>
            </a:pPr>
            <a:r>
              <a:rPr lang="en-US" dirty="0"/>
              <a:t>Some with both COPD &amp; Asthma (ACO)</a:t>
            </a:r>
          </a:p>
          <a:p>
            <a:pPr>
              <a:buClr>
                <a:srgbClr val="F98866"/>
              </a:buClr>
            </a:pPr>
            <a:r>
              <a:rPr lang="en-US" dirty="0"/>
              <a:t> </a:t>
            </a:r>
            <a:r>
              <a:rPr lang="en-US" dirty="0">
                <a:solidFill>
                  <a:schemeClr val="accent5"/>
                </a:solidFill>
              </a:rPr>
              <a:t>~ </a:t>
            </a:r>
            <a:r>
              <a:rPr lang="en-US" i="1" dirty="0">
                <a:solidFill>
                  <a:schemeClr val="accent5"/>
                </a:solidFill>
              </a:rPr>
              <a:t>40% exacerbations in COPD are eosinophilic</a:t>
            </a:r>
          </a:p>
          <a:p>
            <a:pPr marL="0" indent="0">
              <a:buClr>
                <a:srgbClr val="F98866"/>
              </a:buClr>
              <a:buNone/>
            </a:pPr>
            <a:endParaRPr lang="en-US" dirty="0"/>
          </a:p>
        </p:txBody>
      </p:sp>
      <p:sp>
        <p:nvSpPr>
          <p:cNvPr id="6" name="TextBox 5">
            <a:extLst>
              <a:ext uri="{FF2B5EF4-FFF2-40B4-BE49-F238E27FC236}">
                <a16:creationId xmlns:a16="http://schemas.microsoft.com/office/drawing/2014/main" id="{E8B7EB67-5772-DD99-FF92-EAE697A097AA}"/>
              </a:ext>
            </a:extLst>
          </p:cNvPr>
          <p:cNvSpPr txBox="1"/>
          <p:nvPr/>
        </p:nvSpPr>
        <p:spPr>
          <a:xfrm>
            <a:off x="925551" y="6323598"/>
            <a:ext cx="4839629" cy="338554"/>
          </a:xfrm>
          <a:prstGeom prst="rect">
            <a:avLst/>
          </a:prstGeom>
          <a:solidFill>
            <a:schemeClr val="bg1"/>
          </a:solidFill>
        </p:spPr>
        <p:txBody>
          <a:bodyPr wrap="square">
            <a:spAutoFit/>
          </a:bodyPr>
          <a:lstStyle/>
          <a:p>
            <a:r>
              <a:rPr lang="en-US" sz="1600" i="1" dirty="0"/>
              <a:t>European Journal of Internal Medicine 2024.05.011</a:t>
            </a:r>
          </a:p>
        </p:txBody>
      </p:sp>
      <p:pic>
        <p:nvPicPr>
          <p:cNvPr id="5" name="Picture 4">
            <a:extLst>
              <a:ext uri="{FF2B5EF4-FFF2-40B4-BE49-F238E27FC236}">
                <a16:creationId xmlns:a16="http://schemas.microsoft.com/office/drawing/2014/main" id="{70BF9410-B8A9-EAAA-23FC-A48FC162E08F}"/>
              </a:ext>
            </a:extLst>
          </p:cNvPr>
          <p:cNvPicPr>
            <a:picLocks noChangeAspect="1"/>
          </p:cNvPicPr>
          <p:nvPr/>
        </p:nvPicPr>
        <p:blipFill rotWithShape="1">
          <a:blip r:embed="rId2"/>
          <a:srcRect l="43994" t="22626" r="7778" b="45135"/>
          <a:stretch/>
        </p:blipFill>
        <p:spPr bwMode="auto">
          <a:xfrm>
            <a:off x="6932002" y="1383740"/>
            <a:ext cx="5030040" cy="435133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0242896-785F-82AD-1F19-C23F63F9E437}"/>
              </a:ext>
            </a:extLst>
          </p:cNvPr>
          <p:cNvSpPr txBox="1"/>
          <p:nvPr/>
        </p:nvSpPr>
        <p:spPr>
          <a:xfrm>
            <a:off x="10418619" y="2790689"/>
            <a:ext cx="1330814" cy="369332"/>
          </a:xfrm>
          <a:prstGeom prst="rect">
            <a:avLst/>
          </a:prstGeom>
          <a:noFill/>
        </p:spPr>
        <p:txBody>
          <a:bodyPr wrap="none" rtlCol="0">
            <a:spAutoFit/>
          </a:bodyPr>
          <a:lstStyle/>
          <a:p>
            <a:r>
              <a:rPr lang="en-US" dirty="0"/>
              <a:t>GOLD 2025</a:t>
            </a:r>
          </a:p>
        </p:txBody>
      </p:sp>
      <p:sp>
        <p:nvSpPr>
          <p:cNvPr id="10" name="TextBox 9">
            <a:extLst>
              <a:ext uri="{FF2B5EF4-FFF2-40B4-BE49-F238E27FC236}">
                <a16:creationId xmlns:a16="http://schemas.microsoft.com/office/drawing/2014/main" id="{71779121-DBBB-0931-C2C7-89382A2CA5FF}"/>
              </a:ext>
            </a:extLst>
          </p:cNvPr>
          <p:cNvSpPr txBox="1"/>
          <p:nvPr/>
        </p:nvSpPr>
        <p:spPr>
          <a:xfrm>
            <a:off x="7027207" y="5921574"/>
            <a:ext cx="4839629" cy="510778"/>
          </a:xfrm>
          <a:prstGeom prst="roundRect">
            <a:avLst/>
          </a:prstGeom>
          <a:solidFill>
            <a:schemeClr val="accent5">
              <a:lumMod val="75000"/>
            </a:schemeClr>
          </a:solidFill>
        </p:spPr>
        <p:txBody>
          <a:bodyPr wrap="square">
            <a:spAutoFit/>
          </a:bodyPr>
          <a:lstStyle/>
          <a:p>
            <a:pPr>
              <a:buClr>
                <a:srgbClr val="F98866"/>
              </a:buClr>
            </a:pPr>
            <a:r>
              <a:rPr lang="en-US" sz="2400" i="1" dirty="0">
                <a:solidFill>
                  <a:schemeClr val="bg1"/>
                </a:solidFill>
              </a:rPr>
              <a:t>Treatable trait : Eosinophilic COPD</a:t>
            </a:r>
          </a:p>
        </p:txBody>
      </p:sp>
    </p:spTree>
    <p:extLst>
      <p:ext uri="{BB962C8B-B14F-4D97-AF65-F5344CB8AC3E}">
        <p14:creationId xmlns:p14="http://schemas.microsoft.com/office/powerpoint/2010/main" val="3551599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ell&#10;&#10;Description automatically generated">
            <a:extLst>
              <a:ext uri="{FF2B5EF4-FFF2-40B4-BE49-F238E27FC236}">
                <a16:creationId xmlns:a16="http://schemas.microsoft.com/office/drawing/2014/main" id="{F5396C50-93ED-6C1D-9158-449A0DBF0F65}"/>
              </a:ext>
            </a:extLst>
          </p:cNvPr>
          <p:cNvPicPr>
            <a:picLocks noGrp="1" noChangeAspect="1"/>
          </p:cNvPicPr>
          <p:nvPr>
            <p:ph idx="1"/>
          </p:nvPr>
        </p:nvPicPr>
        <p:blipFill rotWithShape="1">
          <a:blip r:embed="rId2">
            <a:alphaModFix/>
            <a:duotone>
              <a:schemeClr val="accent5">
                <a:shade val="45000"/>
                <a:satMod val="135000"/>
              </a:schemeClr>
              <a:prstClr val="white"/>
            </a:duotone>
          </a:blip>
          <a:srcRect l="1840" r="386" b="-1"/>
          <a:stretch/>
        </p:blipFill>
        <p:spPr>
          <a:xfrm>
            <a:off x="20" y="10"/>
            <a:ext cx="12188932" cy="6856614"/>
          </a:xfrm>
          <a:prstGeom prst="rect">
            <a:avLst/>
          </a:prstGeom>
        </p:spPr>
      </p:pic>
      <p:sp>
        <p:nvSpPr>
          <p:cNvPr id="2" name="Title 1">
            <a:extLst>
              <a:ext uri="{FF2B5EF4-FFF2-40B4-BE49-F238E27FC236}">
                <a16:creationId xmlns:a16="http://schemas.microsoft.com/office/drawing/2014/main" id="{9B41B95D-8281-A88D-F686-A2EA364A0C43}"/>
              </a:ext>
            </a:extLst>
          </p:cNvPr>
          <p:cNvSpPr>
            <a:spLocks noGrp="1"/>
          </p:cNvSpPr>
          <p:nvPr>
            <p:ph type="title"/>
          </p:nvPr>
        </p:nvSpPr>
        <p:spPr>
          <a:xfrm>
            <a:off x="996275" y="3511570"/>
            <a:ext cx="10190071" cy="2076332"/>
          </a:xfrm>
        </p:spPr>
        <p:txBody>
          <a:bodyPr vert="horz" lIns="91440" tIns="45720" rIns="91440" bIns="45720" rtlCol="0" anchor="t">
            <a:normAutofit/>
          </a:bodyPr>
          <a:lstStyle/>
          <a:p>
            <a:pPr algn="ctr"/>
            <a:r>
              <a:rPr lang="en-US" sz="5400" kern="1200" dirty="0">
                <a:solidFill>
                  <a:srgbClr val="FFFFFF"/>
                </a:solidFill>
                <a:latin typeface="+mj-lt"/>
                <a:ea typeface="+mj-ea"/>
                <a:cs typeface="+mj-cs"/>
              </a:rPr>
              <a:t>Pandora Box !</a:t>
            </a:r>
          </a:p>
        </p:txBody>
      </p:sp>
      <p:sp>
        <p:nvSpPr>
          <p:cNvPr id="3" name="Rounded Rectangle 2">
            <a:extLst>
              <a:ext uri="{FF2B5EF4-FFF2-40B4-BE49-F238E27FC236}">
                <a16:creationId xmlns:a16="http://schemas.microsoft.com/office/drawing/2014/main" id="{D3BD386C-D74B-A408-E849-F130AC1CCF8F}"/>
              </a:ext>
            </a:extLst>
          </p:cNvPr>
          <p:cNvSpPr/>
          <p:nvPr/>
        </p:nvSpPr>
        <p:spPr>
          <a:xfrm>
            <a:off x="10002981" y="6151418"/>
            <a:ext cx="1967346" cy="595747"/>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Mepolizumab</a:t>
            </a:r>
          </a:p>
          <a:p>
            <a:pPr algn="ctr"/>
            <a:r>
              <a:rPr lang="en-US" dirty="0">
                <a:solidFill>
                  <a:schemeClr val="bg1"/>
                </a:solidFill>
              </a:rPr>
              <a:t>Benralizumab</a:t>
            </a:r>
          </a:p>
        </p:txBody>
      </p:sp>
      <p:sp>
        <p:nvSpPr>
          <p:cNvPr id="4" name="Rounded Rectangle 3">
            <a:extLst>
              <a:ext uri="{FF2B5EF4-FFF2-40B4-BE49-F238E27FC236}">
                <a16:creationId xmlns:a16="http://schemas.microsoft.com/office/drawing/2014/main" id="{9ABE763C-4E0E-640E-84A0-855B156E72C9}"/>
              </a:ext>
            </a:extLst>
          </p:cNvPr>
          <p:cNvSpPr/>
          <p:nvPr/>
        </p:nvSpPr>
        <p:spPr>
          <a:xfrm>
            <a:off x="2050482" y="6248398"/>
            <a:ext cx="1648682" cy="595747"/>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Dupulimab</a:t>
            </a:r>
          </a:p>
        </p:txBody>
      </p:sp>
      <p:sp>
        <p:nvSpPr>
          <p:cNvPr id="6" name="Rounded Rectangle 5">
            <a:extLst>
              <a:ext uri="{FF2B5EF4-FFF2-40B4-BE49-F238E27FC236}">
                <a16:creationId xmlns:a16="http://schemas.microsoft.com/office/drawing/2014/main" id="{FDAAA16C-991A-865A-B36A-F3A50FD5160A}"/>
              </a:ext>
            </a:extLst>
          </p:cNvPr>
          <p:cNvSpPr/>
          <p:nvPr/>
        </p:nvSpPr>
        <p:spPr>
          <a:xfrm>
            <a:off x="235527" y="1944974"/>
            <a:ext cx="1967346" cy="59574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Tezepelumab</a:t>
            </a:r>
          </a:p>
        </p:txBody>
      </p:sp>
      <p:sp>
        <p:nvSpPr>
          <p:cNvPr id="7" name="Rounded Rectangle 6">
            <a:extLst>
              <a:ext uri="{FF2B5EF4-FFF2-40B4-BE49-F238E27FC236}">
                <a16:creationId xmlns:a16="http://schemas.microsoft.com/office/drawing/2014/main" id="{311CFA6A-2D40-952C-6D0D-A15D8434AD11}"/>
              </a:ext>
            </a:extLst>
          </p:cNvPr>
          <p:cNvSpPr/>
          <p:nvPr/>
        </p:nvSpPr>
        <p:spPr>
          <a:xfrm>
            <a:off x="10002981" y="2479967"/>
            <a:ext cx="1967346" cy="59574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Astegolimab</a:t>
            </a:r>
          </a:p>
        </p:txBody>
      </p:sp>
      <p:sp>
        <p:nvSpPr>
          <p:cNvPr id="8" name="Rounded Rectangle 7">
            <a:extLst>
              <a:ext uri="{FF2B5EF4-FFF2-40B4-BE49-F238E27FC236}">
                <a16:creationId xmlns:a16="http://schemas.microsoft.com/office/drawing/2014/main" id="{C42F0705-9EC7-3E45-8EED-9434739DCD27}"/>
              </a:ext>
            </a:extLst>
          </p:cNvPr>
          <p:cNvSpPr/>
          <p:nvPr/>
        </p:nvSpPr>
        <p:spPr>
          <a:xfrm>
            <a:off x="5389417" y="1986541"/>
            <a:ext cx="1967346" cy="59574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Itepekimab</a:t>
            </a:r>
          </a:p>
        </p:txBody>
      </p:sp>
    </p:spTree>
    <p:extLst>
      <p:ext uri="{BB962C8B-B14F-4D97-AF65-F5344CB8AC3E}">
        <p14:creationId xmlns:p14="http://schemas.microsoft.com/office/powerpoint/2010/main" val="497208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A9703-D119-0385-F2B6-29A33F682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A4BB2-A084-0678-D2F1-A22AEE02D452}"/>
              </a:ext>
            </a:extLst>
          </p:cNvPr>
          <p:cNvSpPr>
            <a:spLocks noGrp="1"/>
          </p:cNvSpPr>
          <p:nvPr>
            <p:ph type="title"/>
          </p:nvPr>
        </p:nvSpPr>
        <p:spPr>
          <a:xfrm>
            <a:off x="13851" y="4400"/>
            <a:ext cx="12192000" cy="1325563"/>
          </a:xfrm>
          <a:solidFill>
            <a:schemeClr val="accent5">
              <a:lumMod val="75000"/>
            </a:schemeClr>
          </a:solidFill>
        </p:spPr>
        <p:txBody>
          <a:bodyPr/>
          <a:lstStyle/>
          <a:p>
            <a:pPr algn="ctr"/>
            <a:r>
              <a:rPr lang="en-US" dirty="0">
                <a:solidFill>
                  <a:schemeClr val="bg1"/>
                </a:solidFill>
              </a:rPr>
              <a:t>Treatable Trait in Airway Disease : </a:t>
            </a:r>
            <a:r>
              <a:rPr lang="en-US" sz="3600" i="1" dirty="0">
                <a:solidFill>
                  <a:schemeClr val="bg1"/>
                </a:solidFill>
              </a:rPr>
              <a:t>Precision Medicine </a:t>
            </a:r>
            <a:endParaRPr lang="en-US" i="1" dirty="0">
              <a:solidFill>
                <a:schemeClr val="bg1"/>
              </a:solidFill>
            </a:endParaRPr>
          </a:p>
        </p:txBody>
      </p:sp>
      <p:graphicFrame>
        <p:nvGraphicFramePr>
          <p:cNvPr id="5" name="Content Placeholder 2">
            <a:extLst>
              <a:ext uri="{FF2B5EF4-FFF2-40B4-BE49-F238E27FC236}">
                <a16:creationId xmlns:a16="http://schemas.microsoft.com/office/drawing/2014/main" id="{06AEA23B-56A1-83BC-0DCA-11E2C68F062C}"/>
              </a:ext>
            </a:extLst>
          </p:cNvPr>
          <p:cNvGraphicFramePr>
            <a:graphicFrameLocks noGrp="1"/>
          </p:cNvGraphicFramePr>
          <p:nvPr>
            <p:ph idx="1"/>
            <p:extLst>
              <p:ext uri="{D42A27DB-BD31-4B8C-83A1-F6EECF244321}">
                <p14:modId xmlns:p14="http://schemas.microsoft.com/office/powerpoint/2010/main" val="3907283853"/>
              </p:ext>
            </p:extLst>
          </p:nvPr>
        </p:nvGraphicFramePr>
        <p:xfrm>
          <a:off x="279105" y="1329962"/>
          <a:ext cx="6606604" cy="5523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Comparing Biologic Therapies for Asthma | Docwire News">
            <a:extLst>
              <a:ext uri="{FF2B5EF4-FFF2-40B4-BE49-F238E27FC236}">
                <a16:creationId xmlns:a16="http://schemas.microsoft.com/office/drawing/2014/main" id="{7FC72ED3-983A-85BF-1E27-8AF23811CE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515" r="25939" b="1"/>
          <a:stretch/>
        </p:blipFill>
        <p:spPr bwMode="auto">
          <a:xfrm>
            <a:off x="6628107" y="1538144"/>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5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35583" y="-5188018"/>
            <a:ext cx="10652529" cy="10652529"/>
          </a:xfrm>
          <a:custGeom>
            <a:avLst/>
            <a:gdLst/>
            <a:ahLst/>
            <a:cxnLst/>
            <a:rect l="l" t="t" r="r" b="b"/>
            <a:pathLst>
              <a:path w="15978794" h="15978794">
                <a:moveTo>
                  <a:pt x="0" y="0"/>
                </a:moveTo>
                <a:lnTo>
                  <a:pt x="15978794" y="0"/>
                </a:lnTo>
                <a:lnTo>
                  <a:pt x="15978794" y="15978795"/>
                </a:lnTo>
                <a:lnTo>
                  <a:pt x="0" y="15978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3" name="Group 3"/>
          <p:cNvGrpSpPr/>
          <p:nvPr/>
        </p:nvGrpSpPr>
        <p:grpSpPr>
          <a:xfrm>
            <a:off x="182312" y="350866"/>
            <a:ext cx="3135254" cy="3135241"/>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3256" r="-4609" b="-37409"/>
              </a:stretch>
            </a:blipFill>
            <a:ln w="19050" cap="sq">
              <a:solidFill>
                <a:srgbClr val="000000"/>
              </a:solidFill>
              <a:prstDash val="solid"/>
              <a:miter/>
            </a:ln>
          </p:spPr>
          <p:txBody>
            <a:bodyPr/>
            <a:lstStyle/>
            <a:p>
              <a:endParaRPr lang="en-US" sz="1200"/>
            </a:p>
          </p:txBody>
        </p:sp>
      </p:grpSp>
      <p:grpSp>
        <p:nvGrpSpPr>
          <p:cNvPr id="5" name="Group 5"/>
          <p:cNvGrpSpPr/>
          <p:nvPr/>
        </p:nvGrpSpPr>
        <p:grpSpPr>
          <a:xfrm>
            <a:off x="9759065" y="73900"/>
            <a:ext cx="2151551" cy="2249328"/>
            <a:chOff x="0" y="0"/>
            <a:chExt cx="6350000" cy="6638578"/>
          </a:xfrm>
        </p:grpSpPr>
        <p:sp>
          <p:nvSpPr>
            <p:cNvPr id="6" name="Freeform 6"/>
            <p:cNvSpPr/>
            <p:nvPr/>
          </p:nvSpPr>
          <p:spPr>
            <a:xfrm>
              <a:off x="0" y="0"/>
              <a:ext cx="6350000" cy="6638578"/>
            </a:xfrm>
            <a:custGeom>
              <a:avLst/>
              <a:gdLst/>
              <a:ahLst/>
              <a:cxnLst/>
              <a:rect l="l" t="t" r="r" b="b"/>
              <a:pathLst>
                <a:path w="6350000" h="6638578">
                  <a:moveTo>
                    <a:pt x="6350000" y="3319329"/>
                  </a:moveTo>
                  <a:cubicBezTo>
                    <a:pt x="6350000" y="5152447"/>
                    <a:pt x="4928476" y="6638578"/>
                    <a:pt x="3175000" y="6638578"/>
                  </a:cubicBezTo>
                  <a:cubicBezTo>
                    <a:pt x="1421498" y="6638578"/>
                    <a:pt x="0" y="5152447"/>
                    <a:pt x="0" y="3319329"/>
                  </a:cubicBezTo>
                  <a:cubicBezTo>
                    <a:pt x="0" y="1486118"/>
                    <a:pt x="1421498" y="0"/>
                    <a:pt x="3175000" y="0"/>
                  </a:cubicBezTo>
                  <a:cubicBezTo>
                    <a:pt x="4928502" y="0"/>
                    <a:pt x="6350000" y="1486118"/>
                    <a:pt x="6350000" y="3319329"/>
                  </a:cubicBezTo>
                  <a:close/>
                </a:path>
              </a:pathLst>
            </a:custGeom>
            <a:blipFill>
              <a:blip r:embed="rId5"/>
              <a:stretch>
                <a:fillRect l="-74751" r="-70624" b="-56374"/>
              </a:stretch>
            </a:blipFill>
            <a:ln cap="sq">
              <a:noFill/>
              <a:prstDash val="solid"/>
              <a:miter/>
            </a:ln>
          </p:spPr>
          <p:txBody>
            <a:bodyPr/>
            <a:lstStyle/>
            <a:p>
              <a:endParaRPr lang="en-US" sz="1200"/>
            </a:p>
          </p:txBody>
        </p:sp>
      </p:grpSp>
      <p:grpSp>
        <p:nvGrpSpPr>
          <p:cNvPr id="7" name="Group 7"/>
          <p:cNvGrpSpPr/>
          <p:nvPr/>
        </p:nvGrpSpPr>
        <p:grpSpPr>
          <a:xfrm>
            <a:off x="9017825" y="3992202"/>
            <a:ext cx="1935037" cy="1935029"/>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t="-712" r="-783" b="-35009"/>
              </a:stretch>
            </a:blipFill>
          </p:spPr>
          <p:txBody>
            <a:bodyPr/>
            <a:lstStyle/>
            <a:p>
              <a:endParaRPr lang="en-US" sz="1200"/>
            </a:p>
          </p:txBody>
        </p:sp>
      </p:grpSp>
      <p:grpSp>
        <p:nvGrpSpPr>
          <p:cNvPr id="9" name="Group 9"/>
          <p:cNvGrpSpPr/>
          <p:nvPr/>
        </p:nvGrpSpPr>
        <p:grpSpPr>
          <a:xfrm>
            <a:off x="5935342" y="1794091"/>
            <a:ext cx="2304789" cy="2304779"/>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4637" r="-5292" b="-19327"/>
              </a:stretch>
            </a:blipFill>
            <a:ln cap="sq">
              <a:noFill/>
              <a:prstDash val="solid"/>
              <a:miter/>
            </a:ln>
          </p:spPr>
          <p:txBody>
            <a:bodyPr/>
            <a:lstStyle/>
            <a:p>
              <a:endParaRPr lang="en-US" sz="1200"/>
            </a:p>
          </p:txBody>
        </p:sp>
      </p:grpSp>
      <p:sp>
        <p:nvSpPr>
          <p:cNvPr id="11" name="Freeform 11"/>
          <p:cNvSpPr/>
          <p:nvPr/>
        </p:nvSpPr>
        <p:spPr>
          <a:xfrm>
            <a:off x="685800" y="4625489"/>
            <a:ext cx="3154076" cy="1546711"/>
          </a:xfrm>
          <a:custGeom>
            <a:avLst/>
            <a:gdLst/>
            <a:ahLst/>
            <a:cxnLst/>
            <a:rect l="l" t="t" r="r" b="b"/>
            <a:pathLst>
              <a:path w="4731114" h="2320066">
                <a:moveTo>
                  <a:pt x="0" y="0"/>
                </a:moveTo>
                <a:lnTo>
                  <a:pt x="4731114" y="0"/>
                </a:lnTo>
                <a:lnTo>
                  <a:pt x="4731114" y="2320066"/>
                </a:lnTo>
                <a:lnTo>
                  <a:pt x="0" y="2320066"/>
                </a:lnTo>
                <a:lnTo>
                  <a:pt x="0" y="0"/>
                </a:lnTo>
                <a:close/>
              </a:path>
            </a:pathLst>
          </a:custGeom>
          <a:blipFill>
            <a:blip r:embed="rId8"/>
            <a:stretch>
              <a:fillRect/>
            </a:stretch>
          </a:blipFill>
        </p:spPr>
        <p:txBody>
          <a:bodyPr/>
          <a:lstStyle/>
          <a:p>
            <a:endParaRPr lang="en-US" sz="1200"/>
          </a:p>
        </p:txBody>
      </p:sp>
      <p:sp>
        <p:nvSpPr>
          <p:cNvPr id="12" name="Freeform 12"/>
          <p:cNvSpPr/>
          <p:nvPr/>
        </p:nvSpPr>
        <p:spPr>
          <a:xfrm>
            <a:off x="1089580" y="6061960"/>
            <a:ext cx="2346517" cy="492639"/>
          </a:xfrm>
          <a:custGeom>
            <a:avLst/>
            <a:gdLst/>
            <a:ahLst/>
            <a:cxnLst/>
            <a:rect l="l" t="t" r="r" b="b"/>
            <a:pathLst>
              <a:path w="3519775" h="738958">
                <a:moveTo>
                  <a:pt x="0" y="0"/>
                </a:moveTo>
                <a:lnTo>
                  <a:pt x="3519774" y="0"/>
                </a:lnTo>
                <a:lnTo>
                  <a:pt x="3519774" y="738958"/>
                </a:lnTo>
                <a:lnTo>
                  <a:pt x="0" y="738958"/>
                </a:lnTo>
                <a:lnTo>
                  <a:pt x="0" y="0"/>
                </a:lnTo>
                <a:close/>
              </a:path>
            </a:pathLst>
          </a:custGeom>
          <a:blipFill>
            <a:blip r:embed="rId9"/>
            <a:stretch>
              <a:fillRect l="-49031" t="-243544" r="-49825" b="-493534"/>
            </a:stretch>
          </a:blipFill>
        </p:spPr>
        <p:txBody>
          <a:bodyPr/>
          <a:lstStyle/>
          <a:p>
            <a:endParaRPr lang="en-US" sz="1200"/>
          </a:p>
        </p:txBody>
      </p:sp>
      <p:sp>
        <p:nvSpPr>
          <p:cNvPr id="13" name="Freeform 13"/>
          <p:cNvSpPr/>
          <p:nvPr/>
        </p:nvSpPr>
        <p:spPr>
          <a:xfrm>
            <a:off x="4241268" y="5280928"/>
            <a:ext cx="4315535" cy="964616"/>
          </a:xfrm>
          <a:prstGeom prst="roundRect">
            <a:avLst/>
          </a:prstGeom>
          <a:solidFill>
            <a:schemeClr val="accent5">
              <a:lumMod val="75000"/>
            </a:schemeClr>
          </a:solidFill>
        </p:spPr>
        <p:txBody>
          <a:bodyPr/>
          <a:lstStyle/>
          <a:p>
            <a:pPr algn="ctr"/>
            <a:r>
              <a:rPr lang="en-US" sz="5400" dirty="0">
                <a:solidFill>
                  <a:schemeClr val="bg1"/>
                </a:solidFill>
              </a:rPr>
              <a:t>Thank You</a:t>
            </a:r>
          </a:p>
        </p:txBody>
      </p:sp>
      <p:grpSp>
        <p:nvGrpSpPr>
          <p:cNvPr id="14" name="Group 14"/>
          <p:cNvGrpSpPr/>
          <p:nvPr/>
        </p:nvGrpSpPr>
        <p:grpSpPr>
          <a:xfrm>
            <a:off x="9403915" y="2523572"/>
            <a:ext cx="2861852" cy="674786"/>
            <a:chOff x="0" y="-9525"/>
            <a:chExt cx="5723703" cy="1349574"/>
          </a:xfrm>
        </p:grpSpPr>
        <p:sp>
          <p:nvSpPr>
            <p:cNvPr id="15" name="TextBox 15"/>
            <p:cNvSpPr txBox="1"/>
            <p:nvPr/>
          </p:nvSpPr>
          <p:spPr>
            <a:xfrm>
              <a:off x="0" y="-9525"/>
              <a:ext cx="5723703" cy="615555"/>
            </a:xfrm>
            <a:prstGeom prst="rect">
              <a:avLst/>
            </a:prstGeom>
          </p:spPr>
          <p:txBody>
            <a:bodyPr lIns="0" tIns="0" rIns="0" bIns="0" rtlCol="0" anchor="t">
              <a:spAutoFit/>
            </a:bodyPr>
            <a:lstStyle/>
            <a:p>
              <a:pPr algn="ctr">
                <a:lnSpc>
                  <a:spcPts val="2400"/>
                </a:lnSpc>
                <a:spcBef>
                  <a:spcPct val="0"/>
                </a:spcBef>
              </a:pPr>
              <a:r>
                <a:rPr lang="en-US" sz="2000" b="1">
                  <a:latin typeface="Helios Bold"/>
                  <a:ea typeface="Helios Bold"/>
                  <a:cs typeface="Helios Bold"/>
                  <a:sym typeface="Helios Bold"/>
                </a:rPr>
                <a:t>Dr Deepak Prajapat</a:t>
              </a:r>
            </a:p>
          </p:txBody>
        </p:sp>
        <p:sp>
          <p:nvSpPr>
            <p:cNvPr id="16" name="TextBox 16"/>
            <p:cNvSpPr txBox="1"/>
            <p:nvPr/>
          </p:nvSpPr>
          <p:spPr>
            <a:xfrm>
              <a:off x="0" y="761042"/>
              <a:ext cx="5723703" cy="579007"/>
            </a:xfrm>
            <a:prstGeom prst="rect">
              <a:avLst/>
            </a:prstGeom>
          </p:spPr>
          <p:txBody>
            <a:bodyPr lIns="0" tIns="0" rIns="0" bIns="0" rtlCol="0" anchor="t">
              <a:spAutoFit/>
            </a:bodyPr>
            <a:lstStyle/>
            <a:p>
              <a:pPr algn="ctr">
                <a:lnSpc>
                  <a:spcPts val="2426"/>
                </a:lnSpc>
                <a:spcBef>
                  <a:spcPct val="0"/>
                </a:spcBef>
              </a:pPr>
              <a:r>
                <a:rPr lang="en-US" sz="1733" dirty="0">
                  <a:latin typeface="Helios"/>
                  <a:ea typeface="Helios"/>
                  <a:cs typeface="Helios"/>
                  <a:sym typeface="Helios"/>
                </a:rPr>
                <a:t>Senior Consultant</a:t>
              </a:r>
            </a:p>
          </p:txBody>
        </p:sp>
      </p:grpSp>
      <p:grpSp>
        <p:nvGrpSpPr>
          <p:cNvPr id="17" name="Group 17"/>
          <p:cNvGrpSpPr/>
          <p:nvPr/>
        </p:nvGrpSpPr>
        <p:grpSpPr>
          <a:xfrm>
            <a:off x="5324428" y="4141405"/>
            <a:ext cx="3526615" cy="674786"/>
            <a:chOff x="0" y="-9525"/>
            <a:chExt cx="7053229" cy="1349574"/>
          </a:xfrm>
        </p:grpSpPr>
        <p:sp>
          <p:nvSpPr>
            <p:cNvPr id="18" name="TextBox 18"/>
            <p:cNvSpPr txBox="1"/>
            <p:nvPr/>
          </p:nvSpPr>
          <p:spPr>
            <a:xfrm>
              <a:off x="0" y="-9525"/>
              <a:ext cx="7053229" cy="615555"/>
            </a:xfrm>
            <a:prstGeom prst="rect">
              <a:avLst/>
            </a:prstGeom>
          </p:spPr>
          <p:txBody>
            <a:bodyPr lIns="0" tIns="0" rIns="0" bIns="0" rtlCol="0" anchor="t">
              <a:spAutoFit/>
            </a:bodyPr>
            <a:lstStyle/>
            <a:p>
              <a:pPr algn="ctr">
                <a:lnSpc>
                  <a:spcPts val="2400"/>
                </a:lnSpc>
                <a:spcBef>
                  <a:spcPct val="0"/>
                </a:spcBef>
              </a:pPr>
              <a:r>
                <a:rPr lang="en-US" sz="2000" b="1">
                  <a:latin typeface="Helios Bold"/>
                  <a:ea typeface="Helios Bold"/>
                  <a:cs typeface="Helios Bold"/>
                  <a:sym typeface="Helios Bold"/>
                </a:rPr>
                <a:t>Dr Kanishka Kumar Singh</a:t>
              </a:r>
            </a:p>
          </p:txBody>
        </p:sp>
        <p:sp>
          <p:nvSpPr>
            <p:cNvPr id="19" name="TextBox 19"/>
            <p:cNvSpPr txBox="1"/>
            <p:nvPr/>
          </p:nvSpPr>
          <p:spPr>
            <a:xfrm>
              <a:off x="0" y="761042"/>
              <a:ext cx="7053229" cy="579007"/>
            </a:xfrm>
            <a:prstGeom prst="rect">
              <a:avLst/>
            </a:prstGeom>
          </p:spPr>
          <p:txBody>
            <a:bodyPr lIns="0" tIns="0" rIns="0" bIns="0" rtlCol="0" anchor="t">
              <a:spAutoFit/>
            </a:bodyPr>
            <a:lstStyle/>
            <a:p>
              <a:pPr algn="ctr">
                <a:lnSpc>
                  <a:spcPts val="2426"/>
                </a:lnSpc>
                <a:spcBef>
                  <a:spcPct val="0"/>
                </a:spcBef>
              </a:pPr>
              <a:r>
                <a:rPr lang="en-US" sz="1733">
                  <a:latin typeface="Helios"/>
                  <a:ea typeface="Helios"/>
                  <a:cs typeface="Helios"/>
                  <a:sym typeface="Helios"/>
                </a:rPr>
                <a:t>Senior Consultant</a:t>
              </a:r>
            </a:p>
          </p:txBody>
        </p:sp>
      </p:grpSp>
      <p:grpSp>
        <p:nvGrpSpPr>
          <p:cNvPr id="20" name="Group 20"/>
          <p:cNvGrpSpPr/>
          <p:nvPr/>
        </p:nvGrpSpPr>
        <p:grpSpPr>
          <a:xfrm>
            <a:off x="3234148" y="1574027"/>
            <a:ext cx="2861852" cy="679548"/>
            <a:chOff x="0" y="-19049"/>
            <a:chExt cx="5723703" cy="1359097"/>
          </a:xfrm>
        </p:grpSpPr>
        <p:sp>
          <p:nvSpPr>
            <p:cNvPr id="21" name="TextBox 21"/>
            <p:cNvSpPr txBox="1"/>
            <p:nvPr/>
          </p:nvSpPr>
          <p:spPr>
            <a:xfrm>
              <a:off x="0" y="-19049"/>
              <a:ext cx="5723703" cy="615555"/>
            </a:xfrm>
            <a:prstGeom prst="rect">
              <a:avLst/>
            </a:prstGeom>
          </p:spPr>
          <p:txBody>
            <a:bodyPr lIns="0" tIns="0" rIns="0" bIns="0" rtlCol="0" anchor="t">
              <a:spAutoFit/>
            </a:bodyPr>
            <a:lstStyle/>
            <a:p>
              <a:pPr algn="ctr">
                <a:lnSpc>
                  <a:spcPts val="2400"/>
                </a:lnSpc>
                <a:spcBef>
                  <a:spcPct val="0"/>
                </a:spcBef>
              </a:pPr>
              <a:r>
                <a:rPr lang="en-US" sz="2000" b="1" dirty="0">
                  <a:solidFill>
                    <a:srgbClr val="F4F4F4"/>
                  </a:solidFill>
                  <a:latin typeface="Klein Bold"/>
                  <a:ea typeface="Klein Bold"/>
                  <a:cs typeface="Klein Bold"/>
                  <a:sym typeface="Klein Bold"/>
                </a:rPr>
                <a:t>Dr Deepak Talwar</a:t>
              </a:r>
            </a:p>
          </p:txBody>
        </p:sp>
        <p:sp>
          <p:nvSpPr>
            <p:cNvPr id="22" name="TextBox 22"/>
            <p:cNvSpPr txBox="1"/>
            <p:nvPr/>
          </p:nvSpPr>
          <p:spPr>
            <a:xfrm>
              <a:off x="0" y="761042"/>
              <a:ext cx="5723703" cy="579006"/>
            </a:xfrm>
            <a:prstGeom prst="rect">
              <a:avLst/>
            </a:prstGeom>
          </p:spPr>
          <p:txBody>
            <a:bodyPr lIns="0" tIns="0" rIns="0" bIns="0" rtlCol="0" anchor="t">
              <a:spAutoFit/>
            </a:bodyPr>
            <a:lstStyle/>
            <a:p>
              <a:pPr algn="ctr">
                <a:lnSpc>
                  <a:spcPts val="2426"/>
                </a:lnSpc>
                <a:spcBef>
                  <a:spcPct val="0"/>
                </a:spcBef>
              </a:pPr>
              <a:r>
                <a:rPr lang="en-US" sz="1733" dirty="0">
                  <a:solidFill>
                    <a:srgbClr val="D0CFD5"/>
                  </a:solidFill>
                  <a:latin typeface="Helios"/>
                  <a:ea typeface="Helios"/>
                  <a:cs typeface="Helios"/>
                  <a:sym typeface="Helios"/>
                </a:rPr>
                <a:t>Director &amp; Chair MCRD</a:t>
              </a:r>
            </a:p>
          </p:txBody>
        </p:sp>
      </p:grpSp>
      <p:grpSp>
        <p:nvGrpSpPr>
          <p:cNvPr id="23" name="Group 23"/>
          <p:cNvGrpSpPr/>
          <p:nvPr/>
        </p:nvGrpSpPr>
        <p:grpSpPr>
          <a:xfrm>
            <a:off x="8554417" y="6057198"/>
            <a:ext cx="2861852" cy="674786"/>
            <a:chOff x="0" y="-9525"/>
            <a:chExt cx="5723703" cy="1349574"/>
          </a:xfrm>
        </p:grpSpPr>
        <p:sp>
          <p:nvSpPr>
            <p:cNvPr id="24" name="TextBox 24"/>
            <p:cNvSpPr txBox="1"/>
            <p:nvPr/>
          </p:nvSpPr>
          <p:spPr>
            <a:xfrm>
              <a:off x="0" y="-9525"/>
              <a:ext cx="5723703" cy="615555"/>
            </a:xfrm>
            <a:prstGeom prst="rect">
              <a:avLst/>
            </a:prstGeom>
          </p:spPr>
          <p:txBody>
            <a:bodyPr lIns="0" tIns="0" rIns="0" bIns="0" rtlCol="0" anchor="t">
              <a:spAutoFit/>
            </a:bodyPr>
            <a:lstStyle/>
            <a:p>
              <a:pPr algn="ctr">
                <a:lnSpc>
                  <a:spcPts val="2400"/>
                </a:lnSpc>
                <a:spcBef>
                  <a:spcPct val="0"/>
                </a:spcBef>
              </a:pPr>
              <a:r>
                <a:rPr lang="en-US" sz="2000" b="1" dirty="0">
                  <a:latin typeface="Helios Bold"/>
                  <a:ea typeface="Helios Bold"/>
                  <a:cs typeface="Helios Bold"/>
                  <a:sym typeface="Helios Bold"/>
                </a:rPr>
                <a:t>Dr Rahul Khera</a:t>
              </a:r>
            </a:p>
          </p:txBody>
        </p:sp>
        <p:sp>
          <p:nvSpPr>
            <p:cNvPr id="25" name="TextBox 25"/>
            <p:cNvSpPr txBox="1"/>
            <p:nvPr/>
          </p:nvSpPr>
          <p:spPr>
            <a:xfrm>
              <a:off x="0" y="761042"/>
              <a:ext cx="5723703" cy="579007"/>
            </a:xfrm>
            <a:prstGeom prst="rect">
              <a:avLst/>
            </a:prstGeom>
          </p:spPr>
          <p:txBody>
            <a:bodyPr lIns="0" tIns="0" rIns="0" bIns="0" rtlCol="0" anchor="t">
              <a:spAutoFit/>
            </a:bodyPr>
            <a:lstStyle/>
            <a:p>
              <a:pPr algn="ctr">
                <a:lnSpc>
                  <a:spcPts val="2426"/>
                </a:lnSpc>
                <a:spcBef>
                  <a:spcPct val="0"/>
                </a:spcBef>
              </a:pPr>
              <a:r>
                <a:rPr lang="en-US" sz="1733">
                  <a:latin typeface="Helios"/>
                  <a:ea typeface="Helios"/>
                  <a:cs typeface="Helios"/>
                  <a:sym typeface="Helios"/>
                </a:rPr>
                <a:t>Consultant</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FA560B-EDB7-8FD0-691A-3ABC92B5DFB3}"/>
              </a:ext>
            </a:extLst>
          </p:cNvPr>
          <p:cNvSpPr>
            <a:spLocks noGrp="1"/>
          </p:cNvSpPr>
          <p:nvPr>
            <p:ph type="title"/>
          </p:nvPr>
        </p:nvSpPr>
        <p:spPr>
          <a:xfrm>
            <a:off x="0" y="0"/>
            <a:ext cx="12192000" cy="1081825"/>
          </a:xfrm>
          <a:solidFill>
            <a:schemeClr val="accent5">
              <a:lumMod val="75000"/>
            </a:schemeClr>
          </a:solidFill>
        </p:spPr>
        <p:txBody>
          <a:bodyPr vert="horz" lIns="91440" tIns="45720" rIns="91440" bIns="45720" rtlCol="0" anchor="ctr">
            <a:normAutofit/>
          </a:bodyPr>
          <a:lstStyle/>
          <a:p>
            <a:pPr algn="ctr"/>
            <a:r>
              <a:rPr lang="en-US" altLang="de-DE" dirty="0">
                <a:solidFill>
                  <a:schemeClr val="bg1"/>
                </a:solidFill>
                <a:latin typeface="+mn-lt"/>
              </a:rPr>
              <a:t>4  Biologicals for Airway Diseases </a:t>
            </a:r>
            <a:r>
              <a:rPr lang="en-US" altLang="de-DE" sz="3200" dirty="0">
                <a:solidFill>
                  <a:schemeClr val="bg1"/>
                </a:solidFill>
                <a:latin typeface="+mn-lt"/>
              </a:rPr>
              <a:t> </a:t>
            </a:r>
            <a:endParaRPr lang="en-US" i="1" kern="1200" dirty="0">
              <a:solidFill>
                <a:schemeClr val="bg1"/>
              </a:solidFill>
              <a:latin typeface="+mn-lt"/>
              <a:ea typeface="+mj-ea"/>
              <a:cs typeface="+mj-cs"/>
            </a:endParaRPr>
          </a:p>
        </p:txBody>
      </p:sp>
      <p:pic>
        <p:nvPicPr>
          <p:cNvPr id="2" name="Picture 1">
            <a:extLst>
              <a:ext uri="{FF2B5EF4-FFF2-40B4-BE49-F238E27FC236}">
                <a16:creationId xmlns:a16="http://schemas.microsoft.com/office/drawing/2014/main" id="{D23AFA75-B8EE-FEF9-51B6-606A9E2B5F8B}"/>
              </a:ext>
            </a:extLst>
          </p:cNvPr>
          <p:cNvPicPr>
            <a:picLocks noChangeAspect="1"/>
          </p:cNvPicPr>
          <p:nvPr/>
        </p:nvPicPr>
        <p:blipFill>
          <a:blip r:embed="rId2"/>
          <a:stretch>
            <a:fillRect/>
          </a:stretch>
        </p:blipFill>
        <p:spPr>
          <a:xfrm>
            <a:off x="1704109" y="1032291"/>
            <a:ext cx="8909802" cy="5808505"/>
          </a:xfrm>
          <a:prstGeom prst="rect">
            <a:avLst/>
          </a:prstGeom>
        </p:spPr>
      </p:pic>
      <p:sp>
        <p:nvSpPr>
          <p:cNvPr id="6" name="Rounded Rectangle 5">
            <a:extLst>
              <a:ext uri="{FF2B5EF4-FFF2-40B4-BE49-F238E27FC236}">
                <a16:creationId xmlns:a16="http://schemas.microsoft.com/office/drawing/2014/main" id="{C13DE322-44F5-329D-D0F1-AA5534402742}"/>
              </a:ext>
            </a:extLst>
          </p:cNvPr>
          <p:cNvSpPr/>
          <p:nvPr/>
        </p:nvSpPr>
        <p:spPr>
          <a:xfrm>
            <a:off x="5180731" y="3572291"/>
            <a:ext cx="1830537" cy="791067"/>
          </a:xfrm>
          <a:prstGeom prst="roundRect">
            <a:avLst/>
          </a:prstGeom>
          <a:gradFill>
            <a:gsLst>
              <a:gs pos="36000">
                <a:schemeClr val="accent5">
                  <a:lumMod val="50000"/>
                </a:schemeClr>
              </a:gs>
              <a:gs pos="100000">
                <a:schemeClr val="accent6">
                  <a:lumMod val="60000"/>
                  <a:lumOff val="40000"/>
                </a:schemeClr>
              </a:gs>
            </a:gsLst>
            <a:lin ang="5400000" scaled="1"/>
          </a:gradFill>
          <a:ln>
            <a:gradFill>
              <a:gsLst>
                <a:gs pos="36000">
                  <a:schemeClr val="accent5">
                    <a:lumMod val="50000"/>
                  </a:schemeClr>
                </a:gs>
                <a:gs pos="100000">
                  <a:schemeClr val="accent6">
                    <a:lumMod val="60000"/>
                    <a:lumOff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Anti – IL-5 Mepolizumab</a:t>
            </a:r>
          </a:p>
          <a:p>
            <a:pPr algn="ctr"/>
            <a:r>
              <a:rPr lang="en-US" dirty="0"/>
              <a:t>Benralizumab</a:t>
            </a:r>
          </a:p>
        </p:txBody>
      </p:sp>
      <p:sp>
        <p:nvSpPr>
          <p:cNvPr id="7" name="Rounded Rectangle 6">
            <a:extLst>
              <a:ext uri="{FF2B5EF4-FFF2-40B4-BE49-F238E27FC236}">
                <a16:creationId xmlns:a16="http://schemas.microsoft.com/office/drawing/2014/main" id="{0D856B8C-F6B2-EBDC-F8FF-0971A42D7C34}"/>
              </a:ext>
            </a:extLst>
          </p:cNvPr>
          <p:cNvSpPr/>
          <p:nvPr/>
        </p:nvSpPr>
        <p:spPr>
          <a:xfrm>
            <a:off x="2208026" y="6096001"/>
            <a:ext cx="2071711" cy="581890"/>
          </a:xfrm>
          <a:prstGeom prst="roundRect">
            <a:avLst/>
          </a:prstGeom>
          <a:gradFill>
            <a:gsLst>
              <a:gs pos="36000">
                <a:schemeClr val="accent5">
                  <a:lumMod val="50000"/>
                </a:schemeClr>
              </a:gs>
              <a:gs pos="100000">
                <a:srgbClr val="00B0F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dirty="0"/>
              <a:t>Anti – IgE</a:t>
            </a:r>
          </a:p>
          <a:p>
            <a:pPr algn="ctr"/>
            <a:r>
              <a:rPr lang="en-US" dirty="0"/>
              <a:t>Omalizumab</a:t>
            </a:r>
          </a:p>
        </p:txBody>
      </p:sp>
      <p:sp>
        <p:nvSpPr>
          <p:cNvPr id="9" name="Rounded Rectangle 8">
            <a:extLst>
              <a:ext uri="{FF2B5EF4-FFF2-40B4-BE49-F238E27FC236}">
                <a16:creationId xmlns:a16="http://schemas.microsoft.com/office/drawing/2014/main" id="{3DB0710D-0051-A26A-3AF6-31E8E08A304A}"/>
              </a:ext>
            </a:extLst>
          </p:cNvPr>
          <p:cNvSpPr/>
          <p:nvPr/>
        </p:nvSpPr>
        <p:spPr>
          <a:xfrm>
            <a:off x="8393840" y="2694206"/>
            <a:ext cx="1704109" cy="581890"/>
          </a:xfrm>
          <a:prstGeom prst="roundRect">
            <a:avLst/>
          </a:prstGeom>
          <a:gradFill>
            <a:gsLst>
              <a:gs pos="21000">
                <a:schemeClr val="accent5">
                  <a:lumMod val="50000"/>
                </a:schemeClr>
              </a:gs>
              <a:gs pos="100000">
                <a:schemeClr val="bg2">
                  <a:lumMod val="7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Anti – TSLP Tezepelumab</a:t>
            </a:r>
          </a:p>
        </p:txBody>
      </p:sp>
      <p:sp>
        <p:nvSpPr>
          <p:cNvPr id="8" name="Rounded Rectangle 7">
            <a:extLst>
              <a:ext uri="{FF2B5EF4-FFF2-40B4-BE49-F238E27FC236}">
                <a16:creationId xmlns:a16="http://schemas.microsoft.com/office/drawing/2014/main" id="{8BA60681-34E9-4A5C-11F3-24D0A53E2475}"/>
              </a:ext>
            </a:extLst>
          </p:cNvPr>
          <p:cNvSpPr/>
          <p:nvPr/>
        </p:nvSpPr>
        <p:spPr>
          <a:xfrm>
            <a:off x="1578088" y="4031874"/>
            <a:ext cx="2119111" cy="79106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Anti – IL-4R/13 </a:t>
            </a:r>
          </a:p>
          <a:p>
            <a:pPr algn="ctr"/>
            <a:r>
              <a:rPr lang="en-US" dirty="0">
                <a:solidFill>
                  <a:schemeClr val="bg1"/>
                </a:solidFill>
              </a:rPr>
              <a:t>Dupilumab</a:t>
            </a:r>
          </a:p>
        </p:txBody>
      </p:sp>
      <p:sp>
        <p:nvSpPr>
          <p:cNvPr id="3" name="Rounded Rectangle 2">
            <a:extLst>
              <a:ext uri="{FF2B5EF4-FFF2-40B4-BE49-F238E27FC236}">
                <a16:creationId xmlns:a16="http://schemas.microsoft.com/office/drawing/2014/main" id="{7C722D70-7BF6-F70A-EF94-1AEB66032918}"/>
              </a:ext>
            </a:extLst>
          </p:cNvPr>
          <p:cNvSpPr/>
          <p:nvPr/>
        </p:nvSpPr>
        <p:spPr>
          <a:xfrm>
            <a:off x="7334284" y="5264930"/>
            <a:ext cx="2119111" cy="79106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Anti – IL-4R/13 </a:t>
            </a:r>
          </a:p>
          <a:p>
            <a:pPr algn="ctr"/>
            <a:r>
              <a:rPr lang="en-US" dirty="0">
                <a:solidFill>
                  <a:schemeClr val="bg1"/>
                </a:solidFill>
              </a:rPr>
              <a:t>Dupilumab</a:t>
            </a:r>
          </a:p>
        </p:txBody>
      </p:sp>
      <p:sp>
        <p:nvSpPr>
          <p:cNvPr id="12" name="TextBox 11">
            <a:extLst>
              <a:ext uri="{FF2B5EF4-FFF2-40B4-BE49-F238E27FC236}">
                <a16:creationId xmlns:a16="http://schemas.microsoft.com/office/drawing/2014/main" id="{42A3E696-70FC-121B-BD5F-E6F1A5922046}"/>
              </a:ext>
            </a:extLst>
          </p:cNvPr>
          <p:cNvSpPr txBox="1"/>
          <p:nvPr/>
        </p:nvSpPr>
        <p:spPr>
          <a:xfrm>
            <a:off x="8977745" y="6456221"/>
            <a:ext cx="3186550" cy="338554"/>
          </a:xfrm>
          <a:prstGeom prst="rect">
            <a:avLst/>
          </a:prstGeom>
          <a:noFill/>
        </p:spPr>
        <p:txBody>
          <a:bodyPr wrap="square">
            <a:spAutoFit/>
          </a:bodyPr>
          <a:lstStyle/>
          <a:p>
            <a:r>
              <a:rPr lang="en-IN" sz="1600" dirty="0" err="1">
                <a:solidFill>
                  <a:srgbClr val="1A1718"/>
                </a:solidFill>
                <a:effectLst/>
              </a:rPr>
              <a:t>Eur</a:t>
            </a:r>
            <a:r>
              <a:rPr lang="en-IN" sz="1600" dirty="0">
                <a:solidFill>
                  <a:srgbClr val="1A1718"/>
                </a:solidFill>
                <a:effectLst/>
              </a:rPr>
              <a:t> Respir Rev 2025; 34: 240088</a:t>
            </a:r>
          </a:p>
        </p:txBody>
      </p:sp>
    </p:spTree>
    <p:extLst>
      <p:ext uri="{BB962C8B-B14F-4D97-AF65-F5344CB8AC3E}">
        <p14:creationId xmlns:p14="http://schemas.microsoft.com/office/powerpoint/2010/main" val="114423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8"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C75A9-B250-48C3-1FFA-ABD20D92AF9F}"/>
              </a:ext>
            </a:extLst>
          </p:cNvPr>
          <p:cNvSpPr>
            <a:spLocks noGrp="1"/>
          </p:cNvSpPr>
          <p:nvPr>
            <p:ph type="title"/>
          </p:nvPr>
        </p:nvSpPr>
        <p:spPr>
          <a:xfrm>
            <a:off x="0" y="28608"/>
            <a:ext cx="12192000" cy="1109728"/>
          </a:xfrm>
          <a:solidFill>
            <a:schemeClr val="accent5">
              <a:lumMod val="75000"/>
            </a:schemeClr>
          </a:solidFill>
        </p:spPr>
        <p:txBody>
          <a:bodyPr/>
          <a:lstStyle/>
          <a:p>
            <a:pPr algn="ctr"/>
            <a:r>
              <a:rPr lang="en-US" sz="5400" dirty="0">
                <a:solidFill>
                  <a:schemeClr val="bg1"/>
                </a:solidFill>
              </a:rPr>
              <a:t>Biologicals  in Asthma  : </a:t>
            </a:r>
            <a:r>
              <a:rPr lang="en-US" i="1" dirty="0">
                <a:solidFill>
                  <a:schemeClr val="bg1"/>
                </a:solidFill>
              </a:rPr>
              <a:t>When to Use ? </a:t>
            </a:r>
            <a:endParaRPr lang="en-US" i="1" dirty="0">
              <a:solidFill>
                <a:schemeClr val="bg1"/>
              </a:solidFill>
              <a:latin typeface="+mn-lt"/>
            </a:endParaRPr>
          </a:p>
        </p:txBody>
      </p:sp>
      <p:pic>
        <p:nvPicPr>
          <p:cNvPr id="3" name="Picture 2">
            <a:extLst>
              <a:ext uri="{FF2B5EF4-FFF2-40B4-BE49-F238E27FC236}">
                <a16:creationId xmlns:a16="http://schemas.microsoft.com/office/drawing/2014/main" id="{5BA895FA-B3C7-41CD-74C6-60162FCC8F07}"/>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1497" b="11206"/>
          <a:stretch/>
        </p:blipFill>
        <p:spPr bwMode="auto">
          <a:xfrm>
            <a:off x="270851" y="1354170"/>
            <a:ext cx="10904634" cy="550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ontent Placeholder 4">
            <a:extLst>
              <a:ext uri="{FF2B5EF4-FFF2-40B4-BE49-F238E27FC236}">
                <a16:creationId xmlns:a16="http://schemas.microsoft.com/office/drawing/2014/main" id="{89C36D6D-201B-406C-112C-0E4C8C7A6C4E}"/>
              </a:ext>
            </a:extLst>
          </p:cNvPr>
          <p:cNvGraphicFramePr>
            <a:graphicFrameLocks/>
          </p:cNvGraphicFramePr>
          <p:nvPr>
            <p:extLst>
              <p:ext uri="{D42A27DB-BD31-4B8C-83A1-F6EECF244321}">
                <p14:modId xmlns:p14="http://schemas.microsoft.com/office/powerpoint/2010/main" val="3869800802"/>
              </p:ext>
            </p:extLst>
          </p:nvPr>
        </p:nvGraphicFramePr>
        <p:xfrm>
          <a:off x="1134451" y="1993900"/>
          <a:ext cx="5791200" cy="436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quot;No&quot; Symbol 4">
            <a:extLst>
              <a:ext uri="{FF2B5EF4-FFF2-40B4-BE49-F238E27FC236}">
                <a16:creationId xmlns:a16="http://schemas.microsoft.com/office/drawing/2014/main" id="{E59AD307-759F-2ADA-5296-A6F212ACA4D3}"/>
              </a:ext>
            </a:extLst>
          </p:cNvPr>
          <p:cNvSpPr/>
          <p:nvPr/>
        </p:nvSpPr>
        <p:spPr>
          <a:xfrm>
            <a:off x="5635814" y="3875252"/>
            <a:ext cx="1151096" cy="1231396"/>
          </a:xfrm>
          <a:prstGeom prst="noSmoking">
            <a:avLst>
              <a:gd name="adj" fmla="val 521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ounded Rectangle 7">
            <a:extLst>
              <a:ext uri="{FF2B5EF4-FFF2-40B4-BE49-F238E27FC236}">
                <a16:creationId xmlns:a16="http://schemas.microsoft.com/office/drawing/2014/main" id="{3B25BDDD-F3ED-B8FC-565A-023C4DC66876}"/>
              </a:ext>
            </a:extLst>
          </p:cNvPr>
          <p:cNvSpPr/>
          <p:nvPr/>
        </p:nvSpPr>
        <p:spPr>
          <a:xfrm>
            <a:off x="10498360" y="2513077"/>
            <a:ext cx="1579825" cy="634481"/>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Montelukast</a:t>
            </a:r>
          </a:p>
        </p:txBody>
      </p:sp>
      <p:sp>
        <p:nvSpPr>
          <p:cNvPr id="9" name="Rounded Rectangle 8">
            <a:extLst>
              <a:ext uri="{FF2B5EF4-FFF2-40B4-BE49-F238E27FC236}">
                <a16:creationId xmlns:a16="http://schemas.microsoft.com/office/drawing/2014/main" id="{54BAE2A2-43FB-C42C-6676-9FD19733E34A}"/>
              </a:ext>
            </a:extLst>
          </p:cNvPr>
          <p:cNvSpPr/>
          <p:nvPr/>
        </p:nvSpPr>
        <p:spPr>
          <a:xfrm>
            <a:off x="10592218" y="4962977"/>
            <a:ext cx="1579825" cy="634481"/>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Azithromycin</a:t>
            </a:r>
          </a:p>
        </p:txBody>
      </p:sp>
      <p:sp>
        <p:nvSpPr>
          <p:cNvPr id="10" name="Up-down Arrow 9">
            <a:extLst>
              <a:ext uri="{FF2B5EF4-FFF2-40B4-BE49-F238E27FC236}">
                <a16:creationId xmlns:a16="http://schemas.microsoft.com/office/drawing/2014/main" id="{5914B140-22B7-31B9-8361-3A827A30BFAA}"/>
              </a:ext>
            </a:extLst>
          </p:cNvPr>
          <p:cNvSpPr/>
          <p:nvPr/>
        </p:nvSpPr>
        <p:spPr>
          <a:xfrm>
            <a:off x="11141114" y="3147558"/>
            <a:ext cx="338493" cy="1815419"/>
          </a:xfrm>
          <a:prstGeom prst="upDow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40E38D-C428-3C61-2EBD-956CAD1DDCE6}"/>
              </a:ext>
            </a:extLst>
          </p:cNvPr>
          <p:cNvSpPr txBox="1"/>
          <p:nvPr/>
        </p:nvSpPr>
        <p:spPr>
          <a:xfrm>
            <a:off x="10108005" y="3875252"/>
            <a:ext cx="2071395" cy="461665"/>
          </a:xfrm>
          <a:prstGeom prst="rect">
            <a:avLst/>
          </a:prstGeom>
          <a:solidFill>
            <a:schemeClr val="tx1"/>
          </a:solidFill>
        </p:spPr>
        <p:txBody>
          <a:bodyPr wrap="square" rtlCol="0">
            <a:spAutoFit/>
          </a:bodyPr>
          <a:lstStyle/>
          <a:p>
            <a:r>
              <a:rPr lang="en-US" sz="2400" dirty="0">
                <a:solidFill>
                  <a:schemeClr val="bg1"/>
                </a:solidFill>
              </a:rPr>
              <a:t>Other Options</a:t>
            </a:r>
          </a:p>
        </p:txBody>
      </p:sp>
      <p:sp>
        <p:nvSpPr>
          <p:cNvPr id="12" name="TextBox 11">
            <a:extLst>
              <a:ext uri="{FF2B5EF4-FFF2-40B4-BE49-F238E27FC236}">
                <a16:creationId xmlns:a16="http://schemas.microsoft.com/office/drawing/2014/main" id="{D66BAE6C-2A3D-8D3C-6FA8-4BD960D2087D}"/>
              </a:ext>
            </a:extLst>
          </p:cNvPr>
          <p:cNvSpPr txBox="1"/>
          <p:nvPr/>
        </p:nvSpPr>
        <p:spPr>
          <a:xfrm>
            <a:off x="10882696" y="6362699"/>
            <a:ext cx="1191352" cy="369332"/>
          </a:xfrm>
          <a:prstGeom prst="rect">
            <a:avLst/>
          </a:prstGeom>
          <a:noFill/>
        </p:spPr>
        <p:txBody>
          <a:bodyPr wrap="none" rtlCol="0">
            <a:spAutoFit/>
          </a:bodyPr>
          <a:lstStyle/>
          <a:p>
            <a:r>
              <a:rPr lang="en-US" dirty="0"/>
              <a:t>GINA 2024</a:t>
            </a:r>
          </a:p>
        </p:txBody>
      </p:sp>
      <p:pic>
        <p:nvPicPr>
          <p:cNvPr id="13" name="Picture 2">
            <a:extLst>
              <a:ext uri="{FF2B5EF4-FFF2-40B4-BE49-F238E27FC236}">
                <a16:creationId xmlns:a16="http://schemas.microsoft.com/office/drawing/2014/main" id="{99FA0B68-3F08-5C94-D465-45B328D234D0}"/>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11591" t="40957" r="13472" b="7758"/>
          <a:stretch/>
        </p:blipFill>
        <p:spPr bwMode="auto">
          <a:xfrm>
            <a:off x="68868" y="1887159"/>
            <a:ext cx="8313132" cy="433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7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P spid="5" grpId="0" animBg="1"/>
      <p:bldP spid="8" grpId="0" animBg="1"/>
      <p:bldP spid="9" grpId="0" animBg="1"/>
      <p:bldP spid="10"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BB56-8224-BAE5-6A4C-20DDB8DBD100}"/>
              </a:ext>
            </a:extLst>
          </p:cNvPr>
          <p:cNvSpPr>
            <a:spLocks noGrp="1"/>
          </p:cNvSpPr>
          <p:nvPr>
            <p:ph type="title"/>
          </p:nvPr>
        </p:nvSpPr>
        <p:spPr>
          <a:xfrm>
            <a:off x="12700" y="-27514"/>
            <a:ext cx="12192000" cy="1073234"/>
          </a:xfrm>
          <a:solidFill>
            <a:schemeClr val="accent5">
              <a:lumMod val="75000"/>
            </a:schemeClr>
          </a:solidFill>
        </p:spPr>
        <p:txBody>
          <a:bodyPr>
            <a:normAutofit fontScale="90000"/>
          </a:bodyPr>
          <a:lstStyle/>
          <a:p>
            <a:pPr algn="ctr"/>
            <a:r>
              <a:rPr lang="en-US" sz="5400" dirty="0">
                <a:solidFill>
                  <a:schemeClr val="bg1"/>
                </a:solidFill>
                <a:latin typeface="+mn-lt"/>
              </a:rPr>
              <a:t>Remember</a:t>
            </a:r>
            <a:r>
              <a:rPr lang="en-US" sz="6000" dirty="0">
                <a:solidFill>
                  <a:schemeClr val="bg1"/>
                </a:solidFill>
                <a:latin typeface="+mn-lt"/>
              </a:rPr>
              <a:t> : </a:t>
            </a:r>
            <a:r>
              <a:rPr lang="en-US" sz="3200" dirty="0">
                <a:solidFill>
                  <a:schemeClr val="bg1"/>
                </a:solidFill>
                <a:latin typeface="+mn-lt"/>
              </a:rPr>
              <a:t>All Uncontrolled Asthma is </a:t>
            </a:r>
            <a:r>
              <a:rPr lang="en-US" sz="3200" i="1" dirty="0">
                <a:solidFill>
                  <a:schemeClr val="bg1"/>
                </a:solidFill>
                <a:latin typeface="+mn-lt"/>
              </a:rPr>
              <a:t>NOT</a:t>
            </a:r>
            <a:r>
              <a:rPr lang="en-US" sz="3200" dirty="0">
                <a:solidFill>
                  <a:schemeClr val="bg1"/>
                </a:solidFill>
                <a:latin typeface="+mn-lt"/>
              </a:rPr>
              <a:t> Severe Asthma</a:t>
            </a:r>
          </a:p>
        </p:txBody>
      </p:sp>
      <p:pic>
        <p:nvPicPr>
          <p:cNvPr id="4098" name="Picture 2" descr="There is no “ideal” path to success–so stop trying to find it! |  Inspirational quotes, Success, Motivation">
            <a:extLst>
              <a:ext uri="{FF2B5EF4-FFF2-40B4-BE49-F238E27FC236}">
                <a16:creationId xmlns:a16="http://schemas.microsoft.com/office/drawing/2014/main" id="{DC6D33EC-CF0B-5F88-48C1-0693DCC41765}"/>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35778"/>
          <a:stretch/>
        </p:blipFill>
        <p:spPr bwMode="auto">
          <a:xfrm>
            <a:off x="5268903" y="1861089"/>
            <a:ext cx="4627418"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Snip Single Corner of Rectangle 3">
            <a:extLst>
              <a:ext uri="{FF2B5EF4-FFF2-40B4-BE49-F238E27FC236}">
                <a16:creationId xmlns:a16="http://schemas.microsoft.com/office/drawing/2014/main" id="{BDF07F8F-FC97-6CB3-384C-2E551751A7BA}"/>
              </a:ext>
            </a:extLst>
          </p:cNvPr>
          <p:cNvSpPr/>
          <p:nvPr/>
        </p:nvSpPr>
        <p:spPr>
          <a:xfrm>
            <a:off x="4504087" y="6175554"/>
            <a:ext cx="3650106" cy="559922"/>
          </a:xfrm>
          <a:prstGeom prst="snip1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t>Uncontrolled Asthma</a:t>
            </a:r>
          </a:p>
        </p:txBody>
      </p:sp>
      <p:sp>
        <p:nvSpPr>
          <p:cNvPr id="5" name="Pentagon 4">
            <a:extLst>
              <a:ext uri="{FF2B5EF4-FFF2-40B4-BE49-F238E27FC236}">
                <a16:creationId xmlns:a16="http://schemas.microsoft.com/office/drawing/2014/main" id="{AD596C13-4264-7DDA-364F-F50E3888C95E}"/>
              </a:ext>
            </a:extLst>
          </p:cNvPr>
          <p:cNvSpPr/>
          <p:nvPr/>
        </p:nvSpPr>
        <p:spPr>
          <a:xfrm>
            <a:off x="406758" y="2550049"/>
            <a:ext cx="4274634" cy="858982"/>
          </a:xfrm>
          <a:prstGeom prst="homePlate">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t>Difficult To Treat  Asthma</a:t>
            </a:r>
          </a:p>
        </p:txBody>
      </p:sp>
      <p:sp>
        <p:nvSpPr>
          <p:cNvPr id="6" name="Snip Single Corner of Rectangle 5">
            <a:extLst>
              <a:ext uri="{FF2B5EF4-FFF2-40B4-BE49-F238E27FC236}">
                <a16:creationId xmlns:a16="http://schemas.microsoft.com/office/drawing/2014/main" id="{FD24CE3A-F884-8482-2FF5-8B267BEE9DE7}"/>
              </a:ext>
            </a:extLst>
          </p:cNvPr>
          <p:cNvSpPr/>
          <p:nvPr/>
        </p:nvSpPr>
        <p:spPr>
          <a:xfrm>
            <a:off x="9689248" y="1956459"/>
            <a:ext cx="2368744" cy="858982"/>
          </a:xfrm>
          <a:prstGeom prst="snip1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t>Severe Asthma</a:t>
            </a:r>
          </a:p>
        </p:txBody>
      </p:sp>
      <p:pic>
        <p:nvPicPr>
          <p:cNvPr id="7" name="Picture 6">
            <a:extLst>
              <a:ext uri="{FF2B5EF4-FFF2-40B4-BE49-F238E27FC236}">
                <a16:creationId xmlns:a16="http://schemas.microsoft.com/office/drawing/2014/main" id="{E0FE6C9C-1756-2459-FF94-DB930D4C4DF5}"/>
              </a:ext>
            </a:extLst>
          </p:cNvPr>
          <p:cNvPicPr>
            <a:picLocks noChangeAspect="1"/>
          </p:cNvPicPr>
          <p:nvPr/>
        </p:nvPicPr>
        <p:blipFill>
          <a:blip r:embed="rId4"/>
          <a:stretch>
            <a:fillRect/>
          </a:stretch>
        </p:blipFill>
        <p:spPr>
          <a:xfrm>
            <a:off x="8548011" y="6492875"/>
            <a:ext cx="3327400" cy="165100"/>
          </a:xfrm>
          <a:prstGeom prst="rect">
            <a:avLst/>
          </a:prstGeom>
        </p:spPr>
      </p:pic>
      <p:pic>
        <p:nvPicPr>
          <p:cNvPr id="8" name="Picture 2" descr="http://www.ginasthma.org/local/themes/gina/images/logo-gina-small.png">
            <a:extLst>
              <a:ext uri="{FF2B5EF4-FFF2-40B4-BE49-F238E27FC236}">
                <a16:creationId xmlns:a16="http://schemas.microsoft.com/office/drawing/2014/main" id="{5959A81A-FEED-450E-B76E-652A7EA927B1}"/>
              </a:ext>
            </a:extLst>
          </p:cNvPr>
          <p:cNvPicPr>
            <a:picLocks noChangeAspect="1" noChangeArrowheads="1"/>
          </p:cNvPicPr>
          <p:nvPr/>
        </p:nvPicPr>
        <p:blipFill>
          <a:blip r:embed="rId5" cstate="print"/>
          <a:srcRect/>
          <a:stretch>
            <a:fillRect/>
          </a:stretch>
        </p:blipFill>
        <p:spPr bwMode="auto">
          <a:xfrm>
            <a:off x="10875906" y="5349557"/>
            <a:ext cx="1054471" cy="1092816"/>
          </a:xfrm>
          <a:prstGeom prst="rect">
            <a:avLst/>
          </a:prstGeom>
          <a:noFill/>
        </p:spPr>
      </p:pic>
      <p:sp>
        <p:nvSpPr>
          <p:cNvPr id="10" name="Rectangle 9">
            <a:extLst>
              <a:ext uri="{FF2B5EF4-FFF2-40B4-BE49-F238E27FC236}">
                <a16:creationId xmlns:a16="http://schemas.microsoft.com/office/drawing/2014/main" id="{537DFEF0-C0E5-BF6D-31F3-CD1CFE24E598}"/>
              </a:ext>
            </a:extLst>
          </p:cNvPr>
          <p:cNvSpPr/>
          <p:nvPr/>
        </p:nvSpPr>
        <p:spPr>
          <a:xfrm>
            <a:off x="838199" y="6486236"/>
            <a:ext cx="3366247" cy="276999"/>
          </a:xfrm>
          <a:prstGeom prst="rect">
            <a:avLst/>
          </a:prstGeom>
        </p:spPr>
        <p:txBody>
          <a:bodyPr wrap="square">
            <a:spAutoFit/>
          </a:bodyPr>
          <a:lstStyle/>
          <a:p>
            <a:pPr lvl="0" algn="r"/>
            <a:r>
              <a:rPr lang="en-US" sz="1200" i="1" dirty="0">
                <a:latin typeface="Arial Narrow" pitchFamily="34" charset="0"/>
              </a:rPr>
              <a:t>World Allergy Organization Journal 2013, 6(Suppl 1):P3</a:t>
            </a:r>
          </a:p>
        </p:txBody>
      </p:sp>
      <p:sp>
        <p:nvSpPr>
          <p:cNvPr id="11" name="TextBox 10">
            <a:extLst>
              <a:ext uri="{FF2B5EF4-FFF2-40B4-BE49-F238E27FC236}">
                <a16:creationId xmlns:a16="http://schemas.microsoft.com/office/drawing/2014/main" id="{127FA128-5A81-6A39-DAD0-382CE4767640}"/>
              </a:ext>
            </a:extLst>
          </p:cNvPr>
          <p:cNvSpPr txBox="1"/>
          <p:nvPr/>
        </p:nvSpPr>
        <p:spPr>
          <a:xfrm>
            <a:off x="463705" y="4803633"/>
            <a:ext cx="3772758" cy="584775"/>
          </a:xfrm>
          <a:prstGeom prst="rect">
            <a:avLst/>
          </a:prstGeom>
          <a:solidFill>
            <a:schemeClr val="accent5">
              <a:lumMod val="50000"/>
            </a:schemeClr>
          </a:solidFill>
          <a:ln>
            <a:solidFill>
              <a:schemeClr val="accent2">
                <a:lumMod val="75000"/>
              </a:schemeClr>
            </a:solidFill>
          </a:ln>
        </p:spPr>
        <p:txBody>
          <a:bodyPr wrap="square" rtlCol="0">
            <a:spAutoFit/>
          </a:bodyPr>
          <a:lstStyle/>
          <a:p>
            <a:pPr algn="ctr"/>
            <a:r>
              <a:rPr lang="en-US" sz="3200" i="1" dirty="0">
                <a:solidFill>
                  <a:schemeClr val="bg1"/>
                </a:solidFill>
              </a:rPr>
              <a:t>Retrospective label</a:t>
            </a:r>
          </a:p>
        </p:txBody>
      </p:sp>
      <p:pic>
        <p:nvPicPr>
          <p:cNvPr id="4100" name="Picture 4" descr="Place Autocomplete | Places API | Google for Developers">
            <a:extLst>
              <a:ext uri="{FF2B5EF4-FFF2-40B4-BE49-F238E27FC236}">
                <a16:creationId xmlns:a16="http://schemas.microsoft.com/office/drawing/2014/main" id="{39218F92-9682-BC14-25D9-DA37104FA7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680" y="3510108"/>
            <a:ext cx="1142820" cy="11428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lace Autocomplete | Places API | Google for Developers">
            <a:extLst>
              <a:ext uri="{FF2B5EF4-FFF2-40B4-BE49-F238E27FC236}">
                <a16:creationId xmlns:a16="http://schemas.microsoft.com/office/drawing/2014/main" id="{2B69C612-5FE4-27AD-0B2C-A7BA625051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0949" y="5181194"/>
            <a:ext cx="1023081" cy="10230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ADB18C2-44AA-1726-B5DA-66BED95E5525}"/>
              </a:ext>
            </a:extLst>
          </p:cNvPr>
          <p:cNvSpPr txBox="1"/>
          <p:nvPr/>
        </p:nvSpPr>
        <p:spPr>
          <a:xfrm>
            <a:off x="9410949" y="6027761"/>
            <a:ext cx="1075936" cy="369332"/>
          </a:xfrm>
          <a:prstGeom prst="rect">
            <a:avLst/>
          </a:prstGeom>
          <a:noFill/>
        </p:spPr>
        <p:txBody>
          <a:bodyPr wrap="none" rtlCol="0">
            <a:spAutoFit/>
          </a:bodyPr>
          <a:lstStyle/>
          <a:p>
            <a:r>
              <a:rPr lang="en-US" dirty="0"/>
              <a:t>Diagnosis</a:t>
            </a:r>
          </a:p>
        </p:txBody>
      </p:sp>
      <p:sp>
        <p:nvSpPr>
          <p:cNvPr id="14" name="TextBox 13">
            <a:extLst>
              <a:ext uri="{FF2B5EF4-FFF2-40B4-BE49-F238E27FC236}">
                <a16:creationId xmlns:a16="http://schemas.microsoft.com/office/drawing/2014/main" id="{22553A41-401A-44AE-7071-AA6C1D8DDE3D}"/>
              </a:ext>
            </a:extLst>
          </p:cNvPr>
          <p:cNvSpPr txBox="1"/>
          <p:nvPr/>
        </p:nvSpPr>
        <p:spPr>
          <a:xfrm>
            <a:off x="4678339" y="4560595"/>
            <a:ext cx="2421240" cy="369332"/>
          </a:xfrm>
          <a:prstGeom prst="rect">
            <a:avLst/>
          </a:prstGeom>
          <a:noFill/>
        </p:spPr>
        <p:txBody>
          <a:bodyPr wrap="none" rtlCol="0">
            <a:spAutoFit/>
          </a:bodyPr>
          <a:lstStyle/>
          <a:p>
            <a:r>
              <a:rPr lang="en-US" dirty="0"/>
              <a:t>Adherence &amp; Technique</a:t>
            </a:r>
          </a:p>
        </p:txBody>
      </p:sp>
      <p:pic>
        <p:nvPicPr>
          <p:cNvPr id="15" name="Picture 6" descr="Place Autocomplete | Places API | Google for Developers">
            <a:extLst>
              <a:ext uri="{FF2B5EF4-FFF2-40B4-BE49-F238E27FC236}">
                <a16:creationId xmlns:a16="http://schemas.microsoft.com/office/drawing/2014/main" id="{A9136A8F-6150-4B70-D03B-5316869E96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4748" y="1956459"/>
            <a:ext cx="1023081" cy="10230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7C6F1B5-2110-3D09-CC1E-AFE01C6106B4}"/>
              </a:ext>
            </a:extLst>
          </p:cNvPr>
          <p:cNvSpPr txBox="1"/>
          <p:nvPr/>
        </p:nvSpPr>
        <p:spPr>
          <a:xfrm>
            <a:off x="6653461" y="2861879"/>
            <a:ext cx="1500732" cy="369332"/>
          </a:xfrm>
          <a:prstGeom prst="rect">
            <a:avLst/>
          </a:prstGeom>
          <a:noFill/>
        </p:spPr>
        <p:txBody>
          <a:bodyPr wrap="none" rtlCol="0">
            <a:spAutoFit/>
          </a:bodyPr>
          <a:lstStyle/>
          <a:p>
            <a:r>
              <a:rPr lang="en-US" dirty="0"/>
              <a:t>Comorbidities</a:t>
            </a:r>
          </a:p>
        </p:txBody>
      </p:sp>
      <p:pic>
        <p:nvPicPr>
          <p:cNvPr id="17" name="Picture 6" descr="Place Autocomplete | Places API | Google for Developers">
            <a:extLst>
              <a:ext uri="{FF2B5EF4-FFF2-40B4-BE49-F238E27FC236}">
                <a16:creationId xmlns:a16="http://schemas.microsoft.com/office/drawing/2014/main" id="{99B63702-C92C-3917-DA8F-4A66A46168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2094" y="3163793"/>
            <a:ext cx="1023081" cy="10230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64D21D2-95CB-FD16-C56C-8872D359EE28}"/>
              </a:ext>
            </a:extLst>
          </p:cNvPr>
          <p:cNvSpPr txBox="1"/>
          <p:nvPr/>
        </p:nvSpPr>
        <p:spPr>
          <a:xfrm>
            <a:off x="9275892" y="4130036"/>
            <a:ext cx="2127249" cy="369332"/>
          </a:xfrm>
          <a:prstGeom prst="rect">
            <a:avLst/>
          </a:prstGeom>
          <a:noFill/>
        </p:spPr>
        <p:txBody>
          <a:bodyPr wrap="none" rtlCol="0">
            <a:spAutoFit/>
          </a:bodyPr>
          <a:lstStyle/>
          <a:p>
            <a:r>
              <a:rPr lang="en-US" dirty="0"/>
              <a:t>Exposures &amp; Triggers</a:t>
            </a:r>
          </a:p>
        </p:txBody>
      </p:sp>
      <p:pic>
        <p:nvPicPr>
          <p:cNvPr id="19" name="Picture 6" descr="Place Autocomplete | Places API | Google for Developers">
            <a:extLst>
              <a:ext uri="{FF2B5EF4-FFF2-40B4-BE49-F238E27FC236}">
                <a16:creationId xmlns:a16="http://schemas.microsoft.com/office/drawing/2014/main" id="{759D9772-DD40-125E-FD16-7B25E549E0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6127" y="1146050"/>
            <a:ext cx="1023081" cy="10230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7557000-EC05-AE27-6CDF-A35F8B9097A3}"/>
              </a:ext>
            </a:extLst>
          </p:cNvPr>
          <p:cNvSpPr txBox="1"/>
          <p:nvPr/>
        </p:nvSpPr>
        <p:spPr>
          <a:xfrm rot="21357801">
            <a:off x="8364743" y="2152717"/>
            <a:ext cx="1310680" cy="369332"/>
          </a:xfrm>
          <a:prstGeom prst="rect">
            <a:avLst/>
          </a:prstGeom>
          <a:noFill/>
        </p:spPr>
        <p:txBody>
          <a:bodyPr wrap="none" rtlCol="0">
            <a:spAutoFit/>
          </a:bodyPr>
          <a:lstStyle/>
          <a:p>
            <a:r>
              <a:rPr lang="en-US" dirty="0"/>
              <a:t>GINA Step 5</a:t>
            </a:r>
          </a:p>
        </p:txBody>
      </p:sp>
      <p:sp>
        <p:nvSpPr>
          <p:cNvPr id="9" name="TextBox 8">
            <a:extLst>
              <a:ext uri="{FF2B5EF4-FFF2-40B4-BE49-F238E27FC236}">
                <a16:creationId xmlns:a16="http://schemas.microsoft.com/office/drawing/2014/main" id="{01940765-2FAF-1939-B705-EA7B450CAFA5}"/>
              </a:ext>
            </a:extLst>
          </p:cNvPr>
          <p:cNvSpPr txBox="1"/>
          <p:nvPr/>
        </p:nvSpPr>
        <p:spPr>
          <a:xfrm>
            <a:off x="10165175" y="5388408"/>
            <a:ext cx="583814" cy="369332"/>
          </a:xfrm>
          <a:prstGeom prst="rect">
            <a:avLst/>
          </a:prstGeom>
          <a:noFill/>
        </p:spPr>
        <p:txBody>
          <a:bodyPr wrap="none" rtlCol="0">
            <a:spAutoFit/>
          </a:bodyPr>
          <a:lstStyle/>
          <a:p>
            <a:r>
              <a:rPr lang="en-US" dirty="0"/>
              <a:t>25%</a:t>
            </a:r>
          </a:p>
        </p:txBody>
      </p:sp>
      <p:sp>
        <p:nvSpPr>
          <p:cNvPr id="21" name="TextBox 20">
            <a:extLst>
              <a:ext uri="{FF2B5EF4-FFF2-40B4-BE49-F238E27FC236}">
                <a16:creationId xmlns:a16="http://schemas.microsoft.com/office/drawing/2014/main" id="{8E9CB26C-0D42-9C85-9F51-F21347E3AA8D}"/>
              </a:ext>
            </a:extLst>
          </p:cNvPr>
          <p:cNvSpPr txBox="1"/>
          <p:nvPr/>
        </p:nvSpPr>
        <p:spPr>
          <a:xfrm>
            <a:off x="4931227" y="4033157"/>
            <a:ext cx="583814" cy="369332"/>
          </a:xfrm>
          <a:prstGeom prst="rect">
            <a:avLst/>
          </a:prstGeom>
          <a:noFill/>
        </p:spPr>
        <p:txBody>
          <a:bodyPr wrap="none" rtlCol="0">
            <a:spAutoFit/>
          </a:bodyPr>
          <a:lstStyle/>
          <a:p>
            <a:r>
              <a:rPr lang="en-US" dirty="0"/>
              <a:t>50%</a:t>
            </a:r>
          </a:p>
        </p:txBody>
      </p:sp>
      <p:sp>
        <p:nvSpPr>
          <p:cNvPr id="22" name="TextBox 21">
            <a:extLst>
              <a:ext uri="{FF2B5EF4-FFF2-40B4-BE49-F238E27FC236}">
                <a16:creationId xmlns:a16="http://schemas.microsoft.com/office/drawing/2014/main" id="{3A250FBA-998B-7EA1-1883-CE93E2F3BA5F}"/>
              </a:ext>
            </a:extLst>
          </p:cNvPr>
          <p:cNvSpPr txBox="1"/>
          <p:nvPr/>
        </p:nvSpPr>
        <p:spPr>
          <a:xfrm>
            <a:off x="7697829" y="2339202"/>
            <a:ext cx="583814" cy="369332"/>
          </a:xfrm>
          <a:prstGeom prst="rect">
            <a:avLst/>
          </a:prstGeom>
          <a:noFill/>
        </p:spPr>
        <p:txBody>
          <a:bodyPr wrap="none" rtlCol="0">
            <a:spAutoFit/>
          </a:bodyPr>
          <a:lstStyle/>
          <a:p>
            <a:r>
              <a:rPr lang="en-US" dirty="0"/>
              <a:t>90%</a:t>
            </a:r>
          </a:p>
        </p:txBody>
      </p:sp>
      <p:sp>
        <p:nvSpPr>
          <p:cNvPr id="3" name="TextBox 2">
            <a:extLst>
              <a:ext uri="{FF2B5EF4-FFF2-40B4-BE49-F238E27FC236}">
                <a16:creationId xmlns:a16="http://schemas.microsoft.com/office/drawing/2014/main" id="{C87F9353-7641-3A58-7FA8-E016B5D781BC}"/>
              </a:ext>
            </a:extLst>
          </p:cNvPr>
          <p:cNvSpPr txBox="1"/>
          <p:nvPr/>
        </p:nvSpPr>
        <p:spPr>
          <a:xfrm>
            <a:off x="11403141" y="4130036"/>
            <a:ext cx="583814" cy="369332"/>
          </a:xfrm>
          <a:prstGeom prst="rect">
            <a:avLst/>
          </a:prstGeom>
          <a:noFill/>
        </p:spPr>
        <p:txBody>
          <a:bodyPr wrap="none" rtlCol="0">
            <a:spAutoFit/>
          </a:bodyPr>
          <a:lstStyle/>
          <a:p>
            <a:r>
              <a:rPr lang="en-US" dirty="0"/>
              <a:t>20%</a:t>
            </a:r>
          </a:p>
        </p:txBody>
      </p:sp>
      <p:sp>
        <p:nvSpPr>
          <p:cNvPr id="12" name="Trapezium 11">
            <a:extLst>
              <a:ext uri="{FF2B5EF4-FFF2-40B4-BE49-F238E27FC236}">
                <a16:creationId xmlns:a16="http://schemas.microsoft.com/office/drawing/2014/main" id="{AD1C1EB6-043B-DA54-D535-979E52E1C1C8}"/>
              </a:ext>
            </a:extLst>
          </p:cNvPr>
          <p:cNvSpPr/>
          <p:nvPr/>
        </p:nvSpPr>
        <p:spPr>
          <a:xfrm>
            <a:off x="2350084" y="3428372"/>
            <a:ext cx="530420" cy="1361712"/>
          </a:xfrm>
          <a:prstGeom prst="trapezoid">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1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AB93-8812-E267-81AA-1A98EE043735}"/>
              </a:ext>
            </a:extLst>
          </p:cNvPr>
          <p:cNvSpPr>
            <a:spLocks noGrp="1"/>
          </p:cNvSpPr>
          <p:nvPr>
            <p:ph type="title"/>
          </p:nvPr>
        </p:nvSpPr>
        <p:spPr>
          <a:xfrm>
            <a:off x="0" y="-17380"/>
            <a:ext cx="12192000" cy="1001858"/>
          </a:xfrm>
          <a:solidFill>
            <a:schemeClr val="accent5">
              <a:lumMod val="75000"/>
            </a:schemeClr>
          </a:solidFill>
        </p:spPr>
        <p:txBody>
          <a:bodyPr vert="horz" lIns="91440" tIns="45720" rIns="91440" bIns="45720" rtlCol="0" anchor="ctr">
            <a:normAutofit/>
          </a:bodyPr>
          <a:lstStyle/>
          <a:p>
            <a:r>
              <a:rPr lang="en-US" sz="6000" kern="1200" dirty="0">
                <a:solidFill>
                  <a:schemeClr val="bg1"/>
                </a:solidFill>
                <a:latin typeface="+mn-lt"/>
                <a:ea typeface="+mj-ea"/>
                <a:cs typeface="+mj-cs"/>
              </a:rPr>
              <a:t>         </a:t>
            </a:r>
          </a:p>
        </p:txBody>
      </p:sp>
      <p:sp>
        <p:nvSpPr>
          <p:cNvPr id="10" name="TextBox 9">
            <a:extLst>
              <a:ext uri="{FF2B5EF4-FFF2-40B4-BE49-F238E27FC236}">
                <a16:creationId xmlns:a16="http://schemas.microsoft.com/office/drawing/2014/main" id="{319EAC47-D079-D1EF-B6C3-05C529010E5C}"/>
              </a:ext>
            </a:extLst>
          </p:cNvPr>
          <p:cNvSpPr txBox="1"/>
          <p:nvPr/>
        </p:nvSpPr>
        <p:spPr>
          <a:xfrm>
            <a:off x="10773232" y="6449406"/>
            <a:ext cx="939681" cy="300082"/>
          </a:xfrm>
          <a:prstGeom prst="rect">
            <a:avLst/>
          </a:prstGeom>
          <a:noFill/>
        </p:spPr>
        <p:txBody>
          <a:bodyPr wrap="none" rtlCol="0">
            <a:spAutoFit/>
          </a:bodyPr>
          <a:lstStyle/>
          <a:p>
            <a:r>
              <a:rPr lang="en-US" sz="1350" dirty="0">
                <a:solidFill>
                  <a:srgbClr val="9A3718"/>
                </a:solidFill>
              </a:rPr>
              <a:t>GINA 2023</a:t>
            </a:r>
          </a:p>
        </p:txBody>
      </p:sp>
      <p:sp>
        <p:nvSpPr>
          <p:cNvPr id="3" name="Striped Right Arrow 2">
            <a:extLst>
              <a:ext uri="{FF2B5EF4-FFF2-40B4-BE49-F238E27FC236}">
                <a16:creationId xmlns:a16="http://schemas.microsoft.com/office/drawing/2014/main" id="{75C8F75F-0009-A2EB-A62E-EC0BFEEB7360}"/>
              </a:ext>
            </a:extLst>
          </p:cNvPr>
          <p:cNvSpPr/>
          <p:nvPr/>
        </p:nvSpPr>
        <p:spPr>
          <a:xfrm>
            <a:off x="4297257" y="5600931"/>
            <a:ext cx="1590925" cy="757784"/>
          </a:xfrm>
          <a:prstGeom prst="stripedRightArrow">
            <a:avLst/>
          </a:prstGeom>
          <a:solidFill>
            <a:schemeClr val="accent5">
              <a:lumMod val="5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2D88AA-58FB-A144-FA30-2B66E320F63D}"/>
              </a:ext>
            </a:extLst>
          </p:cNvPr>
          <p:cNvSpPr/>
          <p:nvPr/>
        </p:nvSpPr>
        <p:spPr>
          <a:xfrm>
            <a:off x="283504" y="3115974"/>
            <a:ext cx="3950232" cy="72851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Type 2 Inflammation</a:t>
            </a:r>
          </a:p>
        </p:txBody>
      </p:sp>
      <p:sp>
        <p:nvSpPr>
          <p:cNvPr id="6" name="Rounded Rectangle 5">
            <a:extLst>
              <a:ext uri="{FF2B5EF4-FFF2-40B4-BE49-F238E27FC236}">
                <a16:creationId xmlns:a16="http://schemas.microsoft.com/office/drawing/2014/main" id="{581EC4F3-5AB9-49EE-C476-C1C52299CCF7}"/>
              </a:ext>
            </a:extLst>
          </p:cNvPr>
          <p:cNvSpPr/>
          <p:nvPr/>
        </p:nvSpPr>
        <p:spPr>
          <a:xfrm>
            <a:off x="1022349" y="1945297"/>
            <a:ext cx="10341313" cy="646986"/>
          </a:xfrm>
          <a:prstGeom prst="roundRect">
            <a:avLst/>
          </a:prstGeom>
          <a:solidFill>
            <a:schemeClr val="accent5">
              <a:lumMod val="50000"/>
            </a:schemeClr>
          </a:solidFill>
          <a:ln>
            <a:solidFill>
              <a:srgbClr val="C00000"/>
            </a:solidFill>
          </a:ln>
        </p:spPr>
        <p:txBody>
          <a:bodyPr wrap="square">
            <a:spAutoFit/>
          </a:bodyPr>
          <a:lstStyle/>
          <a:p>
            <a:pPr algn="ctr"/>
            <a:r>
              <a:rPr lang="en-US" sz="3200" dirty="0">
                <a:solidFill>
                  <a:schemeClr val="bg1"/>
                </a:solidFill>
              </a:rPr>
              <a:t>Type 2 Severe Asthma : Atopic  / Eosinophilic Phenotype   </a:t>
            </a:r>
          </a:p>
        </p:txBody>
      </p:sp>
      <p:pic>
        <p:nvPicPr>
          <p:cNvPr id="8" name="Picture 7">
            <a:extLst>
              <a:ext uri="{FF2B5EF4-FFF2-40B4-BE49-F238E27FC236}">
                <a16:creationId xmlns:a16="http://schemas.microsoft.com/office/drawing/2014/main" id="{BAA3B4B4-D3C1-72F2-122E-E33F11B03EFD}"/>
              </a:ext>
            </a:extLst>
          </p:cNvPr>
          <p:cNvPicPr>
            <a:picLocks noChangeAspect="1"/>
          </p:cNvPicPr>
          <p:nvPr/>
        </p:nvPicPr>
        <p:blipFill>
          <a:blip r:embed="rId2">
            <a:biLevel thresh="75000"/>
          </a:blip>
          <a:stretch>
            <a:fillRect/>
          </a:stretch>
        </p:blipFill>
        <p:spPr>
          <a:xfrm>
            <a:off x="9723806" y="2721867"/>
            <a:ext cx="1248281" cy="3492666"/>
          </a:xfrm>
          <a:prstGeom prst="rect">
            <a:avLst/>
          </a:prstGeom>
        </p:spPr>
      </p:pic>
      <p:pic>
        <p:nvPicPr>
          <p:cNvPr id="9" name="Picture 8">
            <a:extLst>
              <a:ext uri="{FF2B5EF4-FFF2-40B4-BE49-F238E27FC236}">
                <a16:creationId xmlns:a16="http://schemas.microsoft.com/office/drawing/2014/main" id="{479ECBBA-4483-BB50-49CC-9794CF5D250A}"/>
              </a:ext>
            </a:extLst>
          </p:cNvPr>
          <p:cNvPicPr>
            <a:picLocks noChangeAspect="1"/>
          </p:cNvPicPr>
          <p:nvPr/>
        </p:nvPicPr>
        <p:blipFill>
          <a:blip r:embed="rId3"/>
          <a:stretch>
            <a:fillRect/>
          </a:stretch>
        </p:blipFill>
        <p:spPr>
          <a:xfrm>
            <a:off x="6449928" y="2668961"/>
            <a:ext cx="1328717" cy="1248995"/>
          </a:xfrm>
          <a:prstGeom prst="rect">
            <a:avLst/>
          </a:prstGeom>
        </p:spPr>
      </p:pic>
      <p:sp>
        <p:nvSpPr>
          <p:cNvPr id="11" name="TextBox 10">
            <a:extLst>
              <a:ext uri="{FF2B5EF4-FFF2-40B4-BE49-F238E27FC236}">
                <a16:creationId xmlns:a16="http://schemas.microsoft.com/office/drawing/2014/main" id="{9BC93843-E91C-9E22-C3EE-62FABBCF1D82}"/>
              </a:ext>
            </a:extLst>
          </p:cNvPr>
          <p:cNvSpPr txBox="1"/>
          <p:nvPr/>
        </p:nvSpPr>
        <p:spPr>
          <a:xfrm>
            <a:off x="283503" y="3870049"/>
            <a:ext cx="3950233" cy="2677656"/>
          </a:xfrm>
          <a:prstGeom prst="rect">
            <a:avLst/>
          </a:prstGeom>
          <a:solidFill>
            <a:schemeClr val="accent5">
              <a:lumMod val="20000"/>
              <a:lumOff val="80000"/>
            </a:schemeClr>
          </a:solidFill>
          <a:ln>
            <a:solidFill>
              <a:srgbClr val="0B4C4E"/>
            </a:solidFill>
          </a:ln>
        </p:spPr>
        <p:txBody>
          <a:bodyPr wrap="square" rtlCol="0">
            <a:spAutoFit/>
          </a:bodyPr>
          <a:lstStyle/>
          <a:p>
            <a:pPr marL="457200" indent="-457200">
              <a:buFont typeface="Arial" panose="020B0604020202020204" pitchFamily="34" charset="0"/>
              <a:buChar char="•"/>
            </a:pPr>
            <a:r>
              <a:rPr lang="en-US" sz="2400" dirty="0"/>
              <a:t>Age of onset of asthma: Childhood / Early adulthood</a:t>
            </a:r>
          </a:p>
          <a:p>
            <a:pPr marL="457200" indent="-457200">
              <a:buFont typeface="Arial" panose="020B0604020202020204" pitchFamily="34" charset="0"/>
              <a:buChar char="•"/>
            </a:pPr>
            <a:r>
              <a:rPr lang="en-US" sz="2400" dirty="0"/>
              <a:t>Allergic comorbidities : Atopic dermatitis, AR, </a:t>
            </a:r>
            <a:r>
              <a:rPr lang="en-US" sz="2400" dirty="0" err="1"/>
              <a:t>CSwNP</a:t>
            </a:r>
            <a:r>
              <a:rPr lang="en-US" sz="2400" dirty="0"/>
              <a:t>, ABPA, EGA</a:t>
            </a:r>
          </a:p>
          <a:p>
            <a:pPr marL="457200" indent="-457200">
              <a:buFont typeface="Arial" panose="020B0604020202020204" pitchFamily="34" charset="0"/>
              <a:buChar char="•"/>
            </a:pPr>
            <a:r>
              <a:rPr lang="en-US" sz="2400" dirty="0"/>
              <a:t>Oral steroids responsive</a:t>
            </a:r>
          </a:p>
        </p:txBody>
      </p:sp>
      <p:pic>
        <p:nvPicPr>
          <p:cNvPr id="12" name="Picture 11">
            <a:extLst>
              <a:ext uri="{FF2B5EF4-FFF2-40B4-BE49-F238E27FC236}">
                <a16:creationId xmlns:a16="http://schemas.microsoft.com/office/drawing/2014/main" id="{0BE8310B-B9D0-2F67-9B32-85D82C43AC05}"/>
              </a:ext>
            </a:extLst>
          </p:cNvPr>
          <p:cNvPicPr>
            <a:picLocks noChangeAspect="1"/>
          </p:cNvPicPr>
          <p:nvPr/>
        </p:nvPicPr>
        <p:blipFill>
          <a:blip r:embed="rId4"/>
          <a:stretch>
            <a:fillRect/>
          </a:stretch>
        </p:blipFill>
        <p:spPr>
          <a:xfrm>
            <a:off x="6022107" y="5212789"/>
            <a:ext cx="1422400" cy="1283746"/>
          </a:xfrm>
          <a:prstGeom prst="rect">
            <a:avLst/>
          </a:prstGeom>
        </p:spPr>
      </p:pic>
      <p:pic>
        <p:nvPicPr>
          <p:cNvPr id="13" name="Picture 12">
            <a:extLst>
              <a:ext uri="{FF2B5EF4-FFF2-40B4-BE49-F238E27FC236}">
                <a16:creationId xmlns:a16="http://schemas.microsoft.com/office/drawing/2014/main" id="{C5CBBB75-03B6-51D0-B72E-6678BD1AEAC3}"/>
              </a:ext>
            </a:extLst>
          </p:cNvPr>
          <p:cNvPicPr>
            <a:picLocks noChangeAspect="1"/>
          </p:cNvPicPr>
          <p:nvPr/>
        </p:nvPicPr>
        <p:blipFill>
          <a:blip r:embed="rId5"/>
          <a:stretch>
            <a:fillRect/>
          </a:stretch>
        </p:blipFill>
        <p:spPr>
          <a:xfrm>
            <a:off x="7789117" y="3597055"/>
            <a:ext cx="1670763" cy="1263799"/>
          </a:xfrm>
          <a:prstGeom prst="rect">
            <a:avLst/>
          </a:prstGeom>
        </p:spPr>
      </p:pic>
      <p:pic>
        <p:nvPicPr>
          <p:cNvPr id="15" name="Picture 14">
            <a:extLst>
              <a:ext uri="{FF2B5EF4-FFF2-40B4-BE49-F238E27FC236}">
                <a16:creationId xmlns:a16="http://schemas.microsoft.com/office/drawing/2014/main" id="{65D5C567-16AB-9252-72AA-BD131E8CDD95}"/>
              </a:ext>
            </a:extLst>
          </p:cNvPr>
          <p:cNvPicPr>
            <a:picLocks noChangeAspect="1"/>
          </p:cNvPicPr>
          <p:nvPr/>
        </p:nvPicPr>
        <p:blipFill>
          <a:blip r:embed="rId6"/>
          <a:stretch>
            <a:fillRect/>
          </a:stretch>
        </p:blipFill>
        <p:spPr>
          <a:xfrm>
            <a:off x="4690896" y="3655238"/>
            <a:ext cx="1812110" cy="1298617"/>
          </a:xfrm>
          <a:prstGeom prst="rect">
            <a:avLst/>
          </a:prstGeom>
        </p:spPr>
      </p:pic>
      <p:pic>
        <p:nvPicPr>
          <p:cNvPr id="17" name="Picture 16">
            <a:extLst>
              <a:ext uri="{FF2B5EF4-FFF2-40B4-BE49-F238E27FC236}">
                <a16:creationId xmlns:a16="http://schemas.microsoft.com/office/drawing/2014/main" id="{07FBF076-2CDF-8ACC-E692-4458AB7193CE}"/>
              </a:ext>
            </a:extLst>
          </p:cNvPr>
          <p:cNvPicPr>
            <a:picLocks noChangeAspect="1"/>
          </p:cNvPicPr>
          <p:nvPr/>
        </p:nvPicPr>
        <p:blipFill>
          <a:blip r:embed="rId7"/>
          <a:stretch>
            <a:fillRect/>
          </a:stretch>
        </p:blipFill>
        <p:spPr>
          <a:xfrm>
            <a:off x="7860101" y="5259917"/>
            <a:ext cx="1335854" cy="1236618"/>
          </a:xfrm>
          <a:prstGeom prst="rect">
            <a:avLst/>
          </a:prstGeom>
        </p:spPr>
      </p:pic>
      <p:sp>
        <p:nvSpPr>
          <p:cNvPr id="5" name="TextBox 4">
            <a:extLst>
              <a:ext uri="{FF2B5EF4-FFF2-40B4-BE49-F238E27FC236}">
                <a16:creationId xmlns:a16="http://schemas.microsoft.com/office/drawing/2014/main" id="{CB95AAA8-A424-47BC-DE61-050D06A0596D}"/>
              </a:ext>
            </a:extLst>
          </p:cNvPr>
          <p:cNvSpPr txBox="1"/>
          <p:nvPr/>
        </p:nvSpPr>
        <p:spPr>
          <a:xfrm>
            <a:off x="8044643" y="224752"/>
            <a:ext cx="3765390" cy="584775"/>
          </a:xfrm>
          <a:prstGeom prst="rect">
            <a:avLst/>
          </a:prstGeom>
          <a:noFill/>
        </p:spPr>
        <p:txBody>
          <a:bodyPr wrap="none" rtlCol="0">
            <a:spAutoFit/>
          </a:bodyPr>
          <a:lstStyle/>
          <a:p>
            <a:r>
              <a:rPr lang="en-US" sz="3200" i="1" dirty="0">
                <a:solidFill>
                  <a:schemeClr val="bg1"/>
                </a:solidFill>
              </a:rPr>
              <a:t>Type 2 Inflammation</a:t>
            </a:r>
          </a:p>
        </p:txBody>
      </p:sp>
      <p:sp>
        <p:nvSpPr>
          <p:cNvPr id="7" name="TextBox 6">
            <a:extLst>
              <a:ext uri="{FF2B5EF4-FFF2-40B4-BE49-F238E27FC236}">
                <a16:creationId xmlns:a16="http://schemas.microsoft.com/office/drawing/2014/main" id="{8AFF1AF4-385F-AD8D-26E1-BF18796B1C22}"/>
              </a:ext>
            </a:extLst>
          </p:cNvPr>
          <p:cNvSpPr txBox="1"/>
          <p:nvPr/>
        </p:nvSpPr>
        <p:spPr>
          <a:xfrm>
            <a:off x="325069" y="104708"/>
            <a:ext cx="7535032" cy="769441"/>
          </a:xfrm>
          <a:prstGeom prst="rect">
            <a:avLst/>
          </a:prstGeom>
          <a:noFill/>
        </p:spPr>
        <p:txBody>
          <a:bodyPr wrap="square" rtlCol="0">
            <a:spAutoFit/>
          </a:bodyPr>
          <a:lstStyle/>
          <a:p>
            <a:r>
              <a:rPr lang="en-US" sz="4400" dirty="0">
                <a:solidFill>
                  <a:schemeClr val="bg1"/>
                </a:solidFill>
              </a:rPr>
              <a:t>Which Severe Asthma Patients </a:t>
            </a:r>
          </a:p>
        </p:txBody>
      </p:sp>
    </p:spTree>
    <p:extLst>
      <p:ext uri="{BB962C8B-B14F-4D97-AF65-F5344CB8AC3E}">
        <p14:creationId xmlns:p14="http://schemas.microsoft.com/office/powerpoint/2010/main" val="35959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931138-5908-ED8E-85C1-3B9801054FF7}"/>
              </a:ext>
            </a:extLst>
          </p:cNvPr>
          <p:cNvSpPr>
            <a:spLocks noGrp="1"/>
          </p:cNvSpPr>
          <p:nvPr>
            <p:ph type="title"/>
          </p:nvPr>
        </p:nvSpPr>
        <p:spPr>
          <a:xfrm>
            <a:off x="0" y="0"/>
            <a:ext cx="12192000" cy="1128824"/>
          </a:xfrm>
          <a:solidFill>
            <a:schemeClr val="accent5">
              <a:lumMod val="75000"/>
            </a:schemeClr>
          </a:solidFill>
        </p:spPr>
        <p:txBody>
          <a:bodyPr vert="horz" lIns="91440" tIns="45720" rIns="91440" bIns="45720" rtlCol="0" anchor="ctr">
            <a:normAutofit/>
          </a:bodyPr>
          <a:lstStyle/>
          <a:p>
            <a:pPr algn="ctr"/>
            <a:r>
              <a:rPr lang="en-US" altLang="de-DE" sz="5400" dirty="0">
                <a:solidFill>
                  <a:schemeClr val="bg1"/>
                </a:solidFill>
              </a:rPr>
              <a:t>Identify T 2 High Asthma- </a:t>
            </a:r>
            <a:r>
              <a:rPr lang="en-US" altLang="de-DE" sz="4000" i="1" dirty="0">
                <a:solidFill>
                  <a:schemeClr val="bg1"/>
                </a:solidFill>
              </a:rPr>
              <a:t>Biomarkers !</a:t>
            </a:r>
            <a:endParaRPr lang="en-US" i="1" kern="1200" dirty="0">
              <a:solidFill>
                <a:schemeClr val="bg1"/>
              </a:solidFill>
              <a:ea typeface="+mj-ea"/>
              <a:cs typeface="+mj-cs"/>
            </a:endParaRPr>
          </a:p>
        </p:txBody>
      </p:sp>
      <p:sp>
        <p:nvSpPr>
          <p:cNvPr id="5" name="Rectangle 4">
            <a:extLst>
              <a:ext uri="{FF2B5EF4-FFF2-40B4-BE49-F238E27FC236}">
                <a16:creationId xmlns:a16="http://schemas.microsoft.com/office/drawing/2014/main" id="{16F9333B-0DBC-00E5-FBBA-80DAECF88CC6}"/>
              </a:ext>
            </a:extLst>
          </p:cNvPr>
          <p:cNvSpPr/>
          <p:nvPr/>
        </p:nvSpPr>
        <p:spPr>
          <a:xfrm>
            <a:off x="325069" y="2371172"/>
            <a:ext cx="4242372" cy="728513"/>
          </a:xfrm>
          <a:prstGeom prst="rect">
            <a:avLst/>
          </a:prstGeom>
          <a:solidFill>
            <a:schemeClr val="accent5">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Type 2 Inflammation*</a:t>
            </a:r>
          </a:p>
        </p:txBody>
      </p:sp>
      <p:sp>
        <p:nvSpPr>
          <p:cNvPr id="6" name="TextBox 5">
            <a:extLst>
              <a:ext uri="{FF2B5EF4-FFF2-40B4-BE49-F238E27FC236}">
                <a16:creationId xmlns:a16="http://schemas.microsoft.com/office/drawing/2014/main" id="{EC50CCC2-FDF3-4185-7810-9CDF6DCD153B}"/>
              </a:ext>
            </a:extLst>
          </p:cNvPr>
          <p:cNvSpPr txBox="1"/>
          <p:nvPr/>
        </p:nvSpPr>
        <p:spPr>
          <a:xfrm>
            <a:off x="325069" y="3099685"/>
            <a:ext cx="4201790" cy="1569660"/>
          </a:xfrm>
          <a:prstGeom prst="rect">
            <a:avLst/>
          </a:prstGeom>
          <a:solidFill>
            <a:schemeClr val="accent5">
              <a:lumMod val="20000"/>
              <a:lumOff val="80000"/>
            </a:schemeClr>
          </a:solidFill>
        </p:spPr>
        <p:txBody>
          <a:bodyPr wrap="square" rtlCol="0">
            <a:spAutoFit/>
          </a:bodyPr>
          <a:lstStyle/>
          <a:p>
            <a:pPr marL="342900" indent="-342900">
              <a:buFont typeface="Arial" panose="020B0604020202020204" pitchFamily="34" charset="0"/>
              <a:buChar char="•"/>
            </a:pPr>
            <a:r>
              <a:rPr lang="en-US" sz="2400" b="1" dirty="0"/>
              <a:t>Blood Eosinophils :  </a:t>
            </a:r>
            <a:r>
              <a:rPr lang="en-US" sz="2400" b="1" u="sng" dirty="0"/>
              <a:t>&gt;</a:t>
            </a:r>
            <a:r>
              <a:rPr lang="en-US" sz="2400" b="1" dirty="0"/>
              <a:t> 300 * </a:t>
            </a:r>
            <a:r>
              <a:rPr lang="en-US" sz="2400" dirty="0"/>
              <a:t>cells/</a:t>
            </a:r>
            <a:r>
              <a:rPr lang="en-US" sz="2400" dirty="0" err="1"/>
              <a:t>uL</a:t>
            </a:r>
            <a:endParaRPr lang="en-US" sz="2400" dirty="0"/>
          </a:p>
          <a:p>
            <a:pPr marL="342900" indent="-342900">
              <a:buFont typeface="Arial" panose="020B0604020202020204" pitchFamily="34" charset="0"/>
              <a:buChar char="•"/>
            </a:pPr>
            <a:r>
              <a:rPr lang="en-US" sz="2400" b="1" dirty="0" err="1"/>
              <a:t>FeNO</a:t>
            </a:r>
            <a:r>
              <a:rPr lang="en-US" sz="2400" b="1" dirty="0"/>
              <a:t>*:  </a:t>
            </a:r>
            <a:r>
              <a:rPr lang="en-US" sz="2400" b="1" u="sng" dirty="0"/>
              <a:t>&gt;</a:t>
            </a:r>
            <a:r>
              <a:rPr lang="en-US" sz="2400" b="1" dirty="0"/>
              <a:t>20 </a:t>
            </a:r>
            <a:r>
              <a:rPr lang="en-US" sz="2400" dirty="0"/>
              <a:t>ppb</a:t>
            </a:r>
          </a:p>
          <a:p>
            <a:pPr marL="342900" indent="-342900">
              <a:buFont typeface="Arial" panose="020B0604020202020204" pitchFamily="34" charset="0"/>
              <a:buChar char="•"/>
            </a:pPr>
            <a:r>
              <a:rPr lang="en-US" sz="2400" b="1" dirty="0"/>
              <a:t>Sputum Eosinophils :</a:t>
            </a:r>
            <a:r>
              <a:rPr lang="en-US" sz="2400" b="1" u="sng" dirty="0"/>
              <a:t> </a:t>
            </a:r>
            <a:r>
              <a:rPr lang="en-US" sz="2400" u="sng" dirty="0"/>
              <a:t>&gt;</a:t>
            </a:r>
            <a:r>
              <a:rPr lang="en-US" sz="2400" dirty="0"/>
              <a:t> 2%</a:t>
            </a:r>
          </a:p>
        </p:txBody>
      </p:sp>
      <p:pic>
        <p:nvPicPr>
          <p:cNvPr id="7" name="Picture 6" descr="A screenshot of a computer&#10;&#10;Description automatically generated">
            <a:extLst>
              <a:ext uri="{FF2B5EF4-FFF2-40B4-BE49-F238E27FC236}">
                <a16:creationId xmlns:a16="http://schemas.microsoft.com/office/drawing/2014/main" id="{B37D4BD1-71D4-A98F-F04D-7574B6813EA2}"/>
              </a:ext>
            </a:extLst>
          </p:cNvPr>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46223" t="32891" r="670" b="12820"/>
          <a:stretch/>
        </p:blipFill>
        <p:spPr>
          <a:xfrm>
            <a:off x="4861607" y="1339483"/>
            <a:ext cx="7005324" cy="4657247"/>
          </a:xfrm>
          <a:prstGeom prst="rect">
            <a:avLst/>
          </a:prstGeom>
        </p:spPr>
      </p:pic>
      <p:sp>
        <p:nvSpPr>
          <p:cNvPr id="8" name="Striped Right Arrow 7">
            <a:extLst>
              <a:ext uri="{FF2B5EF4-FFF2-40B4-BE49-F238E27FC236}">
                <a16:creationId xmlns:a16="http://schemas.microsoft.com/office/drawing/2014/main" id="{CDE50E7C-05AD-F15E-C634-4DDEA5531C6C}"/>
              </a:ext>
            </a:extLst>
          </p:cNvPr>
          <p:cNvSpPr/>
          <p:nvPr/>
        </p:nvSpPr>
        <p:spPr>
          <a:xfrm rot="10800000">
            <a:off x="4384113" y="3001553"/>
            <a:ext cx="1422399" cy="757784"/>
          </a:xfrm>
          <a:prstGeom prst="stripedRightArrow">
            <a:avLst/>
          </a:prstGeom>
          <a:solidFill>
            <a:schemeClr val="tx1"/>
          </a:solidFill>
          <a:ln>
            <a:gradFill>
              <a:gsLst>
                <a:gs pos="0">
                  <a:schemeClr val="accent1">
                    <a:lumMod val="5000"/>
                    <a:lumOff val="95000"/>
                  </a:schemeClr>
                </a:gs>
                <a:gs pos="74000">
                  <a:schemeClr val="accent5">
                    <a:lumMod val="40000"/>
                    <a:lumOff val="60000"/>
                  </a:schemeClr>
                </a:gs>
                <a:gs pos="83000">
                  <a:schemeClr val="accent1">
                    <a:lumMod val="45000"/>
                    <a:lumOff val="55000"/>
                  </a:schemeClr>
                </a:gs>
                <a:gs pos="100000">
                  <a:schemeClr val="accent5">
                    <a:lumMod val="20000"/>
                    <a:lumOff val="8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9" name="Text Box 6">
            <a:extLst>
              <a:ext uri="{FF2B5EF4-FFF2-40B4-BE49-F238E27FC236}">
                <a16:creationId xmlns:a16="http://schemas.microsoft.com/office/drawing/2014/main" id="{7D216A4D-94A0-2185-0052-17854A42F7B6}"/>
              </a:ext>
            </a:extLst>
          </p:cNvPr>
          <p:cNvSpPr txBox="1">
            <a:spLocks noChangeArrowheads="1"/>
          </p:cNvSpPr>
          <p:nvPr/>
        </p:nvSpPr>
        <p:spPr bwMode="auto">
          <a:xfrm>
            <a:off x="976352" y="6493400"/>
            <a:ext cx="1052018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FF00"/>
              </a:buClr>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ClrTx/>
              <a:buFontTx/>
              <a:buNone/>
            </a:pPr>
            <a:r>
              <a:rPr lang="de-DE" altLang="de-DE" sz="1200" dirty="0" err="1">
                <a:solidFill>
                  <a:srgbClr val="000000"/>
                </a:solidFill>
                <a:latin typeface="+mn-lt"/>
              </a:rPr>
              <a:t>Scheerens</a:t>
            </a:r>
            <a:r>
              <a:rPr lang="de-DE" altLang="de-DE" sz="1200" dirty="0">
                <a:solidFill>
                  <a:srgbClr val="000000"/>
                </a:solidFill>
                <a:latin typeface="+mn-lt"/>
              </a:rPr>
              <a:t> et al. </a:t>
            </a:r>
            <a:r>
              <a:rPr lang="de-DE" altLang="de-DE" sz="1200" dirty="0" err="1">
                <a:solidFill>
                  <a:srgbClr val="000000"/>
                </a:solidFill>
                <a:latin typeface="+mn-lt"/>
              </a:rPr>
              <a:t>Clin</a:t>
            </a:r>
            <a:r>
              <a:rPr lang="de-DE" altLang="de-DE" sz="1200" dirty="0">
                <a:solidFill>
                  <a:srgbClr val="000000"/>
                </a:solidFill>
                <a:latin typeface="+mn-lt"/>
              </a:rPr>
              <a:t> </a:t>
            </a:r>
            <a:r>
              <a:rPr lang="de-DE" altLang="de-DE" sz="1200" dirty="0" err="1">
                <a:solidFill>
                  <a:srgbClr val="000000"/>
                </a:solidFill>
                <a:latin typeface="+mn-lt"/>
              </a:rPr>
              <a:t>Exp</a:t>
            </a:r>
            <a:r>
              <a:rPr lang="de-DE" altLang="de-DE" sz="1200" dirty="0">
                <a:solidFill>
                  <a:srgbClr val="000000"/>
                </a:solidFill>
                <a:latin typeface="+mn-lt"/>
              </a:rPr>
              <a:t> Allergy 2014; 44:38–46; Sidhu et al. </a:t>
            </a:r>
            <a:r>
              <a:rPr lang="de-DE" altLang="de-DE" sz="1200" dirty="0" err="1">
                <a:solidFill>
                  <a:srgbClr val="000000"/>
                </a:solidFill>
                <a:latin typeface="+mn-lt"/>
              </a:rPr>
              <a:t>Proc</a:t>
            </a:r>
            <a:r>
              <a:rPr lang="de-DE" altLang="de-DE" sz="1200" dirty="0">
                <a:solidFill>
                  <a:srgbClr val="000000"/>
                </a:solidFill>
                <a:latin typeface="+mn-lt"/>
              </a:rPr>
              <a:t> </a:t>
            </a:r>
            <a:r>
              <a:rPr lang="de-DE" altLang="de-DE" sz="1200" dirty="0" err="1">
                <a:solidFill>
                  <a:srgbClr val="000000"/>
                </a:solidFill>
                <a:latin typeface="+mn-lt"/>
              </a:rPr>
              <a:t>Natl</a:t>
            </a:r>
            <a:r>
              <a:rPr lang="de-DE" altLang="de-DE" sz="1200" dirty="0">
                <a:solidFill>
                  <a:srgbClr val="000000"/>
                </a:solidFill>
                <a:latin typeface="+mn-lt"/>
              </a:rPr>
              <a:t> </a:t>
            </a:r>
            <a:r>
              <a:rPr lang="de-DE" altLang="de-DE" sz="1200" dirty="0" err="1">
                <a:solidFill>
                  <a:srgbClr val="000000"/>
                </a:solidFill>
                <a:latin typeface="+mn-lt"/>
              </a:rPr>
              <a:t>Acad</a:t>
            </a:r>
            <a:r>
              <a:rPr lang="de-DE" altLang="de-DE" sz="1200" dirty="0">
                <a:solidFill>
                  <a:srgbClr val="000000"/>
                </a:solidFill>
                <a:latin typeface="+mn-lt"/>
              </a:rPr>
              <a:t> </a:t>
            </a:r>
            <a:r>
              <a:rPr lang="de-DE" altLang="de-DE" sz="1200" dirty="0" err="1">
                <a:solidFill>
                  <a:srgbClr val="000000"/>
                </a:solidFill>
                <a:latin typeface="+mn-lt"/>
              </a:rPr>
              <a:t>Sci</a:t>
            </a:r>
            <a:r>
              <a:rPr lang="de-DE" altLang="de-DE" sz="1200" dirty="0">
                <a:solidFill>
                  <a:srgbClr val="000000"/>
                </a:solidFill>
                <a:latin typeface="+mn-lt"/>
              </a:rPr>
              <a:t> USA 2010; 107:14170–14175; Suresh et al. Am J </a:t>
            </a:r>
            <a:r>
              <a:rPr lang="de-DE" altLang="de-DE" sz="1200" dirty="0" err="1">
                <a:solidFill>
                  <a:srgbClr val="000000"/>
                </a:solidFill>
                <a:latin typeface="+mn-lt"/>
              </a:rPr>
              <a:t>Respir</a:t>
            </a:r>
            <a:r>
              <a:rPr lang="de-DE" altLang="de-DE" sz="1200" dirty="0">
                <a:solidFill>
                  <a:srgbClr val="000000"/>
                </a:solidFill>
                <a:latin typeface="+mn-lt"/>
              </a:rPr>
              <a:t> </a:t>
            </a:r>
            <a:r>
              <a:rPr lang="de-DE" altLang="de-DE" sz="1200" dirty="0" err="1">
                <a:solidFill>
                  <a:srgbClr val="000000"/>
                </a:solidFill>
                <a:latin typeface="+mn-lt"/>
              </a:rPr>
              <a:t>Cell</a:t>
            </a:r>
            <a:r>
              <a:rPr lang="de-DE" altLang="de-DE" sz="1200" dirty="0">
                <a:solidFill>
                  <a:srgbClr val="000000"/>
                </a:solidFill>
                <a:latin typeface="+mn-lt"/>
              </a:rPr>
              <a:t> Mol </a:t>
            </a:r>
            <a:r>
              <a:rPr lang="de-DE" altLang="de-DE" sz="1200" dirty="0" err="1">
                <a:solidFill>
                  <a:srgbClr val="000000"/>
                </a:solidFill>
                <a:latin typeface="+mn-lt"/>
              </a:rPr>
              <a:t>Biol</a:t>
            </a:r>
            <a:r>
              <a:rPr lang="de-DE" altLang="de-DE" sz="1200" dirty="0">
                <a:solidFill>
                  <a:srgbClr val="000000"/>
                </a:solidFill>
                <a:latin typeface="+mn-lt"/>
              </a:rPr>
              <a:t> 2007; 37:97-104 </a:t>
            </a:r>
          </a:p>
        </p:txBody>
      </p:sp>
      <p:sp>
        <p:nvSpPr>
          <p:cNvPr id="2" name="TextBox 1">
            <a:extLst>
              <a:ext uri="{FF2B5EF4-FFF2-40B4-BE49-F238E27FC236}">
                <a16:creationId xmlns:a16="http://schemas.microsoft.com/office/drawing/2014/main" id="{55D6C507-673F-48DF-79E1-BA9470DA87B4}"/>
              </a:ext>
            </a:extLst>
          </p:cNvPr>
          <p:cNvSpPr txBox="1"/>
          <p:nvPr/>
        </p:nvSpPr>
        <p:spPr>
          <a:xfrm>
            <a:off x="365650" y="5628788"/>
            <a:ext cx="4201791" cy="461665"/>
          </a:xfrm>
          <a:prstGeom prst="rect">
            <a:avLst/>
          </a:prstGeom>
          <a:noFill/>
        </p:spPr>
        <p:txBody>
          <a:bodyPr wrap="none" rtlCol="0">
            <a:spAutoFit/>
          </a:bodyPr>
          <a:lstStyle/>
          <a:p>
            <a:r>
              <a:rPr lang="en-US" sz="2400" i="1" dirty="0"/>
              <a:t>* Depends on dose of OCS &amp; ICS</a:t>
            </a:r>
          </a:p>
        </p:txBody>
      </p:sp>
    </p:spTree>
    <p:extLst>
      <p:ext uri="{BB962C8B-B14F-4D97-AF65-F5344CB8AC3E}">
        <p14:creationId xmlns:p14="http://schemas.microsoft.com/office/powerpoint/2010/main" val="239940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AB93-8812-E267-81AA-1A98EE043735}"/>
              </a:ext>
            </a:extLst>
          </p:cNvPr>
          <p:cNvSpPr>
            <a:spLocks noGrp="1"/>
          </p:cNvSpPr>
          <p:nvPr>
            <p:ph type="title"/>
          </p:nvPr>
        </p:nvSpPr>
        <p:spPr>
          <a:xfrm>
            <a:off x="0" y="18463"/>
            <a:ext cx="12170406" cy="1067965"/>
          </a:xfrm>
          <a:solidFill>
            <a:schemeClr val="accent5">
              <a:lumMod val="75000"/>
            </a:schemeClr>
          </a:solidFill>
        </p:spPr>
        <p:txBody>
          <a:bodyPr vert="horz" lIns="91440" tIns="45720" rIns="91440" bIns="45720" rtlCol="0" anchor="ctr">
            <a:normAutofit/>
          </a:bodyPr>
          <a:lstStyle/>
          <a:p>
            <a:pPr algn="ctr"/>
            <a:r>
              <a:rPr lang="en-US" altLang="de-DE" sz="4000" dirty="0">
                <a:solidFill>
                  <a:schemeClr val="bg1"/>
                </a:solidFill>
              </a:rPr>
              <a:t>Type 2 Severe Asthma India </a:t>
            </a:r>
            <a:r>
              <a:rPr lang="en-US" altLang="de-DE" sz="3100" dirty="0">
                <a:solidFill>
                  <a:schemeClr val="bg1"/>
                </a:solidFill>
              </a:rPr>
              <a:t>~ 85 % &amp; Biologicals Eligible ~ 91%</a:t>
            </a:r>
            <a:endParaRPr lang="en-US" sz="3600" kern="1200" dirty="0">
              <a:solidFill>
                <a:schemeClr val="bg1"/>
              </a:solidFill>
              <a:ea typeface="+mj-ea"/>
              <a:cs typeface="+mj-cs"/>
            </a:endParaRPr>
          </a:p>
        </p:txBody>
      </p:sp>
      <p:pic>
        <p:nvPicPr>
          <p:cNvPr id="6" name="Content Placeholder 4">
            <a:extLst>
              <a:ext uri="{FF2B5EF4-FFF2-40B4-BE49-F238E27FC236}">
                <a16:creationId xmlns:a16="http://schemas.microsoft.com/office/drawing/2014/main" id="{EE3E1DD5-2A45-EED2-A872-A16A35EA9C9F}"/>
              </a:ext>
            </a:extLst>
          </p:cNvPr>
          <p:cNvPicPr>
            <a:picLocks noChangeAspect="1"/>
          </p:cNvPicPr>
          <p:nvPr/>
        </p:nvPicPr>
        <p:blipFill>
          <a:blip r:embed="rId2"/>
          <a:stretch>
            <a:fillRect/>
          </a:stretch>
        </p:blipFill>
        <p:spPr>
          <a:xfrm>
            <a:off x="1873442" y="1415564"/>
            <a:ext cx="5605253" cy="2342571"/>
          </a:xfrm>
          <a:prstGeom prst="rect">
            <a:avLst/>
          </a:prstGeom>
        </p:spPr>
      </p:pic>
      <p:sp>
        <p:nvSpPr>
          <p:cNvPr id="8" name="Rounded Rectangle 7">
            <a:extLst>
              <a:ext uri="{FF2B5EF4-FFF2-40B4-BE49-F238E27FC236}">
                <a16:creationId xmlns:a16="http://schemas.microsoft.com/office/drawing/2014/main" id="{02067BFF-180E-8011-670B-060A3B1311CA}"/>
              </a:ext>
            </a:extLst>
          </p:cNvPr>
          <p:cNvSpPr/>
          <p:nvPr/>
        </p:nvSpPr>
        <p:spPr>
          <a:xfrm>
            <a:off x="701864" y="5988780"/>
            <a:ext cx="6080538" cy="68172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T</a:t>
            </a:r>
            <a:r>
              <a:rPr lang="en-US" sz="2200" baseline="-25000" dirty="0">
                <a:solidFill>
                  <a:schemeClr val="bg1"/>
                </a:solidFill>
              </a:rPr>
              <a:t>2</a:t>
            </a:r>
            <a:r>
              <a:rPr lang="en-US" sz="2200" dirty="0">
                <a:solidFill>
                  <a:schemeClr val="bg1"/>
                </a:solidFill>
              </a:rPr>
              <a:t> Low asthma is only 15% at AEC cut off of 300 &amp; 9% at @ AEC -150 </a:t>
            </a:r>
            <a:endParaRPr lang="en-US" sz="2200" i="1" dirty="0"/>
          </a:p>
        </p:txBody>
      </p:sp>
      <p:pic>
        <p:nvPicPr>
          <p:cNvPr id="9" name="Picture 8">
            <a:extLst>
              <a:ext uri="{FF2B5EF4-FFF2-40B4-BE49-F238E27FC236}">
                <a16:creationId xmlns:a16="http://schemas.microsoft.com/office/drawing/2014/main" id="{9E60D747-74DF-D2C2-C5B9-56F1ABCAB4F6}"/>
              </a:ext>
            </a:extLst>
          </p:cNvPr>
          <p:cNvPicPr>
            <a:picLocks noChangeAspect="1"/>
          </p:cNvPicPr>
          <p:nvPr/>
        </p:nvPicPr>
        <p:blipFill>
          <a:blip r:embed="rId3"/>
          <a:stretch>
            <a:fillRect/>
          </a:stretch>
        </p:blipFill>
        <p:spPr>
          <a:xfrm>
            <a:off x="367090" y="1893555"/>
            <a:ext cx="1206420" cy="1535445"/>
          </a:xfrm>
          <a:prstGeom prst="rect">
            <a:avLst/>
          </a:prstGeom>
        </p:spPr>
      </p:pic>
      <p:sp>
        <p:nvSpPr>
          <p:cNvPr id="11" name="Content Placeholder 1">
            <a:extLst>
              <a:ext uri="{FF2B5EF4-FFF2-40B4-BE49-F238E27FC236}">
                <a16:creationId xmlns:a16="http://schemas.microsoft.com/office/drawing/2014/main" id="{F567C6C2-1299-1412-BEA0-C78FB90AADE3}"/>
              </a:ext>
            </a:extLst>
          </p:cNvPr>
          <p:cNvSpPr txBox="1">
            <a:spLocks/>
          </p:cNvSpPr>
          <p:nvPr/>
        </p:nvSpPr>
        <p:spPr>
          <a:xfrm>
            <a:off x="808280" y="3758135"/>
            <a:ext cx="5867706" cy="2230645"/>
          </a:xfrm>
          <a:prstGeom prst="rect">
            <a:avLst/>
          </a:prstGeom>
          <a:solidFill>
            <a:schemeClr val="bg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Single center, retrospective , observational study:</a:t>
            </a:r>
          </a:p>
          <a:p>
            <a:pPr lvl="1"/>
            <a:r>
              <a:rPr lang="en-US" sz="2200" dirty="0"/>
              <a:t>100 Adult severe asthmatics from SA Clinic </a:t>
            </a:r>
          </a:p>
          <a:p>
            <a:pPr lvl="1"/>
            <a:r>
              <a:rPr lang="en-US" sz="2200" dirty="0"/>
              <a:t>Measurements :</a:t>
            </a:r>
          </a:p>
          <a:p>
            <a:pPr lvl="2"/>
            <a:r>
              <a:rPr lang="en-US" dirty="0"/>
              <a:t>Total/ Specific IgE</a:t>
            </a:r>
          </a:p>
          <a:p>
            <a:pPr lvl="2"/>
            <a:r>
              <a:rPr lang="en-US" dirty="0"/>
              <a:t>AEC</a:t>
            </a:r>
          </a:p>
          <a:p>
            <a:pPr lvl="2"/>
            <a:r>
              <a:rPr lang="en-US" dirty="0"/>
              <a:t>Skin prick tests</a:t>
            </a:r>
          </a:p>
          <a:p>
            <a:pPr lvl="2"/>
            <a:r>
              <a:rPr lang="en-US" dirty="0"/>
              <a:t>History of allergy, </a:t>
            </a:r>
            <a:endParaRPr lang="en-US" sz="1800" dirty="0"/>
          </a:p>
        </p:txBody>
      </p:sp>
      <p:pic>
        <p:nvPicPr>
          <p:cNvPr id="12" name="Picture 11">
            <a:extLst>
              <a:ext uri="{FF2B5EF4-FFF2-40B4-BE49-F238E27FC236}">
                <a16:creationId xmlns:a16="http://schemas.microsoft.com/office/drawing/2014/main" id="{EF7F2E6A-ABD6-CD30-A466-585EABD96910}"/>
              </a:ext>
            </a:extLst>
          </p:cNvPr>
          <p:cNvPicPr>
            <a:picLocks noChangeAspect="1"/>
          </p:cNvPicPr>
          <p:nvPr/>
        </p:nvPicPr>
        <p:blipFill>
          <a:blip r:embed="rId4">
            <a:duotone>
              <a:schemeClr val="accent5">
                <a:shade val="45000"/>
                <a:satMod val="135000"/>
              </a:schemeClr>
              <a:prstClr val="white"/>
            </a:duotone>
          </a:blip>
          <a:stretch>
            <a:fillRect/>
          </a:stretch>
        </p:blipFill>
        <p:spPr>
          <a:xfrm>
            <a:off x="7449006" y="1637710"/>
            <a:ext cx="4022562" cy="2993714"/>
          </a:xfrm>
          <a:prstGeom prst="rect">
            <a:avLst/>
          </a:prstGeom>
        </p:spPr>
      </p:pic>
      <p:sp>
        <p:nvSpPr>
          <p:cNvPr id="15" name="Oval 14">
            <a:extLst>
              <a:ext uri="{FF2B5EF4-FFF2-40B4-BE49-F238E27FC236}">
                <a16:creationId xmlns:a16="http://schemas.microsoft.com/office/drawing/2014/main" id="{34F76F8F-8429-7A58-62DD-E0ADF45479CE}"/>
              </a:ext>
            </a:extLst>
          </p:cNvPr>
          <p:cNvSpPr/>
          <p:nvPr/>
        </p:nvSpPr>
        <p:spPr>
          <a:xfrm>
            <a:off x="7272958" y="5116514"/>
            <a:ext cx="4513191" cy="1227279"/>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 30% of Severe Asthma patients were in the Overlap Group</a:t>
            </a:r>
          </a:p>
        </p:txBody>
      </p:sp>
      <p:sp>
        <p:nvSpPr>
          <p:cNvPr id="4" name="TextBox 3">
            <a:extLst>
              <a:ext uri="{FF2B5EF4-FFF2-40B4-BE49-F238E27FC236}">
                <a16:creationId xmlns:a16="http://schemas.microsoft.com/office/drawing/2014/main" id="{E2784854-6EBD-5B12-F0E6-53DBBE85C1BA}"/>
              </a:ext>
            </a:extLst>
          </p:cNvPr>
          <p:cNvSpPr txBox="1"/>
          <p:nvPr/>
        </p:nvSpPr>
        <p:spPr>
          <a:xfrm>
            <a:off x="8226715" y="6488668"/>
            <a:ext cx="3244853" cy="338554"/>
          </a:xfrm>
          <a:prstGeom prst="rect">
            <a:avLst/>
          </a:prstGeom>
          <a:noFill/>
        </p:spPr>
        <p:txBody>
          <a:bodyPr wrap="square">
            <a:spAutoFit/>
          </a:bodyPr>
          <a:lstStyle/>
          <a:p>
            <a:r>
              <a:rPr lang="en-IN" sz="1600" dirty="0">
                <a:effectLst/>
                <a:latin typeface="ArialMT"/>
              </a:rPr>
              <a:t>Lung India 2022;39:393-400. </a:t>
            </a:r>
            <a:endParaRPr lang="en-IN" sz="1600" dirty="0"/>
          </a:p>
        </p:txBody>
      </p:sp>
      <p:sp>
        <p:nvSpPr>
          <p:cNvPr id="3" name="Oval 2">
            <a:extLst>
              <a:ext uri="{FF2B5EF4-FFF2-40B4-BE49-F238E27FC236}">
                <a16:creationId xmlns:a16="http://schemas.microsoft.com/office/drawing/2014/main" id="{2CCFDA7C-B635-AE64-EE20-0D90765B2E4D}"/>
              </a:ext>
            </a:extLst>
          </p:cNvPr>
          <p:cNvSpPr/>
          <p:nvPr/>
        </p:nvSpPr>
        <p:spPr>
          <a:xfrm>
            <a:off x="6996216" y="5080745"/>
            <a:ext cx="5066673" cy="1712371"/>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 50% of our Severe Asthmatics were eligible for both group of biologicals</a:t>
            </a:r>
          </a:p>
        </p:txBody>
      </p:sp>
      <p:pic>
        <p:nvPicPr>
          <p:cNvPr id="5" name="Picture 4">
            <a:extLst>
              <a:ext uri="{FF2B5EF4-FFF2-40B4-BE49-F238E27FC236}">
                <a16:creationId xmlns:a16="http://schemas.microsoft.com/office/drawing/2014/main" id="{5E275871-F7BE-A20D-BC65-04DCDAC6A153}"/>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7326134" y="1210722"/>
            <a:ext cx="4736755" cy="3431111"/>
          </a:xfrm>
          <a:prstGeom prst="rect">
            <a:avLst/>
          </a:prstGeom>
        </p:spPr>
      </p:pic>
      <p:sp>
        <p:nvSpPr>
          <p:cNvPr id="13" name="Striped Right Arrow 12">
            <a:extLst>
              <a:ext uri="{FF2B5EF4-FFF2-40B4-BE49-F238E27FC236}">
                <a16:creationId xmlns:a16="http://schemas.microsoft.com/office/drawing/2014/main" id="{CDE6E3CB-B073-7B83-0901-CC087D8AF517}"/>
              </a:ext>
            </a:extLst>
          </p:cNvPr>
          <p:cNvSpPr/>
          <p:nvPr/>
        </p:nvSpPr>
        <p:spPr>
          <a:xfrm rot="5400000">
            <a:off x="10153638" y="4524053"/>
            <a:ext cx="653375" cy="530673"/>
          </a:xfrm>
          <a:prstGeom prst="stripedRightArrow">
            <a:avLst>
              <a:gd name="adj1" fmla="val 50000"/>
              <a:gd name="adj2" fmla="val 50000"/>
            </a:avLst>
          </a:prstGeom>
          <a:solidFill>
            <a:schemeClr val="accent5"/>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3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81235-03B1-8F59-AC8D-E5A36EC8DEFB}"/>
              </a:ext>
            </a:extLst>
          </p:cNvPr>
          <p:cNvSpPr>
            <a:spLocks noGrp="1"/>
          </p:cNvSpPr>
          <p:nvPr>
            <p:ph type="title"/>
          </p:nvPr>
        </p:nvSpPr>
        <p:spPr>
          <a:xfrm>
            <a:off x="0" y="-23310"/>
            <a:ext cx="12192000" cy="1325563"/>
          </a:xfrm>
          <a:solidFill>
            <a:schemeClr val="accent5">
              <a:lumMod val="75000"/>
            </a:schemeClr>
          </a:solidFill>
        </p:spPr>
        <p:txBody>
          <a:bodyPr/>
          <a:lstStyle/>
          <a:p>
            <a:pPr algn="ctr"/>
            <a:r>
              <a:rPr lang="en-US" dirty="0">
                <a:solidFill>
                  <a:schemeClr val="bg1"/>
                </a:solidFill>
              </a:rPr>
              <a:t>Mepolizumab vs Benralizumab : </a:t>
            </a:r>
            <a:r>
              <a:rPr lang="en-US" sz="3600" i="1" dirty="0">
                <a:solidFill>
                  <a:schemeClr val="bg1"/>
                </a:solidFill>
              </a:rPr>
              <a:t>Both Anti-IL5 Mabs</a:t>
            </a:r>
            <a:endParaRPr lang="en-US" i="1" dirty="0">
              <a:solidFill>
                <a:schemeClr val="bg1"/>
              </a:solidFill>
            </a:endParaRPr>
          </a:p>
        </p:txBody>
      </p:sp>
      <p:pic>
        <p:nvPicPr>
          <p:cNvPr id="4" name="Picture 3">
            <a:extLst>
              <a:ext uri="{FF2B5EF4-FFF2-40B4-BE49-F238E27FC236}">
                <a16:creationId xmlns:a16="http://schemas.microsoft.com/office/drawing/2014/main" id="{1D31265E-B160-6E8F-D1AF-55B51FA22BD6}"/>
              </a:ext>
            </a:extLst>
          </p:cNvPr>
          <p:cNvPicPr>
            <a:picLocks noChangeAspect="1"/>
          </p:cNvPicPr>
          <p:nvPr/>
        </p:nvPicPr>
        <p:blipFill>
          <a:blip r:embed="rId2"/>
          <a:stretch>
            <a:fillRect/>
          </a:stretch>
        </p:blipFill>
        <p:spPr>
          <a:xfrm>
            <a:off x="-113861" y="1302253"/>
            <a:ext cx="12305861" cy="5371606"/>
          </a:xfrm>
          <a:prstGeom prst="rect">
            <a:avLst/>
          </a:prstGeom>
        </p:spPr>
      </p:pic>
      <p:sp>
        <p:nvSpPr>
          <p:cNvPr id="6" name="TextBox 5">
            <a:extLst>
              <a:ext uri="{FF2B5EF4-FFF2-40B4-BE49-F238E27FC236}">
                <a16:creationId xmlns:a16="http://schemas.microsoft.com/office/drawing/2014/main" id="{11A7BA9B-92DE-1C4B-4639-331B0A0B56CC}"/>
              </a:ext>
            </a:extLst>
          </p:cNvPr>
          <p:cNvSpPr txBox="1"/>
          <p:nvPr/>
        </p:nvSpPr>
        <p:spPr>
          <a:xfrm>
            <a:off x="3893126" y="6489193"/>
            <a:ext cx="4821382" cy="369332"/>
          </a:xfrm>
          <a:prstGeom prst="rect">
            <a:avLst/>
          </a:prstGeom>
          <a:noFill/>
        </p:spPr>
        <p:txBody>
          <a:bodyPr wrap="square">
            <a:spAutoFit/>
          </a:bodyPr>
          <a:lstStyle/>
          <a:p>
            <a:r>
              <a:rPr lang="en-IN" dirty="0">
                <a:effectLst/>
              </a:rPr>
              <a:t>https://</a:t>
            </a:r>
            <a:r>
              <a:rPr lang="en-IN" dirty="0" err="1">
                <a:effectLst/>
              </a:rPr>
              <a:t>doi.org</a:t>
            </a:r>
            <a:r>
              <a:rPr lang="en-IN" dirty="0">
                <a:effectLst/>
              </a:rPr>
              <a:t>/10.1183/16000617.0088-2024</a:t>
            </a:r>
          </a:p>
        </p:txBody>
      </p:sp>
    </p:spTree>
    <p:extLst>
      <p:ext uri="{BB962C8B-B14F-4D97-AF65-F5344CB8AC3E}">
        <p14:creationId xmlns:p14="http://schemas.microsoft.com/office/powerpoint/2010/main" val="2257296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5657</TotalTime>
  <Words>1949</Words>
  <Application>Microsoft Macintosh PowerPoint</Application>
  <PresentationFormat>Widescreen</PresentationFormat>
  <Paragraphs>282</Paragraphs>
  <Slides>25</Slides>
  <Notes>10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25</vt:i4>
      </vt:variant>
    </vt:vector>
  </HeadingPairs>
  <TitlesOfParts>
    <vt:vector size="41" baseType="lpstr">
      <vt:lpstr>ACaslonPro</vt:lpstr>
      <vt:lpstr>Aptos</vt:lpstr>
      <vt:lpstr>Aptos Display</vt:lpstr>
      <vt:lpstr>Arial</vt:lpstr>
      <vt:lpstr>Arial Narrow</vt:lpstr>
      <vt:lpstr>ArialMT</vt:lpstr>
      <vt:lpstr>BlinkMacSystemFont</vt:lpstr>
      <vt:lpstr>Calibri</vt:lpstr>
      <vt:lpstr>ff-quadraat-web-pro</vt:lpstr>
      <vt:lpstr>Helios</vt:lpstr>
      <vt:lpstr>Helios Bold</vt:lpstr>
      <vt:lpstr>Helvetica</vt:lpstr>
      <vt:lpstr>Klein Bold</vt:lpstr>
      <vt:lpstr>MinionPro</vt:lpstr>
      <vt:lpstr>NotoSans</vt:lpstr>
      <vt:lpstr>Office Theme</vt:lpstr>
      <vt:lpstr>PowerPoint Presentation</vt:lpstr>
      <vt:lpstr>Biologicals  :  Targeted Therapies</vt:lpstr>
      <vt:lpstr>4  Biologicals for Airway Diseases  </vt:lpstr>
      <vt:lpstr>Biologicals  in Asthma  : When to Use ? </vt:lpstr>
      <vt:lpstr>Remember : All Uncontrolled Asthma is NOT Severe Asthma</vt:lpstr>
      <vt:lpstr>         </vt:lpstr>
      <vt:lpstr>Identify T 2 High Asthma- Biomarkers !</vt:lpstr>
      <vt:lpstr>Type 2 Severe Asthma India ~ 85 % &amp; Biologicals Eligible ~ 91%</vt:lpstr>
      <vt:lpstr>Mepolizumab vs Benralizumab : Both Anti-IL5 Mabs</vt:lpstr>
      <vt:lpstr> Remember : Match Expectations with Research </vt:lpstr>
      <vt:lpstr>Choosing Biologicals in SA - 2025 !</vt:lpstr>
      <vt:lpstr>Biologicals in Severe Asthma– Indian Experience</vt:lpstr>
      <vt:lpstr>Assessing Effectiveness of Biologicals : FU@ 6 months </vt:lpstr>
      <vt:lpstr>How to Treat Non-Type 2 SA - GINA 2024 !</vt:lpstr>
      <vt:lpstr>PowerPoint Presentation</vt:lpstr>
      <vt:lpstr>PowerPoint Presentation</vt:lpstr>
      <vt:lpstr>Biologicals in COPD :  Anti IL-5 -Mepolizumab</vt:lpstr>
      <vt:lpstr>Benralizumab: Anti IL - 5r Blocking Monoclonal antibody</vt:lpstr>
      <vt:lpstr>PowerPoint Presentation</vt:lpstr>
      <vt:lpstr>PowerPoint Presentation</vt:lpstr>
      <vt:lpstr>Biologicals  in COPD: Finally Wait is Over</vt:lpstr>
      <vt:lpstr>Biologicals in COPD : Why &amp; When ?</vt:lpstr>
      <vt:lpstr>Pandora Box !</vt:lpstr>
      <vt:lpstr>Treatable Trait in Airway Disease : Precision Medicine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Deepak Talwar</dc:creator>
  <cp:lastModifiedBy>Deepak Talwar</cp:lastModifiedBy>
  <cp:revision>18</cp:revision>
  <dcterms:created xsi:type="dcterms:W3CDTF">2025-02-26T03:38:26Z</dcterms:created>
  <dcterms:modified xsi:type="dcterms:W3CDTF">2025-03-02T01:55:37Z</dcterms:modified>
</cp:coreProperties>
</file>