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8" r:id="rId3"/>
    <p:sldId id="257" r:id="rId4"/>
    <p:sldId id="261" r:id="rId5"/>
    <p:sldId id="262" r:id="rId6"/>
    <p:sldId id="268" r:id="rId7"/>
    <p:sldId id="263" r:id="rId8"/>
    <p:sldId id="264" r:id="rId9"/>
    <p:sldId id="259" r:id="rId10"/>
    <p:sldId id="260" r:id="rId11"/>
    <p:sldId id="265" r:id="rId12"/>
    <p:sldId id="266" r:id="rId13"/>
    <p:sldId id="1881839799" r:id="rId14"/>
    <p:sldId id="629" r:id="rId15"/>
    <p:sldId id="318" r:id="rId16"/>
    <p:sldId id="1881839795" r:id="rId17"/>
    <p:sldId id="378" r:id="rId18"/>
    <p:sldId id="1881839798" r:id="rId19"/>
    <p:sldId id="1881839797" r:id="rId20"/>
    <p:sldId id="552" r:id="rId21"/>
    <p:sldId id="1881839790" r:id="rId22"/>
    <p:sldId id="1881839800" r:id="rId23"/>
    <p:sldId id="188183980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6C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39"/>
    <p:restoredTop sz="89394"/>
  </p:normalViewPr>
  <p:slideViewPr>
    <p:cSldViewPr snapToGrid="0">
      <p:cViewPr varScale="1">
        <p:scale>
          <a:sx n="93" d="100"/>
          <a:sy n="93" d="100"/>
        </p:scale>
        <p:origin x="1488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175160-22C3-814C-9543-3D22AF6D5526}" type="doc">
      <dgm:prSet loTypeId="urn:microsoft.com/office/officeart/2005/8/layout/hProcess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40D71EF-C2CC-BD4D-AFE4-78A58052F5CA}">
      <dgm:prSet phldrT="[Text]"/>
      <dgm:spPr/>
      <dgm:t>
        <a:bodyPr/>
        <a:lstStyle/>
        <a:p>
          <a:r>
            <a:rPr lang="en-GB" dirty="0"/>
            <a:t>Asthma Control</a:t>
          </a:r>
        </a:p>
      </dgm:t>
    </dgm:pt>
    <dgm:pt modelId="{41EFDAAB-5D5E-6F4E-90D6-D3926D10A0E2}" type="parTrans" cxnId="{DDE39C33-A8A7-5D42-8654-AA58101B0C68}">
      <dgm:prSet/>
      <dgm:spPr/>
      <dgm:t>
        <a:bodyPr/>
        <a:lstStyle/>
        <a:p>
          <a:endParaRPr lang="en-GB"/>
        </a:p>
      </dgm:t>
    </dgm:pt>
    <dgm:pt modelId="{97274F02-461B-F041-9293-E11901AF8416}" type="sibTrans" cxnId="{DDE39C33-A8A7-5D42-8654-AA58101B0C68}">
      <dgm:prSet/>
      <dgm:spPr/>
      <dgm:t>
        <a:bodyPr/>
        <a:lstStyle/>
        <a:p>
          <a:endParaRPr lang="en-GB"/>
        </a:p>
      </dgm:t>
    </dgm:pt>
    <dgm:pt modelId="{79B185B9-7872-AD47-BFD0-C5A469602127}">
      <dgm:prSet phldrT="[Text]"/>
      <dgm:spPr/>
      <dgm:t>
        <a:bodyPr/>
        <a:lstStyle/>
        <a:p>
          <a:r>
            <a:rPr lang="en-GB" dirty="0"/>
            <a:t>Symptoms</a:t>
          </a:r>
        </a:p>
      </dgm:t>
    </dgm:pt>
    <dgm:pt modelId="{AA82E0AC-9A56-8445-98A8-7CCE61B5E1BB}" type="parTrans" cxnId="{3515F7E1-2CB6-8840-B625-886C345CE19B}">
      <dgm:prSet/>
      <dgm:spPr/>
      <dgm:t>
        <a:bodyPr/>
        <a:lstStyle/>
        <a:p>
          <a:endParaRPr lang="en-GB"/>
        </a:p>
      </dgm:t>
    </dgm:pt>
    <dgm:pt modelId="{501333F2-CA2C-8C49-A23A-F32C9E575203}" type="sibTrans" cxnId="{3515F7E1-2CB6-8840-B625-886C345CE19B}">
      <dgm:prSet/>
      <dgm:spPr/>
      <dgm:t>
        <a:bodyPr/>
        <a:lstStyle/>
        <a:p>
          <a:endParaRPr lang="en-GB"/>
        </a:p>
      </dgm:t>
    </dgm:pt>
    <dgm:pt modelId="{F9DF27AB-C592-4240-B0C1-D15993FE75FD}">
      <dgm:prSet phldrT="[Text]"/>
      <dgm:spPr/>
      <dgm:t>
        <a:bodyPr/>
        <a:lstStyle/>
        <a:p>
          <a:r>
            <a:rPr lang="en-GB" dirty="0"/>
            <a:t>Future Risk</a:t>
          </a:r>
        </a:p>
      </dgm:t>
    </dgm:pt>
    <dgm:pt modelId="{83120415-504D-9841-91B8-2E3FE51340A4}" type="parTrans" cxnId="{AB940CF5-C6AB-7E4E-B649-0FD1B7FC7952}">
      <dgm:prSet/>
      <dgm:spPr/>
      <dgm:t>
        <a:bodyPr/>
        <a:lstStyle/>
        <a:p>
          <a:endParaRPr lang="en-GB"/>
        </a:p>
      </dgm:t>
    </dgm:pt>
    <dgm:pt modelId="{BF62DC8B-0F91-6C44-BC8B-0121587884CE}" type="sibTrans" cxnId="{AB940CF5-C6AB-7E4E-B649-0FD1B7FC7952}">
      <dgm:prSet/>
      <dgm:spPr/>
      <dgm:t>
        <a:bodyPr/>
        <a:lstStyle/>
        <a:p>
          <a:endParaRPr lang="en-GB"/>
        </a:p>
      </dgm:t>
    </dgm:pt>
    <dgm:pt modelId="{4B629E38-DA81-F24F-B301-2CB882A71901}">
      <dgm:prSet phldrT="[Text]"/>
      <dgm:spPr/>
      <dgm:t>
        <a:bodyPr/>
        <a:lstStyle/>
        <a:p>
          <a:r>
            <a:rPr lang="en-GB" dirty="0"/>
            <a:t>Treatment Issues</a:t>
          </a:r>
        </a:p>
      </dgm:t>
    </dgm:pt>
    <dgm:pt modelId="{B70FEC51-4659-4B4C-AA88-34F42144DFA6}" type="parTrans" cxnId="{7B038845-29D8-5748-BEF0-E93F53DCF881}">
      <dgm:prSet/>
      <dgm:spPr/>
      <dgm:t>
        <a:bodyPr/>
        <a:lstStyle/>
        <a:p>
          <a:endParaRPr lang="en-GB"/>
        </a:p>
      </dgm:t>
    </dgm:pt>
    <dgm:pt modelId="{2F37B076-1F6B-1F43-9405-FC31B8D2670C}" type="sibTrans" cxnId="{7B038845-29D8-5748-BEF0-E93F53DCF881}">
      <dgm:prSet/>
      <dgm:spPr/>
      <dgm:t>
        <a:bodyPr/>
        <a:lstStyle/>
        <a:p>
          <a:endParaRPr lang="en-GB"/>
        </a:p>
      </dgm:t>
    </dgm:pt>
    <dgm:pt modelId="{C4A65B35-E84D-9247-B0E5-0E78541094B0}">
      <dgm:prSet phldrT="[Text]"/>
      <dgm:spPr/>
      <dgm:t>
        <a:bodyPr/>
        <a:lstStyle/>
        <a:p>
          <a:r>
            <a:rPr lang="en-GB" dirty="0"/>
            <a:t>Current</a:t>
          </a:r>
        </a:p>
      </dgm:t>
    </dgm:pt>
    <dgm:pt modelId="{2C6DC4D8-D066-E34C-8D81-AF4932EF4B7C}" type="parTrans" cxnId="{70D9255B-CB09-5343-B8B6-63A1C579954F}">
      <dgm:prSet/>
      <dgm:spPr/>
      <dgm:t>
        <a:bodyPr/>
        <a:lstStyle/>
        <a:p>
          <a:endParaRPr lang="en-GB"/>
        </a:p>
      </dgm:t>
    </dgm:pt>
    <dgm:pt modelId="{B42A0727-B6BD-0243-BB39-A15ABE7C675D}" type="sibTrans" cxnId="{70D9255B-CB09-5343-B8B6-63A1C579954F}">
      <dgm:prSet/>
      <dgm:spPr/>
      <dgm:t>
        <a:bodyPr/>
        <a:lstStyle/>
        <a:p>
          <a:endParaRPr lang="en-GB"/>
        </a:p>
      </dgm:t>
    </dgm:pt>
    <dgm:pt modelId="{468FA8AF-155E-E249-82FF-58C07CED7978}">
      <dgm:prSet phldrT="[Text]"/>
      <dgm:spPr/>
      <dgm:t>
        <a:bodyPr/>
        <a:lstStyle/>
        <a:p>
          <a:r>
            <a:rPr lang="en-GB" dirty="0"/>
            <a:t>Goals &amp; attitudes</a:t>
          </a:r>
        </a:p>
      </dgm:t>
    </dgm:pt>
    <dgm:pt modelId="{C6A27BD5-4CDB-1243-B8B1-2BB7CF4BCDCC}" type="parTrans" cxnId="{5D54F457-722C-144E-8857-E9FD83A37E6D}">
      <dgm:prSet/>
      <dgm:spPr/>
      <dgm:t>
        <a:bodyPr/>
        <a:lstStyle/>
        <a:p>
          <a:endParaRPr lang="en-GB"/>
        </a:p>
      </dgm:t>
    </dgm:pt>
    <dgm:pt modelId="{AC2BD2B7-6EE1-084F-9C0C-5744546559A3}" type="sibTrans" cxnId="{5D54F457-722C-144E-8857-E9FD83A37E6D}">
      <dgm:prSet/>
      <dgm:spPr/>
      <dgm:t>
        <a:bodyPr/>
        <a:lstStyle/>
        <a:p>
          <a:endParaRPr lang="en-GB"/>
        </a:p>
      </dgm:t>
    </dgm:pt>
    <dgm:pt modelId="{531EED91-9B01-3D4C-8227-498BC85FDB8D}">
      <dgm:prSet phldrT="[Text]"/>
      <dgm:spPr/>
      <dgm:t>
        <a:bodyPr/>
        <a:lstStyle/>
        <a:p>
          <a:r>
            <a:rPr lang="en-GB" dirty="0"/>
            <a:t>Multimorbidity</a:t>
          </a:r>
        </a:p>
      </dgm:t>
    </dgm:pt>
    <dgm:pt modelId="{9A2DB636-24FA-CF47-8DBD-0F4E366E1876}" type="parTrans" cxnId="{90F90CA3-1F1F-724E-BA6D-37DCA0E4FFD3}">
      <dgm:prSet/>
      <dgm:spPr/>
      <dgm:t>
        <a:bodyPr/>
        <a:lstStyle/>
        <a:p>
          <a:endParaRPr lang="en-GB"/>
        </a:p>
      </dgm:t>
    </dgm:pt>
    <dgm:pt modelId="{FA35F71C-52EF-544F-B551-D58B4440C069}" type="sibTrans" cxnId="{90F90CA3-1F1F-724E-BA6D-37DCA0E4FFD3}">
      <dgm:prSet/>
      <dgm:spPr/>
      <dgm:t>
        <a:bodyPr/>
        <a:lstStyle/>
        <a:p>
          <a:endParaRPr lang="en-GB"/>
        </a:p>
      </dgm:t>
    </dgm:pt>
    <dgm:pt modelId="{4AC6F8B0-92ED-0C45-AA23-684EC2570748}">
      <dgm:prSet phldrT="[Text]"/>
      <dgm:spPr/>
      <dgm:t>
        <a:bodyPr/>
        <a:lstStyle/>
        <a:p>
          <a:r>
            <a:rPr lang="en-GB" dirty="0"/>
            <a:t>Pulmonary</a:t>
          </a:r>
        </a:p>
      </dgm:t>
    </dgm:pt>
    <dgm:pt modelId="{B7709274-A4B0-A349-9D60-6C76ABA88257}" type="parTrans" cxnId="{79591380-1C5A-5C4F-9BE6-8DD7D1C05624}">
      <dgm:prSet/>
      <dgm:spPr/>
      <dgm:t>
        <a:bodyPr/>
        <a:lstStyle/>
        <a:p>
          <a:endParaRPr lang="en-GB"/>
        </a:p>
      </dgm:t>
    </dgm:pt>
    <dgm:pt modelId="{CF191C8F-AF7F-3441-B3DD-A0B460119F95}" type="sibTrans" cxnId="{79591380-1C5A-5C4F-9BE6-8DD7D1C05624}">
      <dgm:prSet/>
      <dgm:spPr/>
      <dgm:t>
        <a:bodyPr/>
        <a:lstStyle/>
        <a:p>
          <a:endParaRPr lang="en-GB"/>
        </a:p>
      </dgm:t>
    </dgm:pt>
    <dgm:pt modelId="{2066195A-1FA9-E943-AE8B-A47D750B4126}">
      <dgm:prSet phldrT="[Text]"/>
      <dgm:spPr/>
      <dgm:t>
        <a:bodyPr/>
        <a:lstStyle/>
        <a:p>
          <a:r>
            <a:rPr lang="en-GB" dirty="0"/>
            <a:t>Extra Pulmonary</a:t>
          </a:r>
        </a:p>
      </dgm:t>
    </dgm:pt>
    <dgm:pt modelId="{2E962C51-86B1-9C4B-9C5A-314AFE9005EA}" type="parTrans" cxnId="{EC11BD8F-8B77-F548-9647-C5BA667155CE}">
      <dgm:prSet/>
      <dgm:spPr/>
      <dgm:t>
        <a:bodyPr/>
        <a:lstStyle/>
        <a:p>
          <a:endParaRPr lang="en-GB"/>
        </a:p>
      </dgm:t>
    </dgm:pt>
    <dgm:pt modelId="{9947DE51-DB10-6843-89C2-26E1BDBE5036}" type="sibTrans" cxnId="{EC11BD8F-8B77-F548-9647-C5BA667155CE}">
      <dgm:prSet/>
      <dgm:spPr/>
      <dgm:t>
        <a:bodyPr/>
        <a:lstStyle/>
        <a:p>
          <a:endParaRPr lang="en-GB"/>
        </a:p>
      </dgm:t>
    </dgm:pt>
    <dgm:pt modelId="{F90A6E11-16CF-8B43-B43D-38D5A2CCE4DA}" type="pres">
      <dgm:prSet presAssocID="{C8175160-22C3-814C-9543-3D22AF6D5526}" presName="theList" presStyleCnt="0">
        <dgm:presLayoutVars>
          <dgm:dir/>
          <dgm:animLvl val="lvl"/>
          <dgm:resizeHandles val="exact"/>
        </dgm:presLayoutVars>
      </dgm:prSet>
      <dgm:spPr/>
    </dgm:pt>
    <dgm:pt modelId="{40F44997-65E7-0045-BD60-CAFE8396F71C}" type="pres">
      <dgm:prSet presAssocID="{940D71EF-C2CC-BD4D-AFE4-78A58052F5CA}" presName="compNode" presStyleCnt="0"/>
      <dgm:spPr/>
    </dgm:pt>
    <dgm:pt modelId="{5BA75526-BDB5-8448-9AFB-1BFE10476FF8}" type="pres">
      <dgm:prSet presAssocID="{940D71EF-C2CC-BD4D-AFE4-78A58052F5CA}" presName="noGeometry" presStyleCnt="0"/>
      <dgm:spPr/>
    </dgm:pt>
    <dgm:pt modelId="{6A43480F-2FBA-3C45-A5CC-B31F9EE3FE57}" type="pres">
      <dgm:prSet presAssocID="{940D71EF-C2CC-BD4D-AFE4-78A58052F5CA}" presName="childTextVisible" presStyleLbl="bgAccFollowNode1" presStyleIdx="0" presStyleCnt="3">
        <dgm:presLayoutVars>
          <dgm:bulletEnabled val="1"/>
        </dgm:presLayoutVars>
      </dgm:prSet>
      <dgm:spPr/>
    </dgm:pt>
    <dgm:pt modelId="{C097A3D0-F99B-A546-AC6C-C1B63A0A5A73}" type="pres">
      <dgm:prSet presAssocID="{940D71EF-C2CC-BD4D-AFE4-78A58052F5CA}" presName="childTextHidden" presStyleLbl="bgAccFollowNode1" presStyleIdx="0" presStyleCnt="3"/>
      <dgm:spPr/>
    </dgm:pt>
    <dgm:pt modelId="{E1F33E2A-E0B0-3342-8339-93BBF2E80F00}" type="pres">
      <dgm:prSet presAssocID="{940D71EF-C2CC-BD4D-AFE4-78A58052F5CA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34FB0E9A-4603-F749-AC59-56525F5BC8F8}" type="pres">
      <dgm:prSet presAssocID="{940D71EF-C2CC-BD4D-AFE4-78A58052F5CA}" presName="aSpace" presStyleCnt="0"/>
      <dgm:spPr/>
    </dgm:pt>
    <dgm:pt modelId="{C38DB27E-0A64-8D40-9C65-F66A305DAC6C}" type="pres">
      <dgm:prSet presAssocID="{4B629E38-DA81-F24F-B301-2CB882A71901}" presName="compNode" presStyleCnt="0"/>
      <dgm:spPr/>
    </dgm:pt>
    <dgm:pt modelId="{E1C483A7-25D9-474B-9393-ED9827B88F3C}" type="pres">
      <dgm:prSet presAssocID="{4B629E38-DA81-F24F-B301-2CB882A71901}" presName="noGeometry" presStyleCnt="0"/>
      <dgm:spPr/>
    </dgm:pt>
    <dgm:pt modelId="{8FDFB08B-3477-D944-849A-A3DCF4398EC5}" type="pres">
      <dgm:prSet presAssocID="{4B629E38-DA81-F24F-B301-2CB882A71901}" presName="childTextVisible" presStyleLbl="bgAccFollowNode1" presStyleIdx="1" presStyleCnt="3">
        <dgm:presLayoutVars>
          <dgm:bulletEnabled val="1"/>
        </dgm:presLayoutVars>
      </dgm:prSet>
      <dgm:spPr/>
    </dgm:pt>
    <dgm:pt modelId="{17965CB3-FDC1-C64A-89BD-14E7437F956F}" type="pres">
      <dgm:prSet presAssocID="{4B629E38-DA81-F24F-B301-2CB882A71901}" presName="childTextHidden" presStyleLbl="bgAccFollowNode1" presStyleIdx="1" presStyleCnt="3"/>
      <dgm:spPr/>
    </dgm:pt>
    <dgm:pt modelId="{E989954F-851E-EA4A-9094-D719368160E3}" type="pres">
      <dgm:prSet presAssocID="{4B629E38-DA81-F24F-B301-2CB882A7190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D417FCF-21FC-124E-BC10-B530B7CD6884}" type="pres">
      <dgm:prSet presAssocID="{4B629E38-DA81-F24F-B301-2CB882A71901}" presName="aSpace" presStyleCnt="0"/>
      <dgm:spPr/>
    </dgm:pt>
    <dgm:pt modelId="{1322A990-092B-1845-BF8D-2E1CA1E88B02}" type="pres">
      <dgm:prSet presAssocID="{531EED91-9B01-3D4C-8227-498BC85FDB8D}" presName="compNode" presStyleCnt="0"/>
      <dgm:spPr/>
    </dgm:pt>
    <dgm:pt modelId="{F38AB238-9FA9-7143-BD36-0A35B8A553D5}" type="pres">
      <dgm:prSet presAssocID="{531EED91-9B01-3D4C-8227-498BC85FDB8D}" presName="noGeometry" presStyleCnt="0"/>
      <dgm:spPr/>
    </dgm:pt>
    <dgm:pt modelId="{9BAAB213-5C0E-E04D-BD2B-51AE0DC37F7A}" type="pres">
      <dgm:prSet presAssocID="{531EED91-9B01-3D4C-8227-498BC85FDB8D}" presName="childTextVisible" presStyleLbl="bgAccFollowNode1" presStyleIdx="2" presStyleCnt="3">
        <dgm:presLayoutVars>
          <dgm:bulletEnabled val="1"/>
        </dgm:presLayoutVars>
      </dgm:prSet>
      <dgm:spPr/>
    </dgm:pt>
    <dgm:pt modelId="{13A0BFDF-66BF-DC45-BB1E-272B12BF35DE}" type="pres">
      <dgm:prSet presAssocID="{531EED91-9B01-3D4C-8227-498BC85FDB8D}" presName="childTextHidden" presStyleLbl="bgAccFollowNode1" presStyleIdx="2" presStyleCnt="3"/>
      <dgm:spPr/>
    </dgm:pt>
    <dgm:pt modelId="{FF2FC629-1A1C-1149-94ED-3DCE01CA5141}" type="pres">
      <dgm:prSet presAssocID="{531EED91-9B01-3D4C-8227-498BC85FDB8D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4FF3240B-CFE5-5A47-94A6-89CBC034CD54}" type="presOf" srcId="{F9DF27AB-C592-4240-B0C1-D15993FE75FD}" destId="{6A43480F-2FBA-3C45-A5CC-B31F9EE3FE57}" srcOrd="0" destOrd="1" presId="urn:microsoft.com/office/officeart/2005/8/layout/hProcess6"/>
    <dgm:cxn modelId="{5872102E-518A-9B46-AC04-2E67A4391689}" type="presOf" srcId="{531EED91-9B01-3D4C-8227-498BC85FDB8D}" destId="{FF2FC629-1A1C-1149-94ED-3DCE01CA5141}" srcOrd="0" destOrd="0" presId="urn:microsoft.com/office/officeart/2005/8/layout/hProcess6"/>
    <dgm:cxn modelId="{DDE39C33-A8A7-5D42-8654-AA58101B0C68}" srcId="{C8175160-22C3-814C-9543-3D22AF6D5526}" destId="{940D71EF-C2CC-BD4D-AFE4-78A58052F5CA}" srcOrd="0" destOrd="0" parTransId="{41EFDAAB-5D5E-6F4E-90D6-D3926D10A0E2}" sibTransId="{97274F02-461B-F041-9293-E11901AF8416}"/>
    <dgm:cxn modelId="{75BBCA3C-B6EF-0F46-8C15-7EAF24CE1C06}" type="presOf" srcId="{4AC6F8B0-92ED-0C45-AA23-684EC2570748}" destId="{13A0BFDF-66BF-DC45-BB1E-272B12BF35DE}" srcOrd="1" destOrd="0" presId="urn:microsoft.com/office/officeart/2005/8/layout/hProcess6"/>
    <dgm:cxn modelId="{DC92B743-55E7-154F-99BC-CA04CB1BB5D0}" type="presOf" srcId="{C8175160-22C3-814C-9543-3D22AF6D5526}" destId="{F90A6E11-16CF-8B43-B43D-38D5A2CCE4DA}" srcOrd="0" destOrd="0" presId="urn:microsoft.com/office/officeart/2005/8/layout/hProcess6"/>
    <dgm:cxn modelId="{7B038845-29D8-5748-BEF0-E93F53DCF881}" srcId="{C8175160-22C3-814C-9543-3D22AF6D5526}" destId="{4B629E38-DA81-F24F-B301-2CB882A71901}" srcOrd="1" destOrd="0" parTransId="{B70FEC51-4659-4B4C-AA88-34F42144DFA6}" sibTransId="{2F37B076-1F6B-1F43-9405-FC31B8D2670C}"/>
    <dgm:cxn modelId="{AA7FCF4E-879C-7C4F-8ADE-BD0215AE3881}" type="presOf" srcId="{2066195A-1FA9-E943-AE8B-A47D750B4126}" destId="{13A0BFDF-66BF-DC45-BB1E-272B12BF35DE}" srcOrd="1" destOrd="1" presId="urn:microsoft.com/office/officeart/2005/8/layout/hProcess6"/>
    <dgm:cxn modelId="{0B08B650-834C-8D42-A97F-6D76F05658C8}" type="presOf" srcId="{2066195A-1FA9-E943-AE8B-A47D750B4126}" destId="{9BAAB213-5C0E-E04D-BD2B-51AE0DC37F7A}" srcOrd="0" destOrd="1" presId="urn:microsoft.com/office/officeart/2005/8/layout/hProcess6"/>
    <dgm:cxn modelId="{602AD057-E9D9-B843-8F85-1A3BD1AD8000}" type="presOf" srcId="{4B629E38-DA81-F24F-B301-2CB882A71901}" destId="{E989954F-851E-EA4A-9094-D719368160E3}" srcOrd="0" destOrd="0" presId="urn:microsoft.com/office/officeart/2005/8/layout/hProcess6"/>
    <dgm:cxn modelId="{5D54F457-722C-144E-8857-E9FD83A37E6D}" srcId="{4B629E38-DA81-F24F-B301-2CB882A71901}" destId="{468FA8AF-155E-E249-82FF-58C07CED7978}" srcOrd="1" destOrd="0" parTransId="{C6A27BD5-4CDB-1243-B8B1-2BB7CF4BCDCC}" sibTransId="{AC2BD2B7-6EE1-084F-9C0C-5744546559A3}"/>
    <dgm:cxn modelId="{70D9255B-CB09-5343-B8B6-63A1C579954F}" srcId="{4B629E38-DA81-F24F-B301-2CB882A71901}" destId="{C4A65B35-E84D-9247-B0E5-0E78541094B0}" srcOrd="0" destOrd="0" parTransId="{2C6DC4D8-D066-E34C-8D81-AF4932EF4B7C}" sibTransId="{B42A0727-B6BD-0243-BB39-A15ABE7C675D}"/>
    <dgm:cxn modelId="{4D530B65-D78F-C14F-BD2B-AF60E065F159}" type="presOf" srcId="{C4A65B35-E84D-9247-B0E5-0E78541094B0}" destId="{17965CB3-FDC1-C64A-89BD-14E7437F956F}" srcOrd="1" destOrd="0" presId="urn:microsoft.com/office/officeart/2005/8/layout/hProcess6"/>
    <dgm:cxn modelId="{C675F67F-AB67-D949-B799-F4B7B9479064}" type="presOf" srcId="{79B185B9-7872-AD47-BFD0-C5A469602127}" destId="{C097A3D0-F99B-A546-AC6C-C1B63A0A5A73}" srcOrd="1" destOrd="0" presId="urn:microsoft.com/office/officeart/2005/8/layout/hProcess6"/>
    <dgm:cxn modelId="{79591380-1C5A-5C4F-9BE6-8DD7D1C05624}" srcId="{531EED91-9B01-3D4C-8227-498BC85FDB8D}" destId="{4AC6F8B0-92ED-0C45-AA23-684EC2570748}" srcOrd="0" destOrd="0" parTransId="{B7709274-A4B0-A349-9D60-6C76ABA88257}" sibTransId="{CF191C8F-AF7F-3441-B3DD-A0B460119F95}"/>
    <dgm:cxn modelId="{39C4A584-F49B-8D4C-986E-34A8AD3D171C}" type="presOf" srcId="{F9DF27AB-C592-4240-B0C1-D15993FE75FD}" destId="{C097A3D0-F99B-A546-AC6C-C1B63A0A5A73}" srcOrd="1" destOrd="1" presId="urn:microsoft.com/office/officeart/2005/8/layout/hProcess6"/>
    <dgm:cxn modelId="{2CEA008F-B69B-4E4B-9D3C-D15B2F6FC3DB}" type="presOf" srcId="{468FA8AF-155E-E249-82FF-58C07CED7978}" destId="{17965CB3-FDC1-C64A-89BD-14E7437F956F}" srcOrd="1" destOrd="1" presId="urn:microsoft.com/office/officeart/2005/8/layout/hProcess6"/>
    <dgm:cxn modelId="{EC11BD8F-8B77-F548-9647-C5BA667155CE}" srcId="{531EED91-9B01-3D4C-8227-498BC85FDB8D}" destId="{2066195A-1FA9-E943-AE8B-A47D750B4126}" srcOrd="1" destOrd="0" parTransId="{2E962C51-86B1-9C4B-9C5A-314AFE9005EA}" sibTransId="{9947DE51-DB10-6843-89C2-26E1BDBE5036}"/>
    <dgm:cxn modelId="{90F90CA3-1F1F-724E-BA6D-37DCA0E4FFD3}" srcId="{C8175160-22C3-814C-9543-3D22AF6D5526}" destId="{531EED91-9B01-3D4C-8227-498BC85FDB8D}" srcOrd="2" destOrd="0" parTransId="{9A2DB636-24FA-CF47-8DBD-0F4E366E1876}" sibTransId="{FA35F71C-52EF-544F-B551-D58B4440C069}"/>
    <dgm:cxn modelId="{7FE228A6-7AF5-5D42-8CEF-3CD0D0C20424}" type="presOf" srcId="{4AC6F8B0-92ED-0C45-AA23-684EC2570748}" destId="{9BAAB213-5C0E-E04D-BD2B-51AE0DC37F7A}" srcOrd="0" destOrd="0" presId="urn:microsoft.com/office/officeart/2005/8/layout/hProcess6"/>
    <dgm:cxn modelId="{C60D1EAD-ED98-DC4D-9B21-19EAB929F5E0}" type="presOf" srcId="{C4A65B35-E84D-9247-B0E5-0E78541094B0}" destId="{8FDFB08B-3477-D944-849A-A3DCF4398EC5}" srcOrd="0" destOrd="0" presId="urn:microsoft.com/office/officeart/2005/8/layout/hProcess6"/>
    <dgm:cxn modelId="{166ECDD7-C250-8B42-ACEC-8E564F258540}" type="presOf" srcId="{940D71EF-C2CC-BD4D-AFE4-78A58052F5CA}" destId="{E1F33E2A-E0B0-3342-8339-93BBF2E80F00}" srcOrd="0" destOrd="0" presId="urn:microsoft.com/office/officeart/2005/8/layout/hProcess6"/>
    <dgm:cxn modelId="{794E2ADE-A85C-3444-8D2C-444F187A011D}" type="presOf" srcId="{468FA8AF-155E-E249-82FF-58C07CED7978}" destId="{8FDFB08B-3477-D944-849A-A3DCF4398EC5}" srcOrd="0" destOrd="1" presId="urn:microsoft.com/office/officeart/2005/8/layout/hProcess6"/>
    <dgm:cxn modelId="{3515F7E1-2CB6-8840-B625-886C345CE19B}" srcId="{940D71EF-C2CC-BD4D-AFE4-78A58052F5CA}" destId="{79B185B9-7872-AD47-BFD0-C5A469602127}" srcOrd="0" destOrd="0" parTransId="{AA82E0AC-9A56-8445-98A8-7CCE61B5E1BB}" sibTransId="{501333F2-CA2C-8C49-A23A-F32C9E575203}"/>
    <dgm:cxn modelId="{AB940CF5-C6AB-7E4E-B649-0FD1B7FC7952}" srcId="{940D71EF-C2CC-BD4D-AFE4-78A58052F5CA}" destId="{F9DF27AB-C592-4240-B0C1-D15993FE75FD}" srcOrd="1" destOrd="0" parTransId="{83120415-504D-9841-91B8-2E3FE51340A4}" sibTransId="{BF62DC8B-0F91-6C44-BC8B-0121587884CE}"/>
    <dgm:cxn modelId="{6331E8FF-F87A-644A-8367-CFB57DB60FC5}" type="presOf" srcId="{79B185B9-7872-AD47-BFD0-C5A469602127}" destId="{6A43480F-2FBA-3C45-A5CC-B31F9EE3FE57}" srcOrd="0" destOrd="0" presId="urn:microsoft.com/office/officeart/2005/8/layout/hProcess6"/>
    <dgm:cxn modelId="{F175ADA6-3F15-704D-8899-D84385CBB4A5}" type="presParOf" srcId="{F90A6E11-16CF-8B43-B43D-38D5A2CCE4DA}" destId="{40F44997-65E7-0045-BD60-CAFE8396F71C}" srcOrd="0" destOrd="0" presId="urn:microsoft.com/office/officeart/2005/8/layout/hProcess6"/>
    <dgm:cxn modelId="{46C12EF2-4C92-5548-B2F8-3D0CEA4C72FC}" type="presParOf" srcId="{40F44997-65E7-0045-BD60-CAFE8396F71C}" destId="{5BA75526-BDB5-8448-9AFB-1BFE10476FF8}" srcOrd="0" destOrd="0" presId="urn:microsoft.com/office/officeart/2005/8/layout/hProcess6"/>
    <dgm:cxn modelId="{D54275E2-1F8D-AC4F-A5FB-A5EF2E643528}" type="presParOf" srcId="{40F44997-65E7-0045-BD60-CAFE8396F71C}" destId="{6A43480F-2FBA-3C45-A5CC-B31F9EE3FE57}" srcOrd="1" destOrd="0" presId="urn:microsoft.com/office/officeart/2005/8/layout/hProcess6"/>
    <dgm:cxn modelId="{BA5291BE-2F09-3447-BE47-3141312A04E9}" type="presParOf" srcId="{40F44997-65E7-0045-BD60-CAFE8396F71C}" destId="{C097A3D0-F99B-A546-AC6C-C1B63A0A5A73}" srcOrd="2" destOrd="0" presId="urn:microsoft.com/office/officeart/2005/8/layout/hProcess6"/>
    <dgm:cxn modelId="{BECDD6BD-7340-C143-8EC5-BB4337E0CBD0}" type="presParOf" srcId="{40F44997-65E7-0045-BD60-CAFE8396F71C}" destId="{E1F33E2A-E0B0-3342-8339-93BBF2E80F00}" srcOrd="3" destOrd="0" presId="urn:microsoft.com/office/officeart/2005/8/layout/hProcess6"/>
    <dgm:cxn modelId="{210A935B-B3B3-344B-9576-5A366BB69F7A}" type="presParOf" srcId="{F90A6E11-16CF-8B43-B43D-38D5A2CCE4DA}" destId="{34FB0E9A-4603-F749-AC59-56525F5BC8F8}" srcOrd="1" destOrd="0" presId="urn:microsoft.com/office/officeart/2005/8/layout/hProcess6"/>
    <dgm:cxn modelId="{00F41BEE-90E9-4649-8E65-1C9C4E3BC579}" type="presParOf" srcId="{F90A6E11-16CF-8B43-B43D-38D5A2CCE4DA}" destId="{C38DB27E-0A64-8D40-9C65-F66A305DAC6C}" srcOrd="2" destOrd="0" presId="urn:microsoft.com/office/officeart/2005/8/layout/hProcess6"/>
    <dgm:cxn modelId="{7DE94DC6-A2E4-6A4A-89A4-E812DF16678A}" type="presParOf" srcId="{C38DB27E-0A64-8D40-9C65-F66A305DAC6C}" destId="{E1C483A7-25D9-474B-9393-ED9827B88F3C}" srcOrd="0" destOrd="0" presId="urn:microsoft.com/office/officeart/2005/8/layout/hProcess6"/>
    <dgm:cxn modelId="{79AA1E99-B281-6D42-9D5E-B18D9A5888BD}" type="presParOf" srcId="{C38DB27E-0A64-8D40-9C65-F66A305DAC6C}" destId="{8FDFB08B-3477-D944-849A-A3DCF4398EC5}" srcOrd="1" destOrd="0" presId="urn:microsoft.com/office/officeart/2005/8/layout/hProcess6"/>
    <dgm:cxn modelId="{4B321DEE-A086-2C4F-A774-A57C7F619DA8}" type="presParOf" srcId="{C38DB27E-0A64-8D40-9C65-F66A305DAC6C}" destId="{17965CB3-FDC1-C64A-89BD-14E7437F956F}" srcOrd="2" destOrd="0" presId="urn:microsoft.com/office/officeart/2005/8/layout/hProcess6"/>
    <dgm:cxn modelId="{97560966-BDCB-FB47-97A8-E1163FDD2EE5}" type="presParOf" srcId="{C38DB27E-0A64-8D40-9C65-F66A305DAC6C}" destId="{E989954F-851E-EA4A-9094-D719368160E3}" srcOrd="3" destOrd="0" presId="urn:microsoft.com/office/officeart/2005/8/layout/hProcess6"/>
    <dgm:cxn modelId="{4CE86EDD-466D-2843-B87A-06D90004D7D8}" type="presParOf" srcId="{F90A6E11-16CF-8B43-B43D-38D5A2CCE4DA}" destId="{4D417FCF-21FC-124E-BC10-B530B7CD6884}" srcOrd="3" destOrd="0" presId="urn:microsoft.com/office/officeart/2005/8/layout/hProcess6"/>
    <dgm:cxn modelId="{AF02404E-BE8B-594F-8F3D-877C6B7AFB24}" type="presParOf" srcId="{F90A6E11-16CF-8B43-B43D-38D5A2CCE4DA}" destId="{1322A990-092B-1845-BF8D-2E1CA1E88B02}" srcOrd="4" destOrd="0" presId="urn:microsoft.com/office/officeart/2005/8/layout/hProcess6"/>
    <dgm:cxn modelId="{CFC003B9-9D1A-4C44-8175-9A22FD0CF5D4}" type="presParOf" srcId="{1322A990-092B-1845-BF8D-2E1CA1E88B02}" destId="{F38AB238-9FA9-7143-BD36-0A35B8A553D5}" srcOrd="0" destOrd="0" presId="urn:microsoft.com/office/officeart/2005/8/layout/hProcess6"/>
    <dgm:cxn modelId="{CF5940EB-5F2A-5E40-8391-95814D9F0D36}" type="presParOf" srcId="{1322A990-092B-1845-BF8D-2E1CA1E88B02}" destId="{9BAAB213-5C0E-E04D-BD2B-51AE0DC37F7A}" srcOrd="1" destOrd="0" presId="urn:microsoft.com/office/officeart/2005/8/layout/hProcess6"/>
    <dgm:cxn modelId="{21872115-93E1-ED4C-8711-73E24F9BA428}" type="presParOf" srcId="{1322A990-092B-1845-BF8D-2E1CA1E88B02}" destId="{13A0BFDF-66BF-DC45-BB1E-272B12BF35DE}" srcOrd="2" destOrd="0" presId="urn:microsoft.com/office/officeart/2005/8/layout/hProcess6"/>
    <dgm:cxn modelId="{8DB21421-5581-B748-B7C3-A8B128DB588E}" type="presParOf" srcId="{1322A990-092B-1845-BF8D-2E1CA1E88B02}" destId="{FF2FC629-1A1C-1149-94ED-3DCE01CA5141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6C8F52-AAE1-5F48-90C0-CF8DD5681583}" type="doc">
      <dgm:prSet loTypeId="urn:microsoft.com/office/officeart/2005/8/layout/targe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E75DBC0-9901-C240-9D2D-B460BC3D0D09}">
      <dgm:prSet phldrT="[Text]"/>
      <dgm:spPr/>
      <dgm:t>
        <a:bodyPr/>
        <a:lstStyle/>
        <a:p>
          <a:r>
            <a:rPr lang="en-GB" dirty="0"/>
            <a:t>Low FEV</a:t>
          </a:r>
          <a:r>
            <a:rPr lang="en-GB" baseline="-25000" dirty="0"/>
            <a:t>1</a:t>
          </a:r>
          <a:r>
            <a:rPr lang="en-GB" dirty="0"/>
            <a:t> (&lt; 60% predicted )</a:t>
          </a:r>
        </a:p>
      </dgm:t>
    </dgm:pt>
    <dgm:pt modelId="{7E487AE8-2A85-EC4F-B987-D038CA17F160}" type="parTrans" cxnId="{1EBC10F7-82DB-8040-B5D6-4CF390725B03}">
      <dgm:prSet/>
      <dgm:spPr/>
      <dgm:t>
        <a:bodyPr/>
        <a:lstStyle/>
        <a:p>
          <a:endParaRPr lang="en-GB"/>
        </a:p>
      </dgm:t>
    </dgm:pt>
    <dgm:pt modelId="{D49DC040-2D71-C940-BAF9-91DC9DD31759}" type="sibTrans" cxnId="{1EBC10F7-82DB-8040-B5D6-4CF390725B03}">
      <dgm:prSet/>
      <dgm:spPr/>
      <dgm:t>
        <a:bodyPr/>
        <a:lstStyle/>
        <a:p>
          <a:endParaRPr lang="en-GB"/>
        </a:p>
      </dgm:t>
    </dgm:pt>
    <dgm:pt modelId="{AD7A716B-8D8A-0B4E-9BB1-59CCDFF13F5D}">
      <dgm:prSet phldrT="[Text]"/>
      <dgm:spPr/>
      <dgm:t>
        <a:bodyPr/>
        <a:lstStyle/>
        <a:p>
          <a:r>
            <a:rPr lang="en-GB" dirty="0"/>
            <a:t>At risk for exacerbations</a:t>
          </a:r>
        </a:p>
      </dgm:t>
    </dgm:pt>
    <dgm:pt modelId="{31F6F9C9-177F-6D42-B9D3-11D837179D38}" type="parTrans" cxnId="{B1BA31C1-651F-9F48-8357-448425B16DBF}">
      <dgm:prSet/>
      <dgm:spPr/>
      <dgm:t>
        <a:bodyPr/>
        <a:lstStyle/>
        <a:p>
          <a:endParaRPr lang="en-GB"/>
        </a:p>
      </dgm:t>
    </dgm:pt>
    <dgm:pt modelId="{DBB8801C-696C-654F-BF37-46F1F969ED0D}" type="sibTrans" cxnId="{B1BA31C1-651F-9F48-8357-448425B16DBF}">
      <dgm:prSet/>
      <dgm:spPr/>
      <dgm:t>
        <a:bodyPr/>
        <a:lstStyle/>
        <a:p>
          <a:endParaRPr lang="en-GB"/>
        </a:p>
      </dgm:t>
    </dgm:pt>
    <dgm:pt modelId="{D0E9D0A0-2F94-3348-BC9F-F70EF14514FB}">
      <dgm:prSet phldrT="[Text]"/>
      <dgm:spPr/>
      <dgm:t>
        <a:bodyPr/>
        <a:lstStyle/>
        <a:p>
          <a:r>
            <a:rPr lang="en-GB" dirty="0"/>
            <a:t>Rapid lung function decline</a:t>
          </a:r>
        </a:p>
      </dgm:t>
    </dgm:pt>
    <dgm:pt modelId="{C8A0A6DF-BF5E-6B4A-97CD-1240D05C17CA}" type="parTrans" cxnId="{6D2067DD-F702-2648-AD4A-35587528176E}">
      <dgm:prSet/>
      <dgm:spPr/>
      <dgm:t>
        <a:bodyPr/>
        <a:lstStyle/>
        <a:p>
          <a:endParaRPr lang="en-GB"/>
        </a:p>
      </dgm:t>
    </dgm:pt>
    <dgm:pt modelId="{02C05642-CE86-6648-916E-BCFE05108D47}" type="sibTrans" cxnId="{6D2067DD-F702-2648-AD4A-35587528176E}">
      <dgm:prSet/>
      <dgm:spPr/>
      <dgm:t>
        <a:bodyPr/>
        <a:lstStyle/>
        <a:p>
          <a:endParaRPr lang="en-GB"/>
        </a:p>
      </dgm:t>
    </dgm:pt>
    <dgm:pt modelId="{37ED59E7-C2F2-FE4E-9CC4-8BFC7B2C1242}">
      <dgm:prSet phldrT="[Text]"/>
      <dgm:spPr/>
      <dgm:t>
        <a:bodyPr/>
        <a:lstStyle/>
        <a:p>
          <a:r>
            <a:rPr lang="en-GB" dirty="0"/>
            <a:t>Near Normal FEV</a:t>
          </a:r>
          <a:r>
            <a:rPr lang="en-GB" baseline="-25000" dirty="0"/>
            <a:t>1</a:t>
          </a:r>
        </a:p>
      </dgm:t>
    </dgm:pt>
    <dgm:pt modelId="{E3ED57E8-054E-C24C-BD30-1D106ECF8826}" type="parTrans" cxnId="{C64BDEBC-3656-6940-A769-96EF3BA8D05D}">
      <dgm:prSet/>
      <dgm:spPr/>
      <dgm:t>
        <a:bodyPr/>
        <a:lstStyle/>
        <a:p>
          <a:endParaRPr lang="en-GB"/>
        </a:p>
      </dgm:t>
    </dgm:pt>
    <dgm:pt modelId="{0A255682-5A0A-934A-BC99-2C8188429C7A}" type="sibTrans" cxnId="{C64BDEBC-3656-6940-A769-96EF3BA8D05D}">
      <dgm:prSet/>
      <dgm:spPr/>
      <dgm:t>
        <a:bodyPr/>
        <a:lstStyle/>
        <a:p>
          <a:endParaRPr lang="en-GB"/>
        </a:p>
      </dgm:t>
    </dgm:pt>
    <dgm:pt modelId="{14F22A4D-A8DA-5F45-9016-6F37487ED3DC}">
      <dgm:prSet phldrT="[Text]"/>
      <dgm:spPr/>
      <dgm:t>
        <a:bodyPr/>
        <a:lstStyle/>
        <a:p>
          <a:r>
            <a:rPr lang="en-GB" dirty="0"/>
            <a:t>SOB: Cardiac / Deconditioning</a:t>
          </a:r>
        </a:p>
      </dgm:t>
    </dgm:pt>
    <dgm:pt modelId="{E490B200-0DCE-0448-9990-CF5C41EB43C1}" type="parTrans" cxnId="{9C3541F0-1250-D249-ADAA-6050BB787849}">
      <dgm:prSet/>
      <dgm:spPr/>
      <dgm:t>
        <a:bodyPr/>
        <a:lstStyle/>
        <a:p>
          <a:endParaRPr lang="en-GB"/>
        </a:p>
      </dgm:t>
    </dgm:pt>
    <dgm:pt modelId="{87D8D66E-CC4A-0D4D-ADA1-6BDEC575012F}" type="sibTrans" cxnId="{9C3541F0-1250-D249-ADAA-6050BB787849}">
      <dgm:prSet/>
      <dgm:spPr/>
      <dgm:t>
        <a:bodyPr/>
        <a:lstStyle/>
        <a:p>
          <a:endParaRPr lang="en-GB"/>
        </a:p>
      </dgm:t>
    </dgm:pt>
    <dgm:pt modelId="{88C949A9-9896-2B44-AC6E-AB1C0187A96D}">
      <dgm:prSet phldrT="[Text]"/>
      <dgm:spPr/>
      <dgm:t>
        <a:bodyPr/>
        <a:lstStyle/>
        <a:p>
          <a:r>
            <a:rPr lang="en-GB" dirty="0"/>
            <a:t>Cough : PNDS / GERD</a:t>
          </a:r>
        </a:p>
      </dgm:t>
    </dgm:pt>
    <dgm:pt modelId="{84B62A83-1827-8946-8341-BDCA90671AD7}" type="parTrans" cxnId="{6C04924F-464C-FB40-91D0-9C6DD373134E}">
      <dgm:prSet/>
      <dgm:spPr/>
      <dgm:t>
        <a:bodyPr/>
        <a:lstStyle/>
        <a:p>
          <a:endParaRPr lang="en-GB"/>
        </a:p>
      </dgm:t>
    </dgm:pt>
    <dgm:pt modelId="{B608472B-52DD-8A4B-9037-CBD024A0C82F}" type="sibTrans" cxnId="{6C04924F-464C-FB40-91D0-9C6DD373134E}">
      <dgm:prSet/>
      <dgm:spPr/>
      <dgm:t>
        <a:bodyPr/>
        <a:lstStyle/>
        <a:p>
          <a:endParaRPr lang="en-GB"/>
        </a:p>
      </dgm:t>
    </dgm:pt>
    <dgm:pt modelId="{D5738973-30BD-B844-8688-B9F817D8433E}">
      <dgm:prSet phldrT="[Text]"/>
      <dgm:spPr/>
      <dgm:t>
        <a:bodyPr/>
        <a:lstStyle/>
        <a:p>
          <a:r>
            <a:rPr lang="en-GB" dirty="0"/>
            <a:t>Reversibility in FEV</a:t>
          </a:r>
          <a:r>
            <a:rPr lang="en-GB" baseline="-25000" dirty="0"/>
            <a:t>1</a:t>
          </a:r>
        </a:p>
      </dgm:t>
    </dgm:pt>
    <dgm:pt modelId="{D223F099-9445-814E-BE0D-5203F46F41FE}" type="parTrans" cxnId="{2AD0D4C4-2DA5-3747-91B4-C0A4283F7406}">
      <dgm:prSet/>
      <dgm:spPr/>
      <dgm:t>
        <a:bodyPr/>
        <a:lstStyle/>
        <a:p>
          <a:endParaRPr lang="en-GB"/>
        </a:p>
      </dgm:t>
    </dgm:pt>
    <dgm:pt modelId="{C5778CBE-3AB6-F84C-9370-CD85D8487759}" type="sibTrans" cxnId="{2AD0D4C4-2DA5-3747-91B4-C0A4283F7406}">
      <dgm:prSet/>
      <dgm:spPr/>
      <dgm:t>
        <a:bodyPr/>
        <a:lstStyle/>
        <a:p>
          <a:endParaRPr lang="en-GB"/>
        </a:p>
      </dgm:t>
    </dgm:pt>
    <dgm:pt modelId="{D75BD649-6B08-5040-A88D-61A120489B8D}">
      <dgm:prSet phldrT="[Text]"/>
      <dgm:spPr/>
      <dgm:t>
        <a:bodyPr/>
        <a:lstStyle/>
        <a:p>
          <a:r>
            <a:rPr lang="en-GB" dirty="0"/>
            <a:t>Compliance</a:t>
          </a:r>
        </a:p>
      </dgm:t>
    </dgm:pt>
    <dgm:pt modelId="{92D5CC10-E8ED-BD4B-83F0-E68FC7720236}" type="parTrans" cxnId="{7BFCF394-AF50-9846-A4CE-4BF7F38DEE44}">
      <dgm:prSet/>
      <dgm:spPr/>
      <dgm:t>
        <a:bodyPr/>
        <a:lstStyle/>
        <a:p>
          <a:endParaRPr lang="en-GB"/>
        </a:p>
      </dgm:t>
    </dgm:pt>
    <dgm:pt modelId="{5D086061-48C1-C547-AB0F-93588259B730}" type="sibTrans" cxnId="{7BFCF394-AF50-9846-A4CE-4BF7F38DEE44}">
      <dgm:prSet/>
      <dgm:spPr/>
      <dgm:t>
        <a:bodyPr/>
        <a:lstStyle/>
        <a:p>
          <a:endParaRPr lang="en-GB"/>
        </a:p>
      </dgm:t>
    </dgm:pt>
    <dgm:pt modelId="{85B81306-350D-6244-9832-14E9D0354BAA}">
      <dgm:prSet phldrT="[Text]"/>
      <dgm:spPr/>
      <dgm:t>
        <a:bodyPr/>
        <a:lstStyle/>
        <a:p>
          <a:r>
            <a:rPr lang="en-GB" dirty="0"/>
            <a:t>Uncontrolled asthma</a:t>
          </a:r>
        </a:p>
      </dgm:t>
    </dgm:pt>
    <dgm:pt modelId="{AA10411B-5C70-5848-BE03-5533C83570D3}" type="parTrans" cxnId="{B069BA07-A156-A147-A143-77C04C3AC457}">
      <dgm:prSet/>
      <dgm:spPr/>
      <dgm:t>
        <a:bodyPr/>
        <a:lstStyle/>
        <a:p>
          <a:endParaRPr lang="en-GB"/>
        </a:p>
      </dgm:t>
    </dgm:pt>
    <dgm:pt modelId="{F7ACCD42-2866-D642-92C3-398D22E7FCB6}" type="sibTrans" cxnId="{B069BA07-A156-A147-A143-77C04C3AC457}">
      <dgm:prSet/>
      <dgm:spPr/>
      <dgm:t>
        <a:bodyPr/>
        <a:lstStyle/>
        <a:p>
          <a:endParaRPr lang="en-GB"/>
        </a:p>
      </dgm:t>
    </dgm:pt>
    <dgm:pt modelId="{05919C87-37D5-B141-BC17-7012D75BBD71}" type="pres">
      <dgm:prSet presAssocID="{AE6C8F52-AAE1-5F48-90C0-CF8DD568158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01D8031-4ED5-4542-84DC-B1D7DD7B263C}" type="pres">
      <dgm:prSet presAssocID="{2E75DBC0-9901-C240-9D2D-B460BC3D0D09}" presName="circle1" presStyleLbl="node1" presStyleIdx="0" presStyleCnt="3"/>
      <dgm:spPr/>
    </dgm:pt>
    <dgm:pt modelId="{9347B096-1FF0-C947-B756-36580DEE890E}" type="pres">
      <dgm:prSet presAssocID="{2E75DBC0-9901-C240-9D2D-B460BC3D0D09}" presName="space" presStyleCnt="0"/>
      <dgm:spPr/>
    </dgm:pt>
    <dgm:pt modelId="{CE68695D-B968-2B45-A927-08D19CAA3D05}" type="pres">
      <dgm:prSet presAssocID="{2E75DBC0-9901-C240-9D2D-B460BC3D0D09}" presName="rect1" presStyleLbl="alignAcc1" presStyleIdx="0" presStyleCnt="3"/>
      <dgm:spPr/>
    </dgm:pt>
    <dgm:pt modelId="{6027608B-0C04-994C-ABEB-36DBAB53F12D}" type="pres">
      <dgm:prSet presAssocID="{37ED59E7-C2F2-FE4E-9CC4-8BFC7B2C1242}" presName="vertSpace2" presStyleLbl="node1" presStyleIdx="0" presStyleCnt="3"/>
      <dgm:spPr/>
    </dgm:pt>
    <dgm:pt modelId="{686C63EF-BD7F-8843-B6AC-4CE3043D8239}" type="pres">
      <dgm:prSet presAssocID="{37ED59E7-C2F2-FE4E-9CC4-8BFC7B2C1242}" presName="circle2" presStyleLbl="node1" presStyleIdx="1" presStyleCnt="3"/>
      <dgm:spPr/>
    </dgm:pt>
    <dgm:pt modelId="{1AE058F3-D9BF-2F4A-852B-6C7EB6EC54F2}" type="pres">
      <dgm:prSet presAssocID="{37ED59E7-C2F2-FE4E-9CC4-8BFC7B2C1242}" presName="rect2" presStyleLbl="alignAcc1" presStyleIdx="1" presStyleCnt="3"/>
      <dgm:spPr/>
    </dgm:pt>
    <dgm:pt modelId="{28EE60EF-D4E3-A943-8D8D-613B5CD6C3B5}" type="pres">
      <dgm:prSet presAssocID="{D5738973-30BD-B844-8688-B9F817D8433E}" presName="vertSpace3" presStyleLbl="node1" presStyleIdx="1" presStyleCnt="3"/>
      <dgm:spPr/>
    </dgm:pt>
    <dgm:pt modelId="{30965809-0586-B743-8918-972F17D50F0D}" type="pres">
      <dgm:prSet presAssocID="{D5738973-30BD-B844-8688-B9F817D8433E}" presName="circle3" presStyleLbl="node1" presStyleIdx="2" presStyleCnt="3"/>
      <dgm:spPr/>
    </dgm:pt>
    <dgm:pt modelId="{6424AB16-8570-4440-81F6-A766A53FF656}" type="pres">
      <dgm:prSet presAssocID="{D5738973-30BD-B844-8688-B9F817D8433E}" presName="rect3" presStyleLbl="alignAcc1" presStyleIdx="2" presStyleCnt="3"/>
      <dgm:spPr/>
    </dgm:pt>
    <dgm:pt modelId="{5607EDCF-CA5E-3547-AF7C-FC84AFCF71D8}" type="pres">
      <dgm:prSet presAssocID="{2E75DBC0-9901-C240-9D2D-B460BC3D0D09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4E0EEB3B-688F-E44F-896D-0F443970BA2A}" type="pres">
      <dgm:prSet presAssocID="{2E75DBC0-9901-C240-9D2D-B460BC3D0D09}" presName="rect1ChTx" presStyleLbl="alignAcc1" presStyleIdx="2" presStyleCnt="3">
        <dgm:presLayoutVars>
          <dgm:bulletEnabled val="1"/>
        </dgm:presLayoutVars>
      </dgm:prSet>
      <dgm:spPr/>
    </dgm:pt>
    <dgm:pt modelId="{9255E621-AA9B-DF40-A5B8-D177EB47FBE2}" type="pres">
      <dgm:prSet presAssocID="{37ED59E7-C2F2-FE4E-9CC4-8BFC7B2C1242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43A5B3B3-6036-DC45-B0F3-C96933224842}" type="pres">
      <dgm:prSet presAssocID="{37ED59E7-C2F2-FE4E-9CC4-8BFC7B2C1242}" presName="rect2ChTx" presStyleLbl="alignAcc1" presStyleIdx="2" presStyleCnt="3">
        <dgm:presLayoutVars>
          <dgm:bulletEnabled val="1"/>
        </dgm:presLayoutVars>
      </dgm:prSet>
      <dgm:spPr/>
    </dgm:pt>
    <dgm:pt modelId="{4F870AB2-7CD1-3F43-82A6-79A0BC53667D}" type="pres">
      <dgm:prSet presAssocID="{D5738973-30BD-B844-8688-B9F817D8433E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2D3EB744-D6A8-994B-BBCA-DB386C32DE43}" type="pres">
      <dgm:prSet presAssocID="{D5738973-30BD-B844-8688-B9F817D8433E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B069BA07-A156-A147-A143-77C04C3AC457}" srcId="{D5738973-30BD-B844-8688-B9F817D8433E}" destId="{85B81306-350D-6244-9832-14E9D0354BAA}" srcOrd="1" destOrd="0" parTransId="{AA10411B-5C70-5848-BE03-5533C83570D3}" sibTransId="{F7ACCD42-2866-D642-92C3-398D22E7FCB6}"/>
    <dgm:cxn modelId="{D9A2A513-E788-6C4C-BD9F-102B835E35F5}" type="presOf" srcId="{D5738973-30BD-B844-8688-B9F817D8433E}" destId="{6424AB16-8570-4440-81F6-A766A53FF656}" srcOrd="0" destOrd="0" presId="urn:microsoft.com/office/officeart/2005/8/layout/target3"/>
    <dgm:cxn modelId="{8055F813-9DEE-9E44-866A-588E7D4EFE1A}" type="presOf" srcId="{88C949A9-9896-2B44-AC6E-AB1C0187A96D}" destId="{43A5B3B3-6036-DC45-B0F3-C96933224842}" srcOrd="0" destOrd="1" presId="urn:microsoft.com/office/officeart/2005/8/layout/target3"/>
    <dgm:cxn modelId="{221F8437-6E22-D046-BC18-BE7FCDFC027F}" type="presOf" srcId="{D5738973-30BD-B844-8688-B9F817D8433E}" destId="{4F870AB2-7CD1-3F43-82A6-79A0BC53667D}" srcOrd="1" destOrd="0" presId="urn:microsoft.com/office/officeart/2005/8/layout/target3"/>
    <dgm:cxn modelId="{6C04924F-464C-FB40-91D0-9C6DD373134E}" srcId="{37ED59E7-C2F2-FE4E-9CC4-8BFC7B2C1242}" destId="{88C949A9-9896-2B44-AC6E-AB1C0187A96D}" srcOrd="1" destOrd="0" parTransId="{84B62A83-1827-8946-8341-BDCA90671AD7}" sibTransId="{B608472B-52DD-8A4B-9037-CBD024A0C82F}"/>
    <dgm:cxn modelId="{E5FE8950-0AF0-3449-9D58-7C8DB041D175}" type="presOf" srcId="{AD7A716B-8D8A-0B4E-9BB1-59CCDFF13F5D}" destId="{4E0EEB3B-688F-E44F-896D-0F443970BA2A}" srcOrd="0" destOrd="0" presId="urn:microsoft.com/office/officeart/2005/8/layout/target3"/>
    <dgm:cxn modelId="{CC09B471-034D-9D47-82C1-EE2F03AE6CDA}" type="presOf" srcId="{AE6C8F52-AAE1-5F48-90C0-CF8DD5681583}" destId="{05919C87-37D5-B141-BC17-7012D75BBD71}" srcOrd="0" destOrd="0" presId="urn:microsoft.com/office/officeart/2005/8/layout/target3"/>
    <dgm:cxn modelId="{FC3B3E7E-982E-A64F-B219-CED4D1AF36FD}" type="presOf" srcId="{37ED59E7-C2F2-FE4E-9CC4-8BFC7B2C1242}" destId="{1AE058F3-D9BF-2F4A-852B-6C7EB6EC54F2}" srcOrd="0" destOrd="0" presId="urn:microsoft.com/office/officeart/2005/8/layout/target3"/>
    <dgm:cxn modelId="{BDEF008B-CCA5-1242-AEB8-4E57544AEFE3}" type="presOf" srcId="{D75BD649-6B08-5040-A88D-61A120489B8D}" destId="{2D3EB744-D6A8-994B-BBCA-DB386C32DE43}" srcOrd="0" destOrd="0" presId="urn:microsoft.com/office/officeart/2005/8/layout/target3"/>
    <dgm:cxn modelId="{7BFCF394-AF50-9846-A4CE-4BF7F38DEE44}" srcId="{D5738973-30BD-B844-8688-B9F817D8433E}" destId="{D75BD649-6B08-5040-A88D-61A120489B8D}" srcOrd="0" destOrd="0" parTransId="{92D5CC10-E8ED-BD4B-83F0-E68FC7720236}" sibTransId="{5D086061-48C1-C547-AB0F-93588259B730}"/>
    <dgm:cxn modelId="{84E712AA-D206-CF49-88F6-3DF2C123862D}" type="presOf" srcId="{14F22A4D-A8DA-5F45-9016-6F37487ED3DC}" destId="{43A5B3B3-6036-DC45-B0F3-C96933224842}" srcOrd="0" destOrd="0" presId="urn:microsoft.com/office/officeart/2005/8/layout/target3"/>
    <dgm:cxn modelId="{A85F51BA-A4C3-B345-9569-C8FD4228BF27}" type="presOf" srcId="{D0E9D0A0-2F94-3348-BC9F-F70EF14514FB}" destId="{4E0EEB3B-688F-E44F-896D-0F443970BA2A}" srcOrd="0" destOrd="1" presId="urn:microsoft.com/office/officeart/2005/8/layout/target3"/>
    <dgm:cxn modelId="{C64BDEBC-3656-6940-A769-96EF3BA8D05D}" srcId="{AE6C8F52-AAE1-5F48-90C0-CF8DD5681583}" destId="{37ED59E7-C2F2-FE4E-9CC4-8BFC7B2C1242}" srcOrd="1" destOrd="0" parTransId="{E3ED57E8-054E-C24C-BD30-1D106ECF8826}" sibTransId="{0A255682-5A0A-934A-BC99-2C8188429C7A}"/>
    <dgm:cxn modelId="{B1BA31C1-651F-9F48-8357-448425B16DBF}" srcId="{2E75DBC0-9901-C240-9D2D-B460BC3D0D09}" destId="{AD7A716B-8D8A-0B4E-9BB1-59CCDFF13F5D}" srcOrd="0" destOrd="0" parTransId="{31F6F9C9-177F-6D42-B9D3-11D837179D38}" sibTransId="{DBB8801C-696C-654F-BF37-46F1F969ED0D}"/>
    <dgm:cxn modelId="{2AD0D4C4-2DA5-3747-91B4-C0A4283F7406}" srcId="{AE6C8F52-AAE1-5F48-90C0-CF8DD5681583}" destId="{D5738973-30BD-B844-8688-B9F817D8433E}" srcOrd="2" destOrd="0" parTransId="{D223F099-9445-814E-BE0D-5203F46F41FE}" sibTransId="{C5778CBE-3AB6-F84C-9370-CD85D8487759}"/>
    <dgm:cxn modelId="{CC6398CD-2A73-AE4B-8A8E-1B2A95556B1F}" type="presOf" srcId="{2E75DBC0-9901-C240-9D2D-B460BC3D0D09}" destId="{5607EDCF-CA5E-3547-AF7C-FC84AFCF71D8}" srcOrd="1" destOrd="0" presId="urn:microsoft.com/office/officeart/2005/8/layout/target3"/>
    <dgm:cxn modelId="{6D2067DD-F702-2648-AD4A-35587528176E}" srcId="{2E75DBC0-9901-C240-9D2D-B460BC3D0D09}" destId="{D0E9D0A0-2F94-3348-BC9F-F70EF14514FB}" srcOrd="1" destOrd="0" parTransId="{C8A0A6DF-BF5E-6B4A-97CD-1240D05C17CA}" sibTransId="{02C05642-CE86-6648-916E-BCFE05108D47}"/>
    <dgm:cxn modelId="{1AECCEEC-AC3D-A24D-A9B0-C7563C67E8BE}" type="presOf" srcId="{85B81306-350D-6244-9832-14E9D0354BAA}" destId="{2D3EB744-D6A8-994B-BBCA-DB386C32DE43}" srcOrd="0" destOrd="1" presId="urn:microsoft.com/office/officeart/2005/8/layout/target3"/>
    <dgm:cxn modelId="{9C3541F0-1250-D249-ADAA-6050BB787849}" srcId="{37ED59E7-C2F2-FE4E-9CC4-8BFC7B2C1242}" destId="{14F22A4D-A8DA-5F45-9016-6F37487ED3DC}" srcOrd="0" destOrd="0" parTransId="{E490B200-0DCE-0448-9990-CF5C41EB43C1}" sibTransId="{87D8D66E-CC4A-0D4D-ADA1-6BDEC575012F}"/>
    <dgm:cxn modelId="{A7C8D2F2-0958-1E4A-9EAC-D584A5418524}" type="presOf" srcId="{2E75DBC0-9901-C240-9D2D-B460BC3D0D09}" destId="{CE68695D-B968-2B45-A927-08D19CAA3D05}" srcOrd="0" destOrd="0" presId="urn:microsoft.com/office/officeart/2005/8/layout/target3"/>
    <dgm:cxn modelId="{1EBC10F7-82DB-8040-B5D6-4CF390725B03}" srcId="{AE6C8F52-AAE1-5F48-90C0-CF8DD5681583}" destId="{2E75DBC0-9901-C240-9D2D-B460BC3D0D09}" srcOrd="0" destOrd="0" parTransId="{7E487AE8-2A85-EC4F-B987-D038CA17F160}" sibTransId="{D49DC040-2D71-C940-BAF9-91DC9DD31759}"/>
    <dgm:cxn modelId="{F37B26FA-DFD8-F24F-BC65-F59E9F62F0CD}" type="presOf" srcId="{37ED59E7-C2F2-FE4E-9CC4-8BFC7B2C1242}" destId="{9255E621-AA9B-DF40-A5B8-D177EB47FBE2}" srcOrd="1" destOrd="0" presId="urn:microsoft.com/office/officeart/2005/8/layout/target3"/>
    <dgm:cxn modelId="{A7CF2345-DAD6-2041-BF2C-872C6444EAD6}" type="presParOf" srcId="{05919C87-37D5-B141-BC17-7012D75BBD71}" destId="{D01D8031-4ED5-4542-84DC-B1D7DD7B263C}" srcOrd="0" destOrd="0" presId="urn:microsoft.com/office/officeart/2005/8/layout/target3"/>
    <dgm:cxn modelId="{52F42303-4508-9040-8C84-7BF069983DF2}" type="presParOf" srcId="{05919C87-37D5-B141-BC17-7012D75BBD71}" destId="{9347B096-1FF0-C947-B756-36580DEE890E}" srcOrd="1" destOrd="0" presId="urn:microsoft.com/office/officeart/2005/8/layout/target3"/>
    <dgm:cxn modelId="{A542D2E1-74EF-6949-B9C5-05E14DA33C5A}" type="presParOf" srcId="{05919C87-37D5-B141-BC17-7012D75BBD71}" destId="{CE68695D-B968-2B45-A927-08D19CAA3D05}" srcOrd="2" destOrd="0" presId="urn:microsoft.com/office/officeart/2005/8/layout/target3"/>
    <dgm:cxn modelId="{BCDF2FA9-B59F-A74F-A21D-9CF8961DA6EB}" type="presParOf" srcId="{05919C87-37D5-B141-BC17-7012D75BBD71}" destId="{6027608B-0C04-994C-ABEB-36DBAB53F12D}" srcOrd="3" destOrd="0" presId="urn:microsoft.com/office/officeart/2005/8/layout/target3"/>
    <dgm:cxn modelId="{ADA7A911-60D6-404F-90D3-60DCB6A0B5E9}" type="presParOf" srcId="{05919C87-37D5-B141-BC17-7012D75BBD71}" destId="{686C63EF-BD7F-8843-B6AC-4CE3043D8239}" srcOrd="4" destOrd="0" presId="urn:microsoft.com/office/officeart/2005/8/layout/target3"/>
    <dgm:cxn modelId="{7583C6AF-EAA5-F541-8200-4B0C8652EF06}" type="presParOf" srcId="{05919C87-37D5-B141-BC17-7012D75BBD71}" destId="{1AE058F3-D9BF-2F4A-852B-6C7EB6EC54F2}" srcOrd="5" destOrd="0" presId="urn:microsoft.com/office/officeart/2005/8/layout/target3"/>
    <dgm:cxn modelId="{004F68F5-1A54-B648-902F-7A17DA80BD47}" type="presParOf" srcId="{05919C87-37D5-B141-BC17-7012D75BBD71}" destId="{28EE60EF-D4E3-A943-8D8D-613B5CD6C3B5}" srcOrd="6" destOrd="0" presId="urn:microsoft.com/office/officeart/2005/8/layout/target3"/>
    <dgm:cxn modelId="{923553DE-F311-FB47-9259-C8977C245586}" type="presParOf" srcId="{05919C87-37D5-B141-BC17-7012D75BBD71}" destId="{30965809-0586-B743-8918-972F17D50F0D}" srcOrd="7" destOrd="0" presId="urn:microsoft.com/office/officeart/2005/8/layout/target3"/>
    <dgm:cxn modelId="{0ECB8A9B-954D-C743-83A2-24692932AA52}" type="presParOf" srcId="{05919C87-37D5-B141-BC17-7012D75BBD71}" destId="{6424AB16-8570-4440-81F6-A766A53FF656}" srcOrd="8" destOrd="0" presId="urn:microsoft.com/office/officeart/2005/8/layout/target3"/>
    <dgm:cxn modelId="{09D7F17B-B79B-7346-8798-C13C943B59F2}" type="presParOf" srcId="{05919C87-37D5-B141-BC17-7012D75BBD71}" destId="{5607EDCF-CA5E-3547-AF7C-FC84AFCF71D8}" srcOrd="9" destOrd="0" presId="urn:microsoft.com/office/officeart/2005/8/layout/target3"/>
    <dgm:cxn modelId="{5B6AA8E2-A6EF-664D-B074-6CDABCB785CF}" type="presParOf" srcId="{05919C87-37D5-B141-BC17-7012D75BBD71}" destId="{4E0EEB3B-688F-E44F-896D-0F443970BA2A}" srcOrd="10" destOrd="0" presId="urn:microsoft.com/office/officeart/2005/8/layout/target3"/>
    <dgm:cxn modelId="{D800CFAA-18EA-B049-9980-0012FE1F8F58}" type="presParOf" srcId="{05919C87-37D5-B141-BC17-7012D75BBD71}" destId="{9255E621-AA9B-DF40-A5B8-D177EB47FBE2}" srcOrd="11" destOrd="0" presId="urn:microsoft.com/office/officeart/2005/8/layout/target3"/>
    <dgm:cxn modelId="{69B290DE-F798-224F-BB28-DAFCFA12FB9B}" type="presParOf" srcId="{05919C87-37D5-B141-BC17-7012D75BBD71}" destId="{43A5B3B3-6036-DC45-B0F3-C96933224842}" srcOrd="12" destOrd="0" presId="urn:microsoft.com/office/officeart/2005/8/layout/target3"/>
    <dgm:cxn modelId="{69665EDA-3694-6642-9AD4-0AF0B7301E9A}" type="presParOf" srcId="{05919C87-37D5-B141-BC17-7012D75BBD71}" destId="{4F870AB2-7CD1-3F43-82A6-79A0BC53667D}" srcOrd="13" destOrd="0" presId="urn:microsoft.com/office/officeart/2005/8/layout/target3"/>
    <dgm:cxn modelId="{71968228-9C69-7443-8ACD-A0F3729954AC}" type="presParOf" srcId="{05919C87-37D5-B141-BC17-7012D75BBD71}" destId="{2D3EB744-D6A8-994B-BBCA-DB386C32DE43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82AD4B-53E1-1A44-9DD7-79444CB79BCA}" type="doc">
      <dgm:prSet loTypeId="urn:microsoft.com/office/officeart/2005/8/layout/arrow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907D3F2-8F1B-1B4B-8D20-B4ABA51501BF}">
      <dgm:prSet phldrT="[Text]"/>
      <dgm:spPr/>
      <dgm:t>
        <a:bodyPr/>
        <a:lstStyle/>
        <a:p>
          <a:r>
            <a:rPr lang="en-US" dirty="0"/>
            <a:t>Uncontrolled despite optimized High dose ICS+LABA</a:t>
          </a:r>
          <a:endParaRPr lang="en-GB" dirty="0"/>
        </a:p>
      </dgm:t>
    </dgm:pt>
    <dgm:pt modelId="{35AA4E55-D31A-B540-83D9-9EE9D40F187C}" type="parTrans" cxnId="{3E09B55F-4469-3048-8638-1523AE71AE1A}">
      <dgm:prSet/>
      <dgm:spPr/>
      <dgm:t>
        <a:bodyPr/>
        <a:lstStyle/>
        <a:p>
          <a:endParaRPr lang="en-GB"/>
        </a:p>
      </dgm:t>
    </dgm:pt>
    <dgm:pt modelId="{8F9278B7-AD7D-474F-A2E0-DA010090C6B1}" type="sibTrans" cxnId="{3E09B55F-4469-3048-8638-1523AE71AE1A}">
      <dgm:prSet/>
      <dgm:spPr/>
      <dgm:t>
        <a:bodyPr/>
        <a:lstStyle/>
        <a:p>
          <a:endParaRPr lang="en-GB"/>
        </a:p>
      </dgm:t>
    </dgm:pt>
    <dgm:pt modelId="{29359ED5-851A-464A-9F3A-F6AD653BB096}">
      <dgm:prSet phldrT="[Text]"/>
      <dgm:spPr/>
      <dgm:t>
        <a:bodyPr/>
        <a:lstStyle/>
        <a:p>
          <a:r>
            <a:rPr lang="en-US"/>
            <a:t>Require high dose ICS+LABA to prevent it getting uncontrolled</a:t>
          </a:r>
          <a:endParaRPr lang="en-GB" dirty="0"/>
        </a:p>
      </dgm:t>
    </dgm:pt>
    <dgm:pt modelId="{4C2F01C3-C1AE-E54A-B498-A7C3AD0C1046}" type="parTrans" cxnId="{250E5AF3-01E3-0042-AC08-89EB60EF20E2}">
      <dgm:prSet/>
      <dgm:spPr/>
      <dgm:t>
        <a:bodyPr/>
        <a:lstStyle/>
        <a:p>
          <a:endParaRPr lang="en-GB"/>
        </a:p>
      </dgm:t>
    </dgm:pt>
    <dgm:pt modelId="{451884C4-7C73-7241-A71A-302CBEC659C4}" type="sibTrans" cxnId="{250E5AF3-01E3-0042-AC08-89EB60EF20E2}">
      <dgm:prSet/>
      <dgm:spPr/>
      <dgm:t>
        <a:bodyPr/>
        <a:lstStyle/>
        <a:p>
          <a:endParaRPr lang="en-GB"/>
        </a:p>
      </dgm:t>
    </dgm:pt>
    <dgm:pt modelId="{E88D8482-DC63-5B43-A8A6-9BDEF5C28154}">
      <dgm:prSet/>
      <dgm:spPr/>
    </dgm:pt>
    <dgm:pt modelId="{8A62C9DD-6047-6A43-9893-F8B3F57B1321}" type="parTrans" cxnId="{DC28277B-F2CE-6342-9759-3CF2C4A4FECC}">
      <dgm:prSet/>
      <dgm:spPr/>
      <dgm:t>
        <a:bodyPr/>
        <a:lstStyle/>
        <a:p>
          <a:endParaRPr lang="en-GB"/>
        </a:p>
      </dgm:t>
    </dgm:pt>
    <dgm:pt modelId="{2480866F-9F46-9947-938D-7013FF5ED5D9}" type="sibTrans" cxnId="{DC28277B-F2CE-6342-9759-3CF2C4A4FECC}">
      <dgm:prSet/>
      <dgm:spPr/>
      <dgm:t>
        <a:bodyPr/>
        <a:lstStyle/>
        <a:p>
          <a:endParaRPr lang="en-GB"/>
        </a:p>
      </dgm:t>
    </dgm:pt>
    <dgm:pt modelId="{4C319321-C2CD-A447-A4FE-C23A152AF79A}" type="pres">
      <dgm:prSet presAssocID="{F082AD4B-53E1-1A44-9DD7-79444CB79BCA}" presName="compositeShape" presStyleCnt="0">
        <dgm:presLayoutVars>
          <dgm:chMax val="2"/>
          <dgm:dir/>
          <dgm:resizeHandles val="exact"/>
        </dgm:presLayoutVars>
      </dgm:prSet>
      <dgm:spPr/>
    </dgm:pt>
    <dgm:pt modelId="{4C452A48-ABBA-0C4B-AEFB-08EAB4193C4B}" type="pres">
      <dgm:prSet presAssocID="{F082AD4B-53E1-1A44-9DD7-79444CB79BCA}" presName="ribbon" presStyleLbl="node1" presStyleIdx="0" presStyleCnt="1"/>
      <dgm:spPr/>
    </dgm:pt>
    <dgm:pt modelId="{EA834A01-2339-144E-9D97-3EF8AB85D592}" type="pres">
      <dgm:prSet presAssocID="{F082AD4B-53E1-1A44-9DD7-79444CB79BCA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A169ADF9-222A-D841-BBE9-E8CB52E09F41}" type="pres">
      <dgm:prSet presAssocID="{F082AD4B-53E1-1A44-9DD7-79444CB79BCA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521DF06-408E-6B4C-A07E-E56387C7E872}" type="presOf" srcId="{29359ED5-851A-464A-9F3A-F6AD653BB096}" destId="{A169ADF9-222A-D841-BBE9-E8CB52E09F41}" srcOrd="0" destOrd="0" presId="urn:microsoft.com/office/officeart/2005/8/layout/arrow6"/>
    <dgm:cxn modelId="{4212E038-4473-B648-B62A-C67D1A20858D}" type="presOf" srcId="{F082AD4B-53E1-1A44-9DD7-79444CB79BCA}" destId="{4C319321-C2CD-A447-A4FE-C23A152AF79A}" srcOrd="0" destOrd="0" presId="urn:microsoft.com/office/officeart/2005/8/layout/arrow6"/>
    <dgm:cxn modelId="{3E09B55F-4469-3048-8638-1523AE71AE1A}" srcId="{F082AD4B-53E1-1A44-9DD7-79444CB79BCA}" destId="{D907D3F2-8F1B-1B4B-8D20-B4ABA51501BF}" srcOrd="0" destOrd="0" parTransId="{35AA4E55-D31A-B540-83D9-9EE9D40F187C}" sibTransId="{8F9278B7-AD7D-474F-A2E0-DA010090C6B1}"/>
    <dgm:cxn modelId="{DC28277B-F2CE-6342-9759-3CF2C4A4FECC}" srcId="{F082AD4B-53E1-1A44-9DD7-79444CB79BCA}" destId="{E88D8482-DC63-5B43-A8A6-9BDEF5C28154}" srcOrd="2" destOrd="0" parTransId="{8A62C9DD-6047-6A43-9893-F8B3F57B1321}" sibTransId="{2480866F-9F46-9947-938D-7013FF5ED5D9}"/>
    <dgm:cxn modelId="{8A7B8FC1-E064-B749-BA36-BC81311F2207}" type="presOf" srcId="{D907D3F2-8F1B-1B4B-8D20-B4ABA51501BF}" destId="{EA834A01-2339-144E-9D97-3EF8AB85D592}" srcOrd="0" destOrd="0" presId="urn:microsoft.com/office/officeart/2005/8/layout/arrow6"/>
    <dgm:cxn modelId="{250E5AF3-01E3-0042-AC08-89EB60EF20E2}" srcId="{F082AD4B-53E1-1A44-9DD7-79444CB79BCA}" destId="{29359ED5-851A-464A-9F3A-F6AD653BB096}" srcOrd="1" destOrd="0" parTransId="{4C2F01C3-C1AE-E54A-B498-A7C3AD0C1046}" sibTransId="{451884C4-7C73-7241-A71A-302CBEC659C4}"/>
    <dgm:cxn modelId="{065D2456-9839-024F-B1C2-105A5167F79A}" type="presParOf" srcId="{4C319321-C2CD-A447-A4FE-C23A152AF79A}" destId="{4C452A48-ABBA-0C4B-AEFB-08EAB4193C4B}" srcOrd="0" destOrd="0" presId="urn:microsoft.com/office/officeart/2005/8/layout/arrow6"/>
    <dgm:cxn modelId="{D3929EF9-CB9B-E244-BEC8-5DDDF7A7E1D2}" type="presParOf" srcId="{4C319321-C2CD-A447-A4FE-C23A152AF79A}" destId="{EA834A01-2339-144E-9D97-3EF8AB85D592}" srcOrd="1" destOrd="0" presId="urn:microsoft.com/office/officeart/2005/8/layout/arrow6"/>
    <dgm:cxn modelId="{F395F9B0-4CD4-A74E-A1AA-7320B6C302BF}" type="presParOf" srcId="{4C319321-C2CD-A447-A4FE-C23A152AF79A}" destId="{A169ADF9-222A-D841-BBE9-E8CB52E09F41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119152-7493-234D-AA25-3304888B16BB}" type="doc">
      <dgm:prSet loTypeId="urn:microsoft.com/office/officeart/2005/8/layout/radial2" loCatId="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97D3DC64-23DD-B14B-916F-8116C3C8FAD6}">
      <dgm:prSet phldrT="[Text]" custT="1"/>
      <dgm:spPr/>
      <dgm:t>
        <a:bodyPr/>
        <a:lstStyle/>
        <a:p>
          <a:r>
            <a:rPr lang="en-US" sz="1600" dirty="0"/>
            <a:t>Atopic Asthma</a:t>
          </a:r>
        </a:p>
        <a:p>
          <a:r>
            <a:rPr lang="en-US" sz="1600" dirty="0"/>
            <a:t>(36)</a:t>
          </a:r>
          <a:endParaRPr lang="en-US" sz="1400" dirty="0"/>
        </a:p>
      </dgm:t>
    </dgm:pt>
    <dgm:pt modelId="{93743CE8-D41D-864F-B160-06818EF1539B}" type="parTrans" cxnId="{F321C0D6-B42D-7B4C-86F8-75ECE885056C}">
      <dgm:prSet/>
      <dgm:spPr/>
      <dgm:t>
        <a:bodyPr/>
        <a:lstStyle/>
        <a:p>
          <a:endParaRPr lang="en-US"/>
        </a:p>
      </dgm:t>
    </dgm:pt>
    <dgm:pt modelId="{06AB1D09-D1E8-0546-B36D-223AB33E7FD5}" type="sibTrans" cxnId="{F321C0D6-B42D-7B4C-86F8-75ECE885056C}">
      <dgm:prSet/>
      <dgm:spPr/>
      <dgm:t>
        <a:bodyPr/>
        <a:lstStyle/>
        <a:p>
          <a:endParaRPr lang="en-US"/>
        </a:p>
      </dgm:t>
    </dgm:pt>
    <dgm:pt modelId="{2256EC6C-4EFE-E648-9223-4B562CB78417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Eosinophilic Asthma</a:t>
          </a:r>
        </a:p>
        <a:p>
          <a:r>
            <a:rPr lang="en-US" sz="1600" dirty="0">
              <a:solidFill>
                <a:schemeClr val="tx1"/>
              </a:solidFill>
            </a:rPr>
            <a:t>(49)</a:t>
          </a:r>
          <a:endParaRPr lang="en-US" sz="1400" dirty="0">
            <a:solidFill>
              <a:schemeClr val="tx1"/>
            </a:solidFill>
          </a:endParaRPr>
        </a:p>
      </dgm:t>
    </dgm:pt>
    <dgm:pt modelId="{F68FD570-C928-754E-9911-725FB4B72E84}" type="parTrans" cxnId="{FE8CC621-7F2D-6F4D-AE3E-FAE036D170CA}">
      <dgm:prSet/>
      <dgm:spPr/>
      <dgm:t>
        <a:bodyPr/>
        <a:lstStyle/>
        <a:p>
          <a:endParaRPr lang="en-US"/>
        </a:p>
      </dgm:t>
    </dgm:pt>
    <dgm:pt modelId="{A4076F00-5E75-C848-8197-19FB7DCD795A}" type="sibTrans" cxnId="{FE8CC621-7F2D-6F4D-AE3E-FAE036D170CA}">
      <dgm:prSet/>
      <dgm:spPr/>
      <dgm:t>
        <a:bodyPr/>
        <a:lstStyle/>
        <a:p>
          <a:endParaRPr lang="en-US"/>
        </a:p>
      </dgm:t>
    </dgm:pt>
    <dgm:pt modelId="{A3A1FA74-2EBC-914D-9F3C-6528B9770ADA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600" dirty="0"/>
            <a:t>Type 2 Low Asthma</a:t>
          </a:r>
        </a:p>
        <a:p>
          <a:r>
            <a:rPr lang="en-US" sz="1600" dirty="0"/>
            <a:t>(15)</a:t>
          </a:r>
        </a:p>
      </dgm:t>
    </dgm:pt>
    <dgm:pt modelId="{870CCDFC-9330-B948-9E6F-D906168F0DD7}" type="parTrans" cxnId="{A5D4F68E-0400-F24A-8AE1-B83167F77D7E}">
      <dgm:prSet/>
      <dgm:spPr/>
      <dgm:t>
        <a:bodyPr/>
        <a:lstStyle/>
        <a:p>
          <a:endParaRPr lang="en-US"/>
        </a:p>
      </dgm:t>
    </dgm:pt>
    <dgm:pt modelId="{791FA2E7-3CD5-154B-A08C-312F40875BD9}" type="sibTrans" cxnId="{A5D4F68E-0400-F24A-8AE1-B83167F77D7E}">
      <dgm:prSet/>
      <dgm:spPr/>
      <dgm:t>
        <a:bodyPr/>
        <a:lstStyle/>
        <a:p>
          <a:endParaRPr lang="en-US"/>
        </a:p>
      </dgm:t>
    </dgm:pt>
    <dgm:pt modelId="{17507D2D-BAC1-FB41-915A-3594E8E1FF44}" type="pres">
      <dgm:prSet presAssocID="{60119152-7493-234D-AA25-3304888B16BB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A2505664-CAC0-6C43-A680-ED172A52B9FD}" type="pres">
      <dgm:prSet presAssocID="{60119152-7493-234D-AA25-3304888B16BB}" presName="cycle" presStyleCnt="0"/>
      <dgm:spPr/>
    </dgm:pt>
    <dgm:pt modelId="{2E327D3B-D20D-4648-B36D-3F6954254E73}" type="pres">
      <dgm:prSet presAssocID="{60119152-7493-234D-AA25-3304888B16BB}" presName="centerShape" presStyleCnt="0"/>
      <dgm:spPr/>
    </dgm:pt>
    <dgm:pt modelId="{1DD9AECA-76CF-5C4F-B82D-5EAC8920D45E}" type="pres">
      <dgm:prSet presAssocID="{60119152-7493-234D-AA25-3304888B16BB}" presName="connSite" presStyleLbl="node1" presStyleIdx="0" presStyleCnt="4"/>
      <dgm:spPr/>
    </dgm:pt>
    <dgm:pt modelId="{C2D78CD8-EA8A-EB4F-B55D-B5A137EC445D}" type="pres">
      <dgm:prSet presAssocID="{60119152-7493-234D-AA25-3304888B16BB}" presName="visible" presStyleLbl="node1" presStyleIdx="0" presStyleCnt="4"/>
      <dgm:spPr/>
    </dgm:pt>
    <dgm:pt modelId="{80B1836A-D3AA-3D41-BF56-2B2EC7A5EF36}" type="pres">
      <dgm:prSet presAssocID="{93743CE8-D41D-864F-B160-06818EF1539B}" presName="Name25" presStyleLbl="parChTrans1D1" presStyleIdx="0" presStyleCnt="3"/>
      <dgm:spPr/>
    </dgm:pt>
    <dgm:pt modelId="{A5CD1AE5-F2BE-6F4C-A4C0-5A43F4CF6D38}" type="pres">
      <dgm:prSet presAssocID="{97D3DC64-23DD-B14B-916F-8116C3C8FAD6}" presName="node" presStyleCnt="0"/>
      <dgm:spPr/>
    </dgm:pt>
    <dgm:pt modelId="{C468A648-B424-9F4C-9CF5-C566568F4B3C}" type="pres">
      <dgm:prSet presAssocID="{97D3DC64-23DD-B14B-916F-8116C3C8FAD6}" presName="parentNode" presStyleLbl="node1" presStyleIdx="1" presStyleCnt="4" custLinFactNeighborX="3506" custLinFactNeighborY="8390">
        <dgm:presLayoutVars>
          <dgm:chMax val="1"/>
          <dgm:bulletEnabled val="1"/>
        </dgm:presLayoutVars>
      </dgm:prSet>
      <dgm:spPr/>
    </dgm:pt>
    <dgm:pt modelId="{954DBBBE-8257-D74D-9397-919A3D7EEF7F}" type="pres">
      <dgm:prSet presAssocID="{97D3DC64-23DD-B14B-916F-8116C3C8FAD6}" presName="childNode" presStyleLbl="revTx" presStyleIdx="0" presStyleCnt="0">
        <dgm:presLayoutVars>
          <dgm:bulletEnabled val="1"/>
        </dgm:presLayoutVars>
      </dgm:prSet>
      <dgm:spPr/>
    </dgm:pt>
    <dgm:pt modelId="{26F5FF9B-3ADD-4641-8085-964872CA692A}" type="pres">
      <dgm:prSet presAssocID="{F68FD570-C928-754E-9911-725FB4B72E84}" presName="Name25" presStyleLbl="parChTrans1D1" presStyleIdx="1" presStyleCnt="3"/>
      <dgm:spPr/>
    </dgm:pt>
    <dgm:pt modelId="{6006F933-7126-A142-95BB-B281D192AC0C}" type="pres">
      <dgm:prSet presAssocID="{2256EC6C-4EFE-E648-9223-4B562CB78417}" presName="node" presStyleCnt="0"/>
      <dgm:spPr/>
    </dgm:pt>
    <dgm:pt modelId="{75F905B5-F8A5-E64E-B460-237D3D13683A}" type="pres">
      <dgm:prSet presAssocID="{2256EC6C-4EFE-E648-9223-4B562CB78417}" presName="parentNode" presStyleLbl="node1" presStyleIdx="2" presStyleCnt="4" custScaleX="121004" custScaleY="114994">
        <dgm:presLayoutVars>
          <dgm:chMax val="1"/>
          <dgm:bulletEnabled val="1"/>
        </dgm:presLayoutVars>
      </dgm:prSet>
      <dgm:spPr/>
    </dgm:pt>
    <dgm:pt modelId="{24C51B4B-C519-7C41-B3EC-0350650A0A49}" type="pres">
      <dgm:prSet presAssocID="{2256EC6C-4EFE-E648-9223-4B562CB78417}" presName="childNode" presStyleLbl="revTx" presStyleIdx="0" presStyleCnt="0">
        <dgm:presLayoutVars>
          <dgm:bulletEnabled val="1"/>
        </dgm:presLayoutVars>
      </dgm:prSet>
      <dgm:spPr/>
    </dgm:pt>
    <dgm:pt modelId="{2BE2C326-95D4-904C-8AB7-E89C5BF13E3C}" type="pres">
      <dgm:prSet presAssocID="{870CCDFC-9330-B948-9E6F-D906168F0DD7}" presName="Name25" presStyleLbl="parChTrans1D1" presStyleIdx="2" presStyleCnt="3"/>
      <dgm:spPr/>
    </dgm:pt>
    <dgm:pt modelId="{68710ED6-981E-E343-ADB8-1E2C5FF4F56B}" type="pres">
      <dgm:prSet presAssocID="{A3A1FA74-2EBC-914D-9F3C-6528B9770ADA}" presName="node" presStyleCnt="0"/>
      <dgm:spPr/>
    </dgm:pt>
    <dgm:pt modelId="{14B319E2-B178-3D40-BB35-694D44F3D035}" type="pres">
      <dgm:prSet presAssocID="{A3A1FA74-2EBC-914D-9F3C-6528B9770ADA}" presName="parentNode" presStyleLbl="node1" presStyleIdx="3" presStyleCnt="4" custScaleX="124302">
        <dgm:presLayoutVars>
          <dgm:chMax val="1"/>
          <dgm:bulletEnabled val="1"/>
        </dgm:presLayoutVars>
      </dgm:prSet>
      <dgm:spPr/>
    </dgm:pt>
    <dgm:pt modelId="{331870BA-D462-5748-8446-F1FD1770FA27}" type="pres">
      <dgm:prSet presAssocID="{A3A1FA74-2EBC-914D-9F3C-6528B9770ADA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FE8CC621-7F2D-6F4D-AE3E-FAE036D170CA}" srcId="{60119152-7493-234D-AA25-3304888B16BB}" destId="{2256EC6C-4EFE-E648-9223-4B562CB78417}" srcOrd="1" destOrd="0" parTransId="{F68FD570-C928-754E-9911-725FB4B72E84}" sibTransId="{A4076F00-5E75-C848-8197-19FB7DCD795A}"/>
    <dgm:cxn modelId="{A5D4F68E-0400-F24A-8AE1-B83167F77D7E}" srcId="{60119152-7493-234D-AA25-3304888B16BB}" destId="{A3A1FA74-2EBC-914D-9F3C-6528B9770ADA}" srcOrd="2" destOrd="0" parTransId="{870CCDFC-9330-B948-9E6F-D906168F0DD7}" sibTransId="{791FA2E7-3CD5-154B-A08C-312F40875BD9}"/>
    <dgm:cxn modelId="{685B6597-8D40-CF4B-AAC3-098EF99A4A82}" type="presOf" srcId="{60119152-7493-234D-AA25-3304888B16BB}" destId="{17507D2D-BAC1-FB41-915A-3594E8E1FF44}" srcOrd="0" destOrd="0" presId="urn:microsoft.com/office/officeart/2005/8/layout/radial2"/>
    <dgm:cxn modelId="{C75E03A0-74B3-A846-A4F0-B1584CC794C1}" type="presOf" srcId="{93743CE8-D41D-864F-B160-06818EF1539B}" destId="{80B1836A-D3AA-3D41-BF56-2B2EC7A5EF36}" srcOrd="0" destOrd="0" presId="urn:microsoft.com/office/officeart/2005/8/layout/radial2"/>
    <dgm:cxn modelId="{FCD533A1-9F3D-754F-9329-ADE0E95626F8}" type="presOf" srcId="{2256EC6C-4EFE-E648-9223-4B562CB78417}" destId="{75F905B5-F8A5-E64E-B460-237D3D13683A}" srcOrd="0" destOrd="0" presId="urn:microsoft.com/office/officeart/2005/8/layout/radial2"/>
    <dgm:cxn modelId="{219A61AC-E3BF-7349-A950-EE6958C96AFF}" type="presOf" srcId="{A3A1FA74-2EBC-914D-9F3C-6528B9770ADA}" destId="{14B319E2-B178-3D40-BB35-694D44F3D035}" srcOrd="0" destOrd="0" presId="urn:microsoft.com/office/officeart/2005/8/layout/radial2"/>
    <dgm:cxn modelId="{96594AC4-44EF-C64F-9A6F-7F0312327FC1}" type="presOf" srcId="{F68FD570-C928-754E-9911-725FB4B72E84}" destId="{26F5FF9B-3ADD-4641-8085-964872CA692A}" srcOrd="0" destOrd="0" presId="urn:microsoft.com/office/officeart/2005/8/layout/radial2"/>
    <dgm:cxn modelId="{F321C0D6-B42D-7B4C-86F8-75ECE885056C}" srcId="{60119152-7493-234D-AA25-3304888B16BB}" destId="{97D3DC64-23DD-B14B-916F-8116C3C8FAD6}" srcOrd="0" destOrd="0" parTransId="{93743CE8-D41D-864F-B160-06818EF1539B}" sibTransId="{06AB1D09-D1E8-0546-B36D-223AB33E7FD5}"/>
    <dgm:cxn modelId="{7F5FA8DE-5553-F343-97A1-BC4DA5DAD29B}" type="presOf" srcId="{97D3DC64-23DD-B14B-916F-8116C3C8FAD6}" destId="{C468A648-B424-9F4C-9CF5-C566568F4B3C}" srcOrd="0" destOrd="0" presId="urn:microsoft.com/office/officeart/2005/8/layout/radial2"/>
    <dgm:cxn modelId="{3F8019F7-6ED6-EF44-A509-40E250777723}" type="presOf" srcId="{870CCDFC-9330-B948-9E6F-D906168F0DD7}" destId="{2BE2C326-95D4-904C-8AB7-E89C5BF13E3C}" srcOrd="0" destOrd="0" presId="urn:microsoft.com/office/officeart/2005/8/layout/radial2"/>
    <dgm:cxn modelId="{690B49BD-7387-494A-8BA7-6D9B71CD3A3D}" type="presParOf" srcId="{17507D2D-BAC1-FB41-915A-3594E8E1FF44}" destId="{A2505664-CAC0-6C43-A680-ED172A52B9FD}" srcOrd="0" destOrd="0" presId="urn:microsoft.com/office/officeart/2005/8/layout/radial2"/>
    <dgm:cxn modelId="{DA124416-F4C1-AD46-AF4D-29A782F943FB}" type="presParOf" srcId="{A2505664-CAC0-6C43-A680-ED172A52B9FD}" destId="{2E327D3B-D20D-4648-B36D-3F6954254E73}" srcOrd="0" destOrd="0" presId="urn:microsoft.com/office/officeart/2005/8/layout/radial2"/>
    <dgm:cxn modelId="{746128EC-2858-F645-8539-571F80B6156B}" type="presParOf" srcId="{2E327D3B-D20D-4648-B36D-3F6954254E73}" destId="{1DD9AECA-76CF-5C4F-B82D-5EAC8920D45E}" srcOrd="0" destOrd="0" presId="urn:microsoft.com/office/officeart/2005/8/layout/radial2"/>
    <dgm:cxn modelId="{9EA8E6E9-61BB-884E-B741-C991BF5E1BAC}" type="presParOf" srcId="{2E327D3B-D20D-4648-B36D-3F6954254E73}" destId="{C2D78CD8-EA8A-EB4F-B55D-B5A137EC445D}" srcOrd="1" destOrd="0" presId="urn:microsoft.com/office/officeart/2005/8/layout/radial2"/>
    <dgm:cxn modelId="{C417281B-2B25-D242-9EED-F4D6DAA36DE7}" type="presParOf" srcId="{A2505664-CAC0-6C43-A680-ED172A52B9FD}" destId="{80B1836A-D3AA-3D41-BF56-2B2EC7A5EF36}" srcOrd="1" destOrd="0" presId="urn:microsoft.com/office/officeart/2005/8/layout/radial2"/>
    <dgm:cxn modelId="{4C1AA9C2-A352-8E41-8698-1B5A3D0F8613}" type="presParOf" srcId="{A2505664-CAC0-6C43-A680-ED172A52B9FD}" destId="{A5CD1AE5-F2BE-6F4C-A4C0-5A43F4CF6D38}" srcOrd="2" destOrd="0" presId="urn:microsoft.com/office/officeart/2005/8/layout/radial2"/>
    <dgm:cxn modelId="{F473BCC4-D5E2-184E-A03C-3ADB99489307}" type="presParOf" srcId="{A5CD1AE5-F2BE-6F4C-A4C0-5A43F4CF6D38}" destId="{C468A648-B424-9F4C-9CF5-C566568F4B3C}" srcOrd="0" destOrd="0" presId="urn:microsoft.com/office/officeart/2005/8/layout/radial2"/>
    <dgm:cxn modelId="{F1CD6808-F602-334C-99DB-4A7F9F3FA058}" type="presParOf" srcId="{A5CD1AE5-F2BE-6F4C-A4C0-5A43F4CF6D38}" destId="{954DBBBE-8257-D74D-9397-919A3D7EEF7F}" srcOrd="1" destOrd="0" presId="urn:microsoft.com/office/officeart/2005/8/layout/radial2"/>
    <dgm:cxn modelId="{2CD3C00F-0E7B-9440-BD39-33D7B30D34C2}" type="presParOf" srcId="{A2505664-CAC0-6C43-A680-ED172A52B9FD}" destId="{26F5FF9B-3ADD-4641-8085-964872CA692A}" srcOrd="3" destOrd="0" presId="urn:microsoft.com/office/officeart/2005/8/layout/radial2"/>
    <dgm:cxn modelId="{4F8CD6F5-5FD7-2F46-A291-79D546A837B0}" type="presParOf" srcId="{A2505664-CAC0-6C43-A680-ED172A52B9FD}" destId="{6006F933-7126-A142-95BB-B281D192AC0C}" srcOrd="4" destOrd="0" presId="urn:microsoft.com/office/officeart/2005/8/layout/radial2"/>
    <dgm:cxn modelId="{CFB88CE1-1E49-9D48-AC75-202D040904DC}" type="presParOf" srcId="{6006F933-7126-A142-95BB-B281D192AC0C}" destId="{75F905B5-F8A5-E64E-B460-237D3D13683A}" srcOrd="0" destOrd="0" presId="urn:microsoft.com/office/officeart/2005/8/layout/radial2"/>
    <dgm:cxn modelId="{3D66AAE3-32D6-8A41-8C7D-2B39386E4A48}" type="presParOf" srcId="{6006F933-7126-A142-95BB-B281D192AC0C}" destId="{24C51B4B-C519-7C41-B3EC-0350650A0A49}" srcOrd="1" destOrd="0" presId="urn:microsoft.com/office/officeart/2005/8/layout/radial2"/>
    <dgm:cxn modelId="{81C73F7C-C386-B64E-96C0-DF422FABE363}" type="presParOf" srcId="{A2505664-CAC0-6C43-A680-ED172A52B9FD}" destId="{2BE2C326-95D4-904C-8AB7-E89C5BF13E3C}" srcOrd="5" destOrd="0" presId="urn:microsoft.com/office/officeart/2005/8/layout/radial2"/>
    <dgm:cxn modelId="{80B15B45-8248-D74C-9CF7-1A7D18653A8A}" type="presParOf" srcId="{A2505664-CAC0-6C43-A680-ED172A52B9FD}" destId="{68710ED6-981E-E343-ADB8-1E2C5FF4F56B}" srcOrd="6" destOrd="0" presId="urn:microsoft.com/office/officeart/2005/8/layout/radial2"/>
    <dgm:cxn modelId="{5023EE2E-8B7E-1449-BEC7-7F9BF6023E38}" type="presParOf" srcId="{68710ED6-981E-E343-ADB8-1E2C5FF4F56B}" destId="{14B319E2-B178-3D40-BB35-694D44F3D035}" srcOrd="0" destOrd="0" presId="urn:microsoft.com/office/officeart/2005/8/layout/radial2"/>
    <dgm:cxn modelId="{55DFC7FA-496C-2844-BEF4-9FA8E20E43F3}" type="presParOf" srcId="{68710ED6-981E-E343-ADB8-1E2C5FF4F56B}" destId="{331870BA-D462-5748-8446-F1FD1770FA2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43480F-2FBA-3C45-A5CC-B31F9EE3FE57}">
      <dsp:nvSpPr>
        <dsp:cNvPr id="0" name=""/>
        <dsp:cNvSpPr/>
      </dsp:nvSpPr>
      <dsp:spPr>
        <a:xfrm>
          <a:off x="715376" y="295445"/>
          <a:ext cx="2839989" cy="248250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Symptoms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Future Risk</a:t>
          </a:r>
        </a:p>
      </dsp:txBody>
      <dsp:txXfrm>
        <a:off x="1425373" y="667821"/>
        <a:ext cx="1384495" cy="1737756"/>
      </dsp:txXfrm>
    </dsp:sp>
    <dsp:sp modelId="{E1F33E2A-E0B0-3342-8339-93BBF2E80F00}">
      <dsp:nvSpPr>
        <dsp:cNvPr id="0" name=""/>
        <dsp:cNvSpPr/>
      </dsp:nvSpPr>
      <dsp:spPr>
        <a:xfrm>
          <a:off x="5378" y="826702"/>
          <a:ext cx="1419994" cy="14199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Asthma Control</a:t>
          </a:r>
        </a:p>
      </dsp:txBody>
      <dsp:txXfrm>
        <a:off x="213331" y="1034655"/>
        <a:ext cx="1004088" cy="1004088"/>
      </dsp:txXfrm>
    </dsp:sp>
    <dsp:sp modelId="{8FDFB08B-3477-D944-849A-A3DCF4398EC5}">
      <dsp:nvSpPr>
        <dsp:cNvPr id="0" name=""/>
        <dsp:cNvSpPr/>
      </dsp:nvSpPr>
      <dsp:spPr>
        <a:xfrm>
          <a:off x="4442862" y="295445"/>
          <a:ext cx="2839989" cy="248250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Current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Goals &amp; attitudes</a:t>
          </a:r>
        </a:p>
      </dsp:txBody>
      <dsp:txXfrm>
        <a:off x="5152859" y="667821"/>
        <a:ext cx="1384495" cy="1737756"/>
      </dsp:txXfrm>
    </dsp:sp>
    <dsp:sp modelId="{E989954F-851E-EA4A-9094-D719368160E3}">
      <dsp:nvSpPr>
        <dsp:cNvPr id="0" name=""/>
        <dsp:cNvSpPr/>
      </dsp:nvSpPr>
      <dsp:spPr>
        <a:xfrm>
          <a:off x="3732865" y="826702"/>
          <a:ext cx="1419994" cy="14199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Treatment Issues</a:t>
          </a:r>
        </a:p>
      </dsp:txBody>
      <dsp:txXfrm>
        <a:off x="3940818" y="1034655"/>
        <a:ext cx="1004088" cy="1004088"/>
      </dsp:txXfrm>
    </dsp:sp>
    <dsp:sp modelId="{9BAAB213-5C0E-E04D-BD2B-51AE0DC37F7A}">
      <dsp:nvSpPr>
        <dsp:cNvPr id="0" name=""/>
        <dsp:cNvSpPr/>
      </dsp:nvSpPr>
      <dsp:spPr>
        <a:xfrm>
          <a:off x="8170348" y="295445"/>
          <a:ext cx="2839989" cy="248250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Pulmonary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Extra Pulmonary</a:t>
          </a:r>
        </a:p>
      </dsp:txBody>
      <dsp:txXfrm>
        <a:off x="8880346" y="667821"/>
        <a:ext cx="1384495" cy="1737756"/>
      </dsp:txXfrm>
    </dsp:sp>
    <dsp:sp modelId="{FF2FC629-1A1C-1149-94ED-3DCE01CA5141}">
      <dsp:nvSpPr>
        <dsp:cNvPr id="0" name=""/>
        <dsp:cNvSpPr/>
      </dsp:nvSpPr>
      <dsp:spPr>
        <a:xfrm>
          <a:off x="7460351" y="826702"/>
          <a:ext cx="1419994" cy="14199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Multimorbidity</a:t>
          </a:r>
        </a:p>
      </dsp:txBody>
      <dsp:txXfrm>
        <a:off x="7668304" y="1034655"/>
        <a:ext cx="1004088" cy="10040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1D8031-4ED5-4542-84DC-B1D7DD7B263C}">
      <dsp:nvSpPr>
        <dsp:cNvPr id="0" name=""/>
        <dsp:cNvSpPr/>
      </dsp:nvSpPr>
      <dsp:spPr>
        <a:xfrm>
          <a:off x="0" y="0"/>
          <a:ext cx="2573336" cy="257333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68695D-B968-2B45-A927-08D19CAA3D05}">
      <dsp:nvSpPr>
        <dsp:cNvPr id="0" name=""/>
        <dsp:cNvSpPr/>
      </dsp:nvSpPr>
      <dsp:spPr>
        <a:xfrm>
          <a:off x="1286668" y="0"/>
          <a:ext cx="5388274" cy="257333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Low FEV</a:t>
          </a:r>
          <a:r>
            <a:rPr lang="en-GB" sz="1400" kern="1200" baseline="-25000" dirty="0"/>
            <a:t>1</a:t>
          </a:r>
          <a:r>
            <a:rPr lang="en-GB" sz="1400" kern="1200" dirty="0"/>
            <a:t> (&lt; 60% predicted )</a:t>
          </a:r>
        </a:p>
      </dsp:txBody>
      <dsp:txXfrm>
        <a:off x="1286668" y="0"/>
        <a:ext cx="2694137" cy="772002"/>
      </dsp:txXfrm>
    </dsp:sp>
    <dsp:sp modelId="{686C63EF-BD7F-8843-B6AC-4CE3043D8239}">
      <dsp:nvSpPr>
        <dsp:cNvPr id="0" name=""/>
        <dsp:cNvSpPr/>
      </dsp:nvSpPr>
      <dsp:spPr>
        <a:xfrm>
          <a:off x="450334" y="772002"/>
          <a:ext cx="1672667" cy="167266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058F3-D9BF-2F4A-852B-6C7EB6EC54F2}">
      <dsp:nvSpPr>
        <dsp:cNvPr id="0" name=""/>
        <dsp:cNvSpPr/>
      </dsp:nvSpPr>
      <dsp:spPr>
        <a:xfrm>
          <a:off x="1286668" y="772002"/>
          <a:ext cx="5388274" cy="16726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Near Normal FEV</a:t>
          </a:r>
          <a:r>
            <a:rPr lang="en-GB" sz="1400" kern="1200" baseline="-25000" dirty="0"/>
            <a:t>1</a:t>
          </a:r>
        </a:p>
      </dsp:txBody>
      <dsp:txXfrm>
        <a:off x="1286668" y="772002"/>
        <a:ext cx="2694137" cy="772000"/>
      </dsp:txXfrm>
    </dsp:sp>
    <dsp:sp modelId="{30965809-0586-B743-8918-972F17D50F0D}">
      <dsp:nvSpPr>
        <dsp:cNvPr id="0" name=""/>
        <dsp:cNvSpPr/>
      </dsp:nvSpPr>
      <dsp:spPr>
        <a:xfrm>
          <a:off x="900668" y="1544002"/>
          <a:ext cx="772000" cy="772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24AB16-8570-4440-81F6-A766A53FF656}">
      <dsp:nvSpPr>
        <dsp:cNvPr id="0" name=""/>
        <dsp:cNvSpPr/>
      </dsp:nvSpPr>
      <dsp:spPr>
        <a:xfrm>
          <a:off x="1286668" y="1544002"/>
          <a:ext cx="5388274" cy="77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Reversibility in FEV</a:t>
          </a:r>
          <a:r>
            <a:rPr lang="en-GB" sz="1400" kern="1200" baseline="-25000" dirty="0"/>
            <a:t>1</a:t>
          </a:r>
        </a:p>
      </dsp:txBody>
      <dsp:txXfrm>
        <a:off x="1286668" y="1544002"/>
        <a:ext cx="2694137" cy="772000"/>
      </dsp:txXfrm>
    </dsp:sp>
    <dsp:sp modelId="{4E0EEB3B-688F-E44F-896D-0F443970BA2A}">
      <dsp:nvSpPr>
        <dsp:cNvPr id="0" name=""/>
        <dsp:cNvSpPr/>
      </dsp:nvSpPr>
      <dsp:spPr>
        <a:xfrm>
          <a:off x="3980805" y="0"/>
          <a:ext cx="2694137" cy="77200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At risk for exacerbations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Rapid lung function decline</a:t>
          </a:r>
        </a:p>
      </dsp:txBody>
      <dsp:txXfrm>
        <a:off x="3980805" y="0"/>
        <a:ext cx="2694137" cy="772002"/>
      </dsp:txXfrm>
    </dsp:sp>
    <dsp:sp modelId="{43A5B3B3-6036-DC45-B0F3-C96933224842}">
      <dsp:nvSpPr>
        <dsp:cNvPr id="0" name=""/>
        <dsp:cNvSpPr/>
      </dsp:nvSpPr>
      <dsp:spPr>
        <a:xfrm>
          <a:off x="3980805" y="772002"/>
          <a:ext cx="2694137" cy="7720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SOB: Cardiac / Deconditioning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Cough : PNDS / GERD</a:t>
          </a:r>
        </a:p>
      </dsp:txBody>
      <dsp:txXfrm>
        <a:off x="3980805" y="772002"/>
        <a:ext cx="2694137" cy="772000"/>
      </dsp:txXfrm>
    </dsp:sp>
    <dsp:sp modelId="{2D3EB744-D6A8-994B-BBCA-DB386C32DE43}">
      <dsp:nvSpPr>
        <dsp:cNvPr id="0" name=""/>
        <dsp:cNvSpPr/>
      </dsp:nvSpPr>
      <dsp:spPr>
        <a:xfrm>
          <a:off x="3980805" y="1544002"/>
          <a:ext cx="2694137" cy="7720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Compliance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Uncontrolled asthma</a:t>
          </a:r>
        </a:p>
      </dsp:txBody>
      <dsp:txXfrm>
        <a:off x="3980805" y="1544002"/>
        <a:ext cx="2694137" cy="772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52A48-ABBA-0C4B-AEFB-08EAB4193C4B}">
      <dsp:nvSpPr>
        <dsp:cNvPr id="0" name=""/>
        <dsp:cNvSpPr/>
      </dsp:nvSpPr>
      <dsp:spPr>
        <a:xfrm>
          <a:off x="508649" y="0"/>
          <a:ext cx="9490364" cy="3796146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34A01-2339-144E-9D97-3EF8AB85D592}">
      <dsp:nvSpPr>
        <dsp:cNvPr id="0" name=""/>
        <dsp:cNvSpPr/>
      </dsp:nvSpPr>
      <dsp:spPr>
        <a:xfrm>
          <a:off x="1647492" y="664325"/>
          <a:ext cx="3131820" cy="18601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344" rIns="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Uncontrolled despite optimized High dose ICS+LABA</a:t>
          </a:r>
          <a:endParaRPr lang="en-GB" sz="2400" kern="1200" dirty="0"/>
        </a:p>
      </dsp:txBody>
      <dsp:txXfrm>
        <a:off x="1647492" y="664325"/>
        <a:ext cx="3131820" cy="1860111"/>
      </dsp:txXfrm>
    </dsp:sp>
    <dsp:sp modelId="{A169ADF9-222A-D841-BBE9-E8CB52E09F41}">
      <dsp:nvSpPr>
        <dsp:cNvPr id="0" name=""/>
        <dsp:cNvSpPr/>
      </dsp:nvSpPr>
      <dsp:spPr>
        <a:xfrm>
          <a:off x="5253831" y="1271708"/>
          <a:ext cx="3701242" cy="18601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344" rIns="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Require high dose ICS+LABA to prevent it getting uncontrolled</a:t>
          </a:r>
          <a:endParaRPr lang="en-GB" sz="2400" kern="1200" dirty="0"/>
        </a:p>
      </dsp:txBody>
      <dsp:txXfrm>
        <a:off x="5253831" y="1271708"/>
        <a:ext cx="3701242" cy="18601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2C326-95D4-904C-8AB7-E89C5BF13E3C}">
      <dsp:nvSpPr>
        <dsp:cNvPr id="0" name=""/>
        <dsp:cNvSpPr/>
      </dsp:nvSpPr>
      <dsp:spPr>
        <a:xfrm rot="2602545">
          <a:off x="1810731" y="3387350"/>
          <a:ext cx="613669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613669" y="326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5FF9B-3ADD-4641-8085-964872CA692A}">
      <dsp:nvSpPr>
        <dsp:cNvPr id="0" name=""/>
        <dsp:cNvSpPr/>
      </dsp:nvSpPr>
      <dsp:spPr>
        <a:xfrm>
          <a:off x="1894538" y="2404205"/>
          <a:ext cx="631453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631453" y="326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B1836A-D3AA-3D41-BF56-2B2EC7A5EF36}">
      <dsp:nvSpPr>
        <dsp:cNvPr id="0" name=""/>
        <dsp:cNvSpPr/>
      </dsp:nvSpPr>
      <dsp:spPr>
        <a:xfrm rot="19201254">
          <a:off x="1808300" y="1481676"/>
          <a:ext cx="737954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737954" y="326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D78CD8-EA8A-EB4F-B55D-B5A137EC445D}">
      <dsp:nvSpPr>
        <dsp:cNvPr id="0" name=""/>
        <dsp:cNvSpPr/>
      </dsp:nvSpPr>
      <dsp:spPr>
        <a:xfrm>
          <a:off x="-90823" y="1268952"/>
          <a:ext cx="2335719" cy="2335719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8A648-B424-9F4C-9CF5-C566568F4B3C}">
      <dsp:nvSpPr>
        <dsp:cNvPr id="0" name=""/>
        <dsp:cNvSpPr/>
      </dsp:nvSpPr>
      <dsp:spPr>
        <a:xfrm>
          <a:off x="2296245" y="126282"/>
          <a:ext cx="1401431" cy="1401431"/>
        </a:xfrm>
        <a:prstGeom prst="ellipse">
          <a:avLst/>
        </a:prstGeom>
        <a:solidFill>
          <a:schemeClr val="accent1">
            <a:shade val="50000"/>
            <a:hueOff val="-99936"/>
            <a:satOff val="3793"/>
            <a:lumOff val="188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Atopic Asthma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(36)</a:t>
          </a:r>
          <a:endParaRPr lang="en-US" sz="1400" kern="1200" dirty="0"/>
        </a:p>
      </dsp:txBody>
      <dsp:txXfrm>
        <a:off x="2501480" y="331517"/>
        <a:ext cx="990961" cy="990961"/>
      </dsp:txXfrm>
    </dsp:sp>
    <dsp:sp modelId="{75F905B5-F8A5-E64E-B460-237D3D13683A}">
      <dsp:nvSpPr>
        <dsp:cNvPr id="0" name=""/>
        <dsp:cNvSpPr/>
      </dsp:nvSpPr>
      <dsp:spPr>
        <a:xfrm>
          <a:off x="2525992" y="1631031"/>
          <a:ext cx="1695788" cy="1611562"/>
        </a:xfrm>
        <a:prstGeom prst="ellipse">
          <a:avLst/>
        </a:prstGeom>
        <a:solidFill>
          <a:schemeClr val="accent1">
            <a:shade val="50000"/>
            <a:hueOff val="-199872"/>
            <a:satOff val="7585"/>
            <a:lumOff val="376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Eosinophilic Asthma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(49)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774334" y="1867039"/>
        <a:ext cx="1199104" cy="1139546"/>
      </dsp:txXfrm>
    </dsp:sp>
    <dsp:sp modelId="{14B319E2-B178-3D40-BB35-694D44F3D035}">
      <dsp:nvSpPr>
        <dsp:cNvPr id="0" name=""/>
        <dsp:cNvSpPr/>
      </dsp:nvSpPr>
      <dsp:spPr>
        <a:xfrm>
          <a:off x="2034251" y="3463491"/>
          <a:ext cx="1742007" cy="1401431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Type 2 Low Asthma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(15)</a:t>
          </a:r>
        </a:p>
      </dsp:txBody>
      <dsp:txXfrm>
        <a:off x="2289362" y="3668726"/>
        <a:ext cx="1231785" cy="990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FA03A-7A2F-BA45-9719-31B943D00772}" type="datetimeFigureOut">
              <a:rPr lang="en-US" smtClean="0"/>
              <a:t>5/8/25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8FE74-067B-6940-8875-AB1FF3A14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13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Controlled asthma in 10%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8FE74-067B-6940-8875-AB1FF3A145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8FE74-067B-6940-8875-AB1FF3A145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43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8FE74-067B-6940-8875-AB1FF3A145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8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8FE74-067B-6940-8875-AB1FF3A145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92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Grouping on the base of observable characteristics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46CE1-C469-1C4F-87A1-E71F2A3A74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9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1130"/>
            <a:r>
              <a:rPr lang="en-US" altLang="de-DE">
                <a:solidFill>
                  <a:schemeClr val="bg1"/>
                </a:solidFill>
                <a:latin typeface="Gill Sans Ultra Bold" pitchFamily="34" charset="0"/>
              </a:rPr>
              <a:t>Heaney 2 min</a:t>
            </a:r>
          </a:p>
          <a:p>
            <a:pPr defTabSz="911130"/>
            <a:r>
              <a:rPr lang="en-US" altLang="de-DE">
                <a:solidFill>
                  <a:schemeClr val="bg1"/>
                </a:solidFill>
                <a:latin typeface="Gill Sans Ultra Bold" pitchFamily="34" charset="0"/>
              </a:rPr>
              <a:t>Type 2 is most prevalent form of asthma → is defined via effector cytokines → are linked to key BM → which in turn can be used to define the high and low phenotype! </a:t>
            </a:r>
          </a:p>
          <a:p>
            <a:pPr defTabSz="911130"/>
            <a:endParaRPr lang="en-GB" altLang="de-DE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4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872" indent="-285720" defTabSz="9254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880" indent="-228576" defTabSz="9254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032" indent="-228576" defTabSz="9254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185" indent="-228576" defTabSz="9254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337" indent="-228576" defTabSz="9254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489" indent="-228576" defTabSz="9254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641" indent="-228576" defTabSz="9254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793" indent="-228576" defTabSz="9254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63A42A-FDEC-4CA5-BC20-A4E7CA7E3994}" type="slidenum">
              <a:rPr lang="en-US" altLang="de-DE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9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036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62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90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8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321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72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5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4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5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69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35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00" spc="8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5/8/25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900" spc="8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61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6600" kern="1200" spc="13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400" kern="1200" spc="1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 spc="1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2000" kern="1200" spc="1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 spc="1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 spc="1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diagramLayout" Target="../diagrams/layout4.xml"/><Relationship Id="rId7" Type="http://schemas.openxmlformats.org/officeDocument/2006/relationships/image" Target="../media/image2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microsoft.com/office/2007/relationships/hdphoto" Target="../media/hdphoto5.wdp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Video 3" descr="Clear Chess Pieces">
            <a:extLst>
              <a:ext uri="{FF2B5EF4-FFF2-40B4-BE49-F238E27FC236}">
                <a16:creationId xmlns:a16="http://schemas.microsoft.com/office/drawing/2014/main" id="{9072D73E-F22D-FD68-2546-F6D389E750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59" r="-1" b="-1"/>
          <a:stretch/>
        </p:blipFill>
        <p:spPr>
          <a:xfrm>
            <a:off x="3059" y="10"/>
            <a:ext cx="1218894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45987A-3A2E-45FE-947D-464BBA890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944762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4804CD-1DCB-54FD-C60E-F14ED7035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3274" y="979701"/>
            <a:ext cx="10017040" cy="253026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Assessing &amp; Monitoring Asthma &amp; its Phenotypes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05E06D-DF48-8795-A6B6-57F886762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90" y="4504980"/>
            <a:ext cx="5536085" cy="1759667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Montserrat SemiBold" panose="00000700000000000000" pitchFamily="2" charset="0"/>
              </a:rPr>
              <a:t>Deepak Talwar</a:t>
            </a:r>
          </a:p>
          <a:p>
            <a:pPr algn="ctr" eaLnBrk="0" hangingPunct="0"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sz="2400" dirty="0">
                <a:solidFill>
                  <a:schemeClr val="bg1"/>
                </a:solidFill>
                <a:latin typeface="Montserrat SemiBold" panose="00000700000000000000" pitchFamily="2" charset="0"/>
                <a:ea typeface="SF Pro Display" panose="00000500000000000000" pitchFamily="2" charset="0"/>
                <a:cs typeface="ＭＳ Ｐゴシック" pitchFamily="-107" charset="-128"/>
              </a:rPr>
              <a:t>MD, DTCD, DNB,  DM ( Pulmonary &amp; Critical Medicine )  FISDA, FCCP ( USA ), FNCCP</a:t>
            </a:r>
          </a:p>
          <a:p>
            <a:pPr algn="ctr">
              <a:lnSpc>
                <a:spcPct val="40000"/>
              </a:lnSpc>
              <a:spcBef>
                <a:spcPts val="1200"/>
              </a:spcBef>
              <a:buClr>
                <a:schemeClr val="bg2"/>
              </a:buClr>
              <a:buSzPct val="65000"/>
              <a:buFont typeface="Wingdings 2" pitchFamily="-108" charset="2"/>
              <a:buNone/>
              <a:defRPr/>
            </a:pPr>
            <a:r>
              <a:rPr lang="en-US" sz="2800" i="1" dirty="0">
                <a:solidFill>
                  <a:schemeClr val="bg1"/>
                </a:solidFill>
                <a:latin typeface="Montserrat SemiBold" panose="00000700000000000000" pitchFamily="2" charset="0"/>
                <a:ea typeface="SF Pro Display" panose="00000500000000000000" pitchFamily="2" charset="0"/>
                <a:cs typeface="ＭＳ Ｐゴシック" pitchFamily="-107" charset="-128"/>
              </a:rPr>
              <a:t>Director &amp; Chair</a:t>
            </a:r>
          </a:p>
          <a:p>
            <a:pPr algn="ctr">
              <a:lnSpc>
                <a:spcPct val="40000"/>
              </a:lnSpc>
              <a:spcBef>
                <a:spcPts val="1200"/>
              </a:spcBef>
              <a:buClr>
                <a:schemeClr val="bg2"/>
              </a:buClr>
              <a:buSzPct val="65000"/>
              <a:buFont typeface="Wingdings 2" pitchFamily="-108" charset="2"/>
              <a:buNone/>
              <a:defRPr/>
            </a:pPr>
            <a:r>
              <a:rPr lang="en-US" sz="2800" i="1" dirty="0">
                <a:solidFill>
                  <a:schemeClr val="bg1"/>
                </a:solidFill>
                <a:latin typeface="Montserrat SemiBold" panose="00000700000000000000" pitchFamily="2" charset="0"/>
                <a:ea typeface="SF Pro Display" panose="00000500000000000000" pitchFamily="2" charset="0"/>
                <a:cs typeface="ＭＳ Ｐゴシック" pitchFamily="-107" charset="-128"/>
              </a:rPr>
              <a:t>Pulmonary, Sleep, Allergy &amp; Critical Care Medicine</a:t>
            </a:r>
          </a:p>
          <a:p>
            <a:pPr algn="ctr">
              <a:lnSpc>
                <a:spcPct val="40000"/>
              </a:lnSpc>
              <a:spcBef>
                <a:spcPts val="1200"/>
              </a:spcBef>
              <a:buClr>
                <a:schemeClr val="bg2"/>
              </a:buClr>
              <a:buSzPct val="65000"/>
              <a:buFont typeface="Wingdings 2" pitchFamily="-108" charset="2"/>
              <a:buNone/>
              <a:defRPr/>
            </a:pPr>
            <a:r>
              <a:rPr lang="en-US" dirty="0">
                <a:solidFill>
                  <a:schemeClr val="bg1"/>
                </a:solidFill>
                <a:latin typeface="Montserrat SemiBold" panose="00000700000000000000" pitchFamily="2" charset="0"/>
                <a:ea typeface="SF Pro Display" panose="00000500000000000000" pitchFamily="2" charset="0"/>
                <a:cs typeface="ＭＳ Ｐゴシック" pitchFamily="-107" charset="-128"/>
              </a:rPr>
              <a:t>Metro Group of Hospitals, INDIA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779978-F1B9-4E8B-A4EF-28C72FBE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C36E61-C478-4C2F-846E-EBA0DF57D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7010DAC-82B4-BB70-8359-18BA5F31B70A}"/>
              </a:ext>
            </a:extLst>
          </p:cNvPr>
          <p:cNvSpPr/>
          <p:nvPr/>
        </p:nvSpPr>
        <p:spPr>
          <a:xfrm>
            <a:off x="2768186" y="5579984"/>
            <a:ext cx="6888880" cy="330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1200"/>
              </a:spcBef>
              <a:defRPr/>
            </a:pPr>
            <a:endParaRPr lang="en-US" sz="1400" dirty="0">
              <a:solidFill>
                <a:schemeClr val="bg1"/>
              </a:solidFill>
              <a:latin typeface="Montserrat SemiBold" panose="00000700000000000000" pitchFamily="2" charset="0"/>
              <a:ea typeface="SF Pro Display" panose="00000500000000000000" pitchFamily="2" charset="0"/>
              <a:cs typeface="ＭＳ Ｐゴシック" pitchFamily="-108" charset="-12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E802D0-33AC-EA80-2C0A-FC613B2E0E30}"/>
              </a:ext>
            </a:extLst>
          </p:cNvPr>
          <p:cNvGrpSpPr/>
          <p:nvPr/>
        </p:nvGrpSpPr>
        <p:grpSpPr>
          <a:xfrm>
            <a:off x="8544417" y="3319825"/>
            <a:ext cx="1316630" cy="1256401"/>
            <a:chOff x="113521" y="44647"/>
            <a:chExt cx="1698428" cy="169842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371DB22-8378-EA2F-27D8-243CDE9D8197}"/>
                </a:ext>
              </a:extLst>
            </p:cNvPr>
            <p:cNvSpPr/>
            <p:nvPr/>
          </p:nvSpPr>
          <p:spPr>
            <a:xfrm>
              <a:off x="113521" y="44647"/>
              <a:ext cx="1698428" cy="1698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84BF0D0-544D-0DB0-52B2-5D2DD6F52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0132" y="259556"/>
              <a:ext cx="1480080" cy="1230530"/>
            </a:xfrm>
            <a:prstGeom prst="roundRect">
              <a:avLst>
                <a:gd name="adj" fmla="val 25762"/>
              </a:avLst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868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24CBF6-2BF8-6F76-7A1B-92522B5CA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7ED41-F3D7-4286-AD0B-B4A216D7E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409" y="489853"/>
            <a:ext cx="6186871" cy="585810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B5614-DADE-0E20-8695-3BC14F0E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38" y="510032"/>
            <a:ext cx="5613399" cy="22539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600" dirty="0"/>
              <a:t>Assessments: Multimorbidity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4F7EC0-B8AC-4E93-A415-71AF71B12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4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2143F-4FE0-2706-7344-326C83325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97624" y="976158"/>
            <a:ext cx="4440589" cy="50249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/>
              <a:t>Pulmonary :</a:t>
            </a:r>
          </a:p>
          <a:p>
            <a:pPr marL="1028700" lvl="1" indent="-342900">
              <a:lnSpc>
                <a:spcPct val="100000"/>
              </a:lnSpc>
            </a:pPr>
            <a:r>
              <a:rPr lang="en-US" dirty="0"/>
              <a:t>Rhinitis</a:t>
            </a:r>
            <a:endParaRPr lang="en-US"/>
          </a:p>
          <a:p>
            <a:pPr marL="1028700" lvl="1" indent="-342900">
              <a:lnSpc>
                <a:spcPct val="100000"/>
              </a:lnSpc>
            </a:pPr>
            <a:r>
              <a:rPr lang="en-US" dirty="0"/>
              <a:t>Rhinosinusitis</a:t>
            </a:r>
            <a:endParaRPr lang="en-US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/>
              <a:t>Extra-Pulmonary :</a:t>
            </a:r>
          </a:p>
          <a:p>
            <a:pPr marL="1028700" lvl="1" indent="-342900">
              <a:lnSpc>
                <a:spcPct val="100000"/>
              </a:lnSpc>
            </a:pPr>
            <a:r>
              <a:rPr lang="en-US" dirty="0"/>
              <a:t>Obesity</a:t>
            </a:r>
            <a:endParaRPr lang="en-US"/>
          </a:p>
          <a:p>
            <a:pPr marL="1028700" lvl="1" indent="-342900">
              <a:lnSpc>
                <a:spcPct val="100000"/>
              </a:lnSpc>
            </a:pPr>
            <a:r>
              <a:rPr lang="en-US" dirty="0"/>
              <a:t>GERD</a:t>
            </a:r>
            <a:endParaRPr lang="en-US"/>
          </a:p>
          <a:p>
            <a:pPr marL="1028700" lvl="1" indent="-342900">
              <a:lnSpc>
                <a:spcPct val="100000"/>
              </a:lnSpc>
            </a:pPr>
            <a:r>
              <a:rPr lang="en-US" dirty="0"/>
              <a:t>OSA</a:t>
            </a:r>
            <a:endParaRPr lang="en-US"/>
          </a:p>
          <a:p>
            <a:pPr marL="1028700" lvl="1" indent="-342900">
              <a:lnSpc>
                <a:spcPct val="100000"/>
              </a:lnSpc>
            </a:pPr>
            <a:r>
              <a:rPr lang="en-US" dirty="0"/>
              <a:t>Anxiety / Depression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F0AD64-835F-42E2-B4C7-47A77348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C028921-9B98-389B-D796-F9D413757908}"/>
              </a:ext>
            </a:extLst>
          </p:cNvPr>
          <p:cNvSpPr txBox="1"/>
          <p:nvPr/>
        </p:nvSpPr>
        <p:spPr>
          <a:xfrm>
            <a:off x="1870064" y="6550224"/>
            <a:ext cx="3960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i="1" dirty="0">
                <a:effectLst/>
              </a:rPr>
              <a:t>Talwar D</a:t>
            </a:r>
            <a:r>
              <a:rPr lang="en-IN" sz="1400" dirty="0">
                <a:effectLst/>
              </a:rPr>
              <a:t>, Lung India 2022;39:393-400. </a:t>
            </a:r>
            <a:endParaRPr lang="en-IN" sz="1400" dirty="0"/>
          </a:p>
        </p:txBody>
      </p:sp>
      <p:pic>
        <p:nvPicPr>
          <p:cNvPr id="11" name="Picture 10" descr="A diagram of a person's body&#10;&#10;Description automatically generated">
            <a:extLst>
              <a:ext uri="{FF2B5EF4-FFF2-40B4-BE49-F238E27FC236}">
                <a16:creationId xmlns:a16="http://schemas.microsoft.com/office/drawing/2014/main" id="{72354EEF-51CA-C154-FBD2-61941B2A0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63" y="2465418"/>
            <a:ext cx="5518074" cy="3719196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3C3A82E-2F50-F645-9E1B-9CC4E9AB389E}"/>
              </a:ext>
            </a:extLst>
          </p:cNvPr>
          <p:cNvSpPr/>
          <p:nvPr/>
        </p:nvSpPr>
        <p:spPr>
          <a:xfrm>
            <a:off x="7030268" y="5327161"/>
            <a:ext cx="4599403" cy="71003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dirty="0"/>
              <a:t>99% SA patient’s had at least 1 comorbidity</a:t>
            </a:r>
          </a:p>
        </p:txBody>
      </p:sp>
    </p:spTree>
    <p:extLst>
      <p:ext uri="{BB962C8B-B14F-4D97-AF65-F5344CB8AC3E}">
        <p14:creationId xmlns:p14="http://schemas.microsoft.com/office/powerpoint/2010/main" val="247401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1A29A-9F9B-F21E-8691-A85B04FD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817418"/>
            <a:ext cx="11147071" cy="1916253"/>
          </a:xfrm>
        </p:spPr>
        <p:txBody>
          <a:bodyPr/>
          <a:lstStyle/>
          <a:p>
            <a:pPr algn="ctr"/>
            <a:r>
              <a:rPr lang="en-US" sz="6000" dirty="0"/>
              <a:t>Role of Lung Functions in Assessment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0B0F4-74EC-A420-A238-21084AA33B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Lung functions do not strongly correlate with asthma control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AEA679-D770-A18D-6F89-43F44D1741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At Diagnosis or Start of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3-6 months after ICS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1-2 Yearly ( more frequent in at risk for AE / decline at lung 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No need to hold medications prior to repeat PFT’s &amp; do both pre &amp; post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7234BA-B4BE-25E6-0C04-B752C5B81FE1}"/>
              </a:ext>
            </a:extLst>
          </p:cNvPr>
          <p:cNvSpPr/>
          <p:nvPr/>
        </p:nvSpPr>
        <p:spPr>
          <a:xfrm>
            <a:off x="2355273" y="4330262"/>
            <a:ext cx="2437444" cy="195492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Mark personal best for future reference</a:t>
            </a:r>
          </a:p>
        </p:txBody>
      </p:sp>
    </p:spTree>
    <p:extLst>
      <p:ext uri="{BB962C8B-B14F-4D97-AF65-F5344CB8AC3E}">
        <p14:creationId xmlns:p14="http://schemas.microsoft.com/office/powerpoint/2010/main" val="222120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35784F-E68D-2062-6B3D-89A707FB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2" y="826008"/>
            <a:ext cx="10634472" cy="1798439"/>
          </a:xfrm>
        </p:spPr>
        <p:txBody>
          <a:bodyPr/>
          <a:lstStyle/>
          <a:p>
            <a:r>
              <a:rPr lang="en-US" sz="5400" dirty="0"/>
              <a:t>Interpretation of PFT on Treatment in Asthma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342BDD3-4BDA-D534-B259-C12031D2A6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335776"/>
              </p:ext>
            </p:extLst>
          </p:nvPr>
        </p:nvGraphicFramePr>
        <p:xfrm>
          <a:off x="482602" y="3306763"/>
          <a:ext cx="6674943" cy="2573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6A9C5DB-456D-038E-A66B-54229E11C6B0}"/>
              </a:ext>
            </a:extLst>
          </p:cNvPr>
          <p:cNvSpPr/>
          <p:nvPr/>
        </p:nvSpPr>
        <p:spPr>
          <a:xfrm>
            <a:off x="7672552" y="3531476"/>
            <a:ext cx="3773214" cy="234862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10% improvement or decline in FEV</a:t>
            </a:r>
            <a:r>
              <a:rPr lang="en-US" sz="2000" baseline="-25000" dirty="0"/>
              <a:t>1</a:t>
            </a:r>
            <a:r>
              <a:rPr lang="en-US" sz="2000" dirty="0"/>
              <a:t> is considered threshold  MID for better or worsening asthma </a:t>
            </a:r>
          </a:p>
        </p:txBody>
      </p:sp>
    </p:spTree>
    <p:extLst>
      <p:ext uri="{BB962C8B-B14F-4D97-AF65-F5344CB8AC3E}">
        <p14:creationId xmlns:p14="http://schemas.microsoft.com/office/powerpoint/2010/main" val="330530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C07C9-B0EB-E055-FF51-8F7882ECF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F6B1-2617-6FB3-F8BC-C843C71F3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623454"/>
            <a:ext cx="11099800" cy="1667810"/>
          </a:xfrm>
        </p:spPr>
        <p:txBody>
          <a:bodyPr/>
          <a:lstStyle/>
          <a:p>
            <a:r>
              <a:rPr lang="en-US" sz="6000" dirty="0"/>
              <a:t>Asthma Severity :</a:t>
            </a:r>
            <a:endParaRPr lang="en-US" sz="60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CE1B3F-8E56-DAA7-5E0F-CE0033ED7AF4}"/>
              </a:ext>
            </a:extLst>
          </p:cNvPr>
          <p:cNvSpPr txBox="1"/>
          <p:nvPr/>
        </p:nvSpPr>
        <p:spPr>
          <a:xfrm>
            <a:off x="5223164" y="6400800"/>
            <a:ext cx="2157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Several months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99B4F8D-AAC4-76EA-C304-740C69EC40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5581040"/>
              </p:ext>
            </p:extLst>
          </p:nvPr>
        </p:nvGraphicFramePr>
        <p:xfrm>
          <a:off x="482600" y="2452255"/>
          <a:ext cx="10507663" cy="3796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372EAB5-3D8E-7716-41A9-AC204F652477}"/>
              </a:ext>
            </a:extLst>
          </p:cNvPr>
          <p:cNvSpPr txBox="1"/>
          <p:nvPr/>
        </p:nvSpPr>
        <p:spPr>
          <a:xfrm>
            <a:off x="6954981" y="3429000"/>
            <a:ext cx="637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OR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10BA3A4-F1F4-ED24-B740-09C8F34E4A1C}"/>
              </a:ext>
            </a:extLst>
          </p:cNvPr>
          <p:cNvSpPr/>
          <p:nvPr/>
        </p:nvSpPr>
        <p:spPr>
          <a:xfrm>
            <a:off x="7983820" y="1236233"/>
            <a:ext cx="2881746" cy="44225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Severe Asthma*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8E74D-215A-191B-5AC2-41F3F2D34D0E}"/>
              </a:ext>
            </a:extLst>
          </p:cNvPr>
          <p:cNvSpPr txBox="1"/>
          <p:nvPr/>
        </p:nvSpPr>
        <p:spPr>
          <a:xfrm>
            <a:off x="6513436" y="2299856"/>
            <a:ext cx="2157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Retrospective*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740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CAE0C4-D69A-7AA1-2D09-C583650A5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79" y="526491"/>
            <a:ext cx="5798221" cy="1901530"/>
          </a:xfrm>
        </p:spPr>
        <p:txBody>
          <a:bodyPr/>
          <a:lstStyle/>
          <a:p>
            <a:r>
              <a:rPr lang="en-US" dirty="0"/>
              <a:t>Difficult Asthma # SA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AC6E7-D710-B812-1497-2F260EDC71EC}"/>
              </a:ext>
            </a:extLst>
          </p:cNvPr>
          <p:cNvPicPr/>
          <p:nvPr/>
        </p:nvPicPr>
        <p:blipFill rotWithShape="1">
          <a:blip r:embed="rId2"/>
          <a:srcRect l="11002" t="24190" r="7857" b="27792"/>
          <a:stretch/>
        </p:blipFill>
        <p:spPr>
          <a:xfrm>
            <a:off x="1630131" y="2990500"/>
            <a:ext cx="9494739" cy="3105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0B2EE1-B62E-045C-EE2C-3219E4E4582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745"/>
                    </a14:imgEffect>
                    <a14:imgEffect>
                      <a14:saturation sa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654" y="1223660"/>
            <a:ext cx="1181823" cy="125163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3166DD5-B16D-80B9-A675-E34809131EAD}"/>
              </a:ext>
            </a:extLst>
          </p:cNvPr>
          <p:cNvSpPr/>
          <p:nvPr/>
        </p:nvSpPr>
        <p:spPr>
          <a:xfrm>
            <a:off x="7128779" y="1257926"/>
            <a:ext cx="3424135" cy="117009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Confirm Diagnosis of Asthma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244A5F-711D-D577-0335-A903955F4B6F}"/>
              </a:ext>
            </a:extLst>
          </p:cNvPr>
          <p:cNvSpPr txBox="1"/>
          <p:nvPr/>
        </p:nvSpPr>
        <p:spPr>
          <a:xfrm>
            <a:off x="10552914" y="4938083"/>
            <a:ext cx="1403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.✓   </a:t>
            </a:r>
            <a:r>
              <a:rPr lang="en-US" sz="2400" baseline="30000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1/3rd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F9C5C-D3C3-F8D7-03DB-170F0D8CEEDB}"/>
              </a:ext>
            </a:extLst>
          </p:cNvPr>
          <p:cNvSpPr txBox="1"/>
          <p:nvPr/>
        </p:nvSpPr>
        <p:spPr>
          <a:xfrm>
            <a:off x="297779" y="5005103"/>
            <a:ext cx="1403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.✓   </a:t>
            </a:r>
            <a:r>
              <a:rPr lang="en-US" sz="2400" baseline="30000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1/3rd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CC8C60-E873-F55F-1D73-F3BA2200BD9E}"/>
              </a:ext>
            </a:extLst>
          </p:cNvPr>
          <p:cNvSpPr txBox="1"/>
          <p:nvPr/>
        </p:nvSpPr>
        <p:spPr>
          <a:xfrm>
            <a:off x="297779" y="3384022"/>
            <a:ext cx="1403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.✓   </a:t>
            </a:r>
            <a:r>
              <a:rPr lang="en-US" sz="2400" baseline="30000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1/3rd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6C6425-D64B-D066-4E16-EA4870090AE4}"/>
              </a:ext>
            </a:extLst>
          </p:cNvPr>
          <p:cNvSpPr/>
          <p:nvPr/>
        </p:nvSpPr>
        <p:spPr>
          <a:xfrm>
            <a:off x="3336698" y="6488668"/>
            <a:ext cx="43272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Respiratory Medicine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vol. 106, no. 2, pp. 205–214, 2012.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E4DD4-52F9-3A77-6BF5-C66BD831BD3D}"/>
              </a:ext>
            </a:extLst>
          </p:cNvPr>
          <p:cNvSpPr txBox="1"/>
          <p:nvPr/>
        </p:nvSpPr>
        <p:spPr>
          <a:xfrm>
            <a:off x="10670125" y="1658307"/>
            <a:ext cx="1031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600" dirty="0"/>
              <a:t>1/4th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819D94-7CAA-8B59-59B6-05672917FB1D}"/>
              </a:ext>
            </a:extLst>
          </p:cNvPr>
          <p:cNvSpPr txBox="1"/>
          <p:nvPr/>
        </p:nvSpPr>
        <p:spPr>
          <a:xfrm>
            <a:off x="10575905" y="3537910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600" dirty="0"/>
              <a:t>1/2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27A4BC3-9704-2A4D-BD6B-F82862C3ED8A}"/>
              </a:ext>
            </a:extLst>
          </p:cNvPr>
          <p:cNvSpPr/>
          <p:nvPr/>
        </p:nvSpPr>
        <p:spPr>
          <a:xfrm>
            <a:off x="554182" y="2262291"/>
            <a:ext cx="3879272" cy="4260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5 Steps</a:t>
            </a:r>
          </a:p>
        </p:txBody>
      </p:sp>
    </p:spTree>
    <p:extLst>
      <p:ext uri="{BB962C8B-B14F-4D97-AF65-F5344CB8AC3E}">
        <p14:creationId xmlns:p14="http://schemas.microsoft.com/office/powerpoint/2010/main" val="192076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70370" y="1077915"/>
            <a:ext cx="3090926" cy="49113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797" y="541867"/>
            <a:ext cx="9597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Pheno-Endotyping in SA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595B05F1-F340-A0D1-73FB-03F3E31673FE}"/>
              </a:ext>
            </a:extLst>
          </p:cNvPr>
          <p:cNvSpPr/>
          <p:nvPr/>
        </p:nvSpPr>
        <p:spPr>
          <a:xfrm>
            <a:off x="7174283" y="1230637"/>
            <a:ext cx="4873625" cy="4873625"/>
          </a:xfrm>
          <a:prstGeom prst="triangle">
            <a:avLst/>
          </a:prstGeom>
          <a:gradFill flip="none" rotWithShape="1">
            <a:gsLst>
              <a:gs pos="0">
                <a:schemeClr val="accent1"/>
              </a:gs>
              <a:gs pos="63000">
                <a:schemeClr val="dk2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  <a:tileRect/>
          </a:gra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B9C0E6-8F4A-F962-E5CF-E6CF5C81C351}"/>
              </a:ext>
            </a:extLst>
          </p:cNvPr>
          <p:cNvGrpSpPr/>
          <p:nvPr/>
        </p:nvGrpSpPr>
        <p:grpSpPr>
          <a:xfrm>
            <a:off x="8763438" y="3002185"/>
            <a:ext cx="3167856" cy="866210"/>
            <a:chOff x="2857896" y="487838"/>
            <a:chExt cx="3167856" cy="86621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83D42E3-E812-F8A2-971D-21E841FF1E3C}"/>
                </a:ext>
              </a:extLst>
            </p:cNvPr>
            <p:cNvSpPr/>
            <p:nvPr/>
          </p:nvSpPr>
          <p:spPr>
            <a:xfrm>
              <a:off x="2857896" y="487838"/>
              <a:ext cx="3167856" cy="866210"/>
            </a:xfrm>
            <a:prstGeom prst="roundRect">
              <a:avLst/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8A07BF0C-E853-A8C7-770B-E65E72845227}"/>
                </a:ext>
              </a:extLst>
            </p:cNvPr>
            <p:cNvSpPr txBox="1"/>
            <p:nvPr/>
          </p:nvSpPr>
          <p:spPr>
            <a:xfrm>
              <a:off x="2900181" y="530123"/>
              <a:ext cx="3083286" cy="781640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Choose best fit biological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827CD18-39EF-86B9-60DF-808478F65657}"/>
              </a:ext>
            </a:extLst>
          </p:cNvPr>
          <p:cNvGrpSpPr/>
          <p:nvPr/>
        </p:nvGrpSpPr>
        <p:grpSpPr>
          <a:xfrm>
            <a:off x="8763438" y="3976672"/>
            <a:ext cx="3167856" cy="866210"/>
            <a:chOff x="2857896" y="1462325"/>
            <a:chExt cx="3167856" cy="86621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2F2AB0C-3FC2-6070-33A2-06FF571E3780}"/>
                </a:ext>
              </a:extLst>
            </p:cNvPr>
            <p:cNvSpPr/>
            <p:nvPr/>
          </p:nvSpPr>
          <p:spPr>
            <a:xfrm>
              <a:off x="2857896" y="1462325"/>
              <a:ext cx="3167856" cy="866210"/>
            </a:xfrm>
            <a:prstGeom prst="roundRect">
              <a:avLst/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shade val="50000"/>
                <a:hueOff val="64702"/>
                <a:satOff val="-855"/>
                <a:lumOff val="1991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ounded Rectangle 6">
              <a:extLst>
                <a:ext uri="{FF2B5EF4-FFF2-40B4-BE49-F238E27FC236}">
                  <a16:creationId xmlns:a16="http://schemas.microsoft.com/office/drawing/2014/main" id="{C07D9562-2C6F-9614-7B60-42233D774794}"/>
                </a:ext>
              </a:extLst>
            </p:cNvPr>
            <p:cNvSpPr txBox="1"/>
            <p:nvPr/>
          </p:nvSpPr>
          <p:spPr>
            <a:xfrm>
              <a:off x="2900181" y="1504610"/>
              <a:ext cx="3083286" cy="781640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Eligibility Criteria for Biologicals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B132AE-00B6-B156-6EA4-AD6FE261F4FB}"/>
              </a:ext>
            </a:extLst>
          </p:cNvPr>
          <p:cNvGrpSpPr/>
          <p:nvPr/>
        </p:nvGrpSpPr>
        <p:grpSpPr>
          <a:xfrm>
            <a:off x="8763438" y="4951159"/>
            <a:ext cx="3167856" cy="866210"/>
            <a:chOff x="2857896" y="2436812"/>
            <a:chExt cx="3167856" cy="86621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9D87427-6324-3C1E-F0DB-CA4670070C69}"/>
                </a:ext>
              </a:extLst>
            </p:cNvPr>
            <p:cNvSpPr/>
            <p:nvPr/>
          </p:nvSpPr>
          <p:spPr>
            <a:xfrm>
              <a:off x="2857896" y="2436812"/>
              <a:ext cx="3167856" cy="866210"/>
            </a:xfrm>
            <a:prstGeom prst="roundRect">
              <a:avLst/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shade val="50000"/>
                <a:hueOff val="129404"/>
                <a:satOff val="-1709"/>
                <a:lumOff val="3983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032D863-AF3B-B4B8-C985-B68D61C77172}"/>
                </a:ext>
              </a:extLst>
            </p:cNvPr>
            <p:cNvSpPr txBox="1"/>
            <p:nvPr/>
          </p:nvSpPr>
          <p:spPr>
            <a:xfrm>
              <a:off x="2900181" y="2479097"/>
              <a:ext cx="3083286" cy="781640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Pheno-Endotyping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C2F45BB-ADF6-2EA1-7B06-FFB6A0C5A47B}"/>
              </a:ext>
            </a:extLst>
          </p:cNvPr>
          <p:cNvSpPr txBox="1"/>
          <p:nvPr/>
        </p:nvSpPr>
        <p:spPr>
          <a:xfrm>
            <a:off x="848143" y="5632703"/>
            <a:ext cx="5822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Observable Feature vs Pathobiological mechanism</a:t>
            </a:r>
          </a:p>
        </p:txBody>
      </p:sp>
      <p:pic>
        <p:nvPicPr>
          <p:cNvPr id="2050" name="Picture 2" descr="Eosinophil - Wikipedia">
            <a:extLst>
              <a:ext uri="{FF2B5EF4-FFF2-40B4-BE49-F238E27FC236}">
                <a16:creationId xmlns:a16="http://schemas.microsoft.com/office/drawing/2014/main" id="{7332AD73-6E39-51FF-886D-BBBDEAA2B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136" y="1948878"/>
            <a:ext cx="2082340" cy="202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L-5 Protein Overview | Sino Biological">
            <a:extLst>
              <a:ext uri="{FF2B5EF4-FFF2-40B4-BE49-F238E27FC236}">
                <a16:creationId xmlns:a16="http://schemas.microsoft.com/office/drawing/2014/main" id="{B69A6FBC-F963-D8B8-DBD5-ECFADF01B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209" y="4018957"/>
            <a:ext cx="2082340" cy="122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6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39794-7C70-0448-8568-27F8549E6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91" y="190146"/>
            <a:ext cx="103632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Phenotypes Severe Asthma</a:t>
            </a:r>
            <a:endParaRPr lang="en-US" sz="40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673D1C-4896-DA4C-8AA4-2291BE07D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19"/>
          <a:stretch/>
        </p:blipFill>
        <p:spPr>
          <a:xfrm>
            <a:off x="952500" y="1246076"/>
            <a:ext cx="9453078" cy="825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F90070-FA73-784C-9D60-FC5E4D8AA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330" y="6578600"/>
            <a:ext cx="2956669" cy="267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9A93C3-B88A-FB40-8337-7DCFC2DA6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00" y="4685705"/>
            <a:ext cx="3820016" cy="21356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C9462-7572-1841-A65F-E2DB7EF07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4706856"/>
            <a:ext cx="3327400" cy="21356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D013087-8BBC-79D2-189C-416946023CC8}"/>
              </a:ext>
            </a:extLst>
          </p:cNvPr>
          <p:cNvSpPr/>
          <p:nvPr/>
        </p:nvSpPr>
        <p:spPr>
          <a:xfrm>
            <a:off x="1135117" y="2231912"/>
            <a:ext cx="1534510" cy="5255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Allergic Asthma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BB89B33-CBD7-6B1B-F010-2D0A7756B1C1}"/>
              </a:ext>
            </a:extLst>
          </p:cNvPr>
          <p:cNvSpPr/>
          <p:nvPr/>
        </p:nvSpPr>
        <p:spPr>
          <a:xfrm>
            <a:off x="3237186" y="2172296"/>
            <a:ext cx="1744715" cy="75144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Late Onset Eosinophilic  Asthma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1D9CF4D-10A9-93CE-4B65-2E4B9EB424D2}"/>
              </a:ext>
            </a:extLst>
          </p:cNvPr>
          <p:cNvSpPr/>
          <p:nvPr/>
        </p:nvSpPr>
        <p:spPr>
          <a:xfrm>
            <a:off x="1460064" y="3429000"/>
            <a:ext cx="1744715" cy="5503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Exercise Induced Asthma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BBCDCB8-782E-23B8-EF48-4DCCB7705D70}"/>
              </a:ext>
            </a:extLst>
          </p:cNvPr>
          <p:cNvSpPr/>
          <p:nvPr/>
        </p:nvSpPr>
        <p:spPr>
          <a:xfrm>
            <a:off x="3247696" y="3053278"/>
            <a:ext cx="1744715" cy="92609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Aspirin Exacerbated  Asthma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DFB5A08-5C97-907F-8D81-70B541E43A56}"/>
              </a:ext>
            </a:extLst>
          </p:cNvPr>
          <p:cNvSpPr/>
          <p:nvPr/>
        </p:nvSpPr>
        <p:spPr>
          <a:xfrm>
            <a:off x="6705600" y="3463165"/>
            <a:ext cx="2438400" cy="51621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Smoking Related Neutrophilic Asthma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9AB15E-ABAE-3A7C-45A2-9C465E971B8C}"/>
              </a:ext>
            </a:extLst>
          </p:cNvPr>
          <p:cNvSpPr/>
          <p:nvPr/>
        </p:nvSpPr>
        <p:spPr>
          <a:xfrm>
            <a:off x="6319783" y="2231912"/>
            <a:ext cx="1513489" cy="76208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Obesity Associated Asthma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7629090-98E4-5259-DB18-92652C8D6192}"/>
              </a:ext>
            </a:extLst>
          </p:cNvPr>
          <p:cNvSpPr/>
          <p:nvPr/>
        </p:nvSpPr>
        <p:spPr>
          <a:xfrm>
            <a:off x="7998373" y="2145218"/>
            <a:ext cx="3058510" cy="112795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Smooth Muscle Mediated Pauci-granulocytic Asthma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18879E8-7BA0-EDDA-6F4A-B621727665DC}"/>
              </a:ext>
            </a:extLst>
          </p:cNvPr>
          <p:cNvSpPr/>
          <p:nvPr/>
        </p:nvSpPr>
        <p:spPr>
          <a:xfrm>
            <a:off x="1107408" y="3813403"/>
            <a:ext cx="9298170" cy="1200795"/>
          </a:xfrm>
          <a:prstGeom prst="rightArrow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9000">
                <a:schemeClr val="accent1">
                  <a:lumMod val="45000"/>
                  <a:lumOff val="55000"/>
                </a:schemeClr>
              </a:gs>
              <a:gs pos="75000">
                <a:srgbClr val="000000"/>
              </a:gs>
              <a:gs pos="100000">
                <a:srgbClr val="000000"/>
              </a:gs>
            </a:gsLst>
            <a:lin ang="3000000" scaled="0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4E328C-AB63-B0AE-ECD4-5BDB126B0A5E}"/>
              </a:ext>
            </a:extLst>
          </p:cNvPr>
          <p:cNvSpPr txBox="1"/>
          <p:nvPr/>
        </p:nvSpPr>
        <p:spPr>
          <a:xfrm>
            <a:off x="1786422" y="4234461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Childhood Onset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ED7F8D-271B-45D8-4399-2ED2C608DF4A}"/>
              </a:ext>
            </a:extLst>
          </p:cNvPr>
          <p:cNvSpPr txBox="1"/>
          <p:nvPr/>
        </p:nvSpPr>
        <p:spPr>
          <a:xfrm>
            <a:off x="6705600" y="4225828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Adult Onset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A24ADA3-BF86-6E8B-0197-9CB39A33B61E}"/>
              </a:ext>
            </a:extLst>
          </p:cNvPr>
          <p:cNvSpPr/>
          <p:nvPr/>
        </p:nvSpPr>
        <p:spPr>
          <a:xfrm>
            <a:off x="5181600" y="2231912"/>
            <a:ext cx="924791" cy="128441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Very Late Onset</a:t>
            </a:r>
          </a:p>
        </p:txBody>
      </p:sp>
    </p:spTree>
    <p:extLst>
      <p:ext uri="{BB962C8B-B14F-4D97-AF65-F5344CB8AC3E}">
        <p14:creationId xmlns:p14="http://schemas.microsoft.com/office/powerpoint/2010/main" val="347356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GINA 2019</a:t>
            </a:r>
            <a:br>
              <a:rPr lang="en-US"/>
            </a:br>
            <a:r>
              <a:rPr lang="en-US"/>
              <a:t>Identifying Patients and Selecting Treatment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5784" y="758646"/>
            <a:ext cx="5063543" cy="21968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Type 2  Severe Asthma Phenotype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F84875-BC69-D04C-BA75-34A8B97D9260}"/>
              </a:ext>
            </a:extLst>
          </p:cNvPr>
          <p:cNvSpPr/>
          <p:nvPr/>
        </p:nvSpPr>
        <p:spPr>
          <a:xfrm>
            <a:off x="475783" y="2764219"/>
            <a:ext cx="8183307" cy="728513"/>
          </a:xfrm>
          <a:prstGeom prst="rect">
            <a:avLst/>
          </a:prstGeom>
          <a:gradFill>
            <a:gsLst>
              <a:gs pos="48025">
                <a:schemeClr val="accent1">
                  <a:lumMod val="50000"/>
                </a:schemeClr>
              </a:gs>
              <a:gs pos="25000">
                <a:schemeClr val="accent1">
                  <a:lumMod val="50000"/>
                </a:schemeClr>
              </a:gs>
              <a:gs pos="0">
                <a:schemeClr val="dk2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10000">
                <a:schemeClr val="dk2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Type 2 Inflammation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7B2B18-9CE3-B24D-89B6-91F67CF8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4300" y="830356"/>
            <a:ext cx="1248281" cy="34926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7C258F-AD96-BB4C-BAEB-5630DBDA2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4098" y="3993159"/>
            <a:ext cx="1536700" cy="14457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9D3AA9-C704-484E-9633-E35E68F90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6427" y="830356"/>
            <a:ext cx="1730773" cy="1626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C5D2B9-6CED-EA4D-AEA8-956853F1AEA7}"/>
              </a:ext>
            </a:extLst>
          </p:cNvPr>
          <p:cNvSpPr txBox="1"/>
          <p:nvPr/>
        </p:nvSpPr>
        <p:spPr>
          <a:xfrm>
            <a:off x="531202" y="3544809"/>
            <a:ext cx="4401016" cy="2554545"/>
          </a:xfrm>
          <a:prstGeom prst="rect">
            <a:avLst/>
          </a:prstGeom>
          <a:solidFill>
            <a:schemeClr val="bg2"/>
          </a:solidFill>
          <a:ln>
            <a:solidFill>
              <a:srgbClr val="0B4C4E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Age of onset of asthma: Childhood  vs Adulthood vs late onset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Allergic comorbidities : Atopic dermatitis, allergic rhinitis, Nasal polyposis, Chronic sinusitis, ABPA, EGA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Oral steroids responsive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199854-EA0F-A756-FF90-988D6AB337D8}"/>
              </a:ext>
            </a:extLst>
          </p:cNvPr>
          <p:cNvSpPr/>
          <p:nvPr/>
        </p:nvSpPr>
        <p:spPr>
          <a:xfrm>
            <a:off x="5023673" y="3544809"/>
            <a:ext cx="3635418" cy="25545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u="sng" dirty="0"/>
              <a:t>&gt;</a:t>
            </a:r>
            <a:r>
              <a:rPr lang="en-US" sz="2200" dirty="0"/>
              <a:t>1 of following Criteria on high dose ICS ( before OCS)*:</a:t>
            </a:r>
          </a:p>
          <a:p>
            <a:pPr algn="ctr"/>
            <a:endParaRPr lang="en-US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Blood Eosinophils </a:t>
            </a:r>
            <a:r>
              <a:rPr lang="en-US" u="sng" dirty="0"/>
              <a:t>&gt;</a:t>
            </a:r>
            <a:r>
              <a:rPr lang="en-US" dirty="0"/>
              <a:t> 150 /</a:t>
            </a:r>
            <a:r>
              <a:rPr lang="en-US" dirty="0" err="1"/>
              <a:t>uL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err="1"/>
              <a:t>FeNO</a:t>
            </a:r>
            <a:r>
              <a:rPr lang="en-US" dirty="0"/>
              <a:t> </a:t>
            </a:r>
            <a:r>
              <a:rPr lang="en-US" u="sng" dirty="0"/>
              <a:t>&gt;</a:t>
            </a:r>
            <a:r>
              <a:rPr lang="en-US" dirty="0"/>
              <a:t> 20 ppb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Sputum Eosinophils </a:t>
            </a:r>
            <a:r>
              <a:rPr lang="en-US" u="sng" dirty="0"/>
              <a:t>&gt;</a:t>
            </a:r>
            <a:r>
              <a:rPr lang="en-US" dirty="0"/>
              <a:t> 2%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A77AE7-1EAD-4D9B-BD1D-4D2281E57D18}"/>
              </a:ext>
            </a:extLst>
          </p:cNvPr>
          <p:cNvSpPr/>
          <p:nvPr/>
        </p:nvSpPr>
        <p:spPr>
          <a:xfrm>
            <a:off x="2495468" y="6384015"/>
            <a:ext cx="8183307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*At presentation or any time in last 1 year or during FU</a:t>
            </a:r>
          </a:p>
        </p:txBody>
      </p:sp>
    </p:spTree>
    <p:extLst>
      <p:ext uri="{BB962C8B-B14F-4D97-AF65-F5344CB8AC3E}">
        <p14:creationId xmlns:p14="http://schemas.microsoft.com/office/powerpoint/2010/main" val="49510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19C8A-123F-041C-7BCA-1A3A45153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80" y="413059"/>
            <a:ext cx="11145039" cy="1339584"/>
          </a:xfrm>
        </p:spPr>
        <p:txBody>
          <a:bodyPr/>
          <a:lstStyle/>
          <a:p>
            <a:pPr algn="ctr"/>
            <a:r>
              <a:rPr lang="en-US" sz="5400" dirty="0"/>
              <a:t>Type 2 Severe Asthma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28C2C-11DC-893E-E8D8-E1CFA4E80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1932882"/>
            <a:ext cx="5346222" cy="823912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IgE Mediated Atopic SA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D59C6-E9FC-F83B-546D-F861D9D7D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660" y="3117273"/>
            <a:ext cx="5346222" cy="3072389"/>
          </a:xfrm>
        </p:spPr>
        <p:txBody>
          <a:bodyPr/>
          <a:lstStyle/>
          <a:p>
            <a:pPr marL="342900" indent="-342900">
              <a:lnSpc>
                <a:spcPct val="115000"/>
              </a:lnSpc>
              <a:spcBef>
                <a:spcPct val="35000"/>
              </a:spcBef>
              <a:buClr>
                <a:srgbClr val="0A3648"/>
              </a:buClr>
              <a:buSzPct val="125000"/>
              <a:buFont typeface="Arial" panose="020B0604020202020204" pitchFamily="34" charset="0"/>
              <a:buChar char="•"/>
            </a:pPr>
            <a:r>
              <a:rPr lang="de-DE" altLang="de-DE" sz="2000" dirty="0" err="1"/>
              <a:t>Usually</a:t>
            </a:r>
            <a:r>
              <a:rPr lang="de-DE" altLang="de-DE" sz="2000" dirty="0"/>
              <a:t> </a:t>
            </a:r>
            <a:r>
              <a:rPr lang="de-DE" altLang="de-DE" sz="2000" dirty="0" err="1"/>
              <a:t>early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age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onset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asthma</a:t>
            </a:r>
            <a:endParaRPr lang="de-DE" altLang="de-DE" sz="2000" dirty="0"/>
          </a:p>
          <a:p>
            <a:pPr marL="342900" indent="-342900">
              <a:lnSpc>
                <a:spcPct val="115000"/>
              </a:lnSpc>
              <a:spcBef>
                <a:spcPct val="35000"/>
              </a:spcBef>
              <a:buClr>
                <a:srgbClr val="0A3648"/>
              </a:buClr>
              <a:buSzPct val="125000"/>
              <a:buFont typeface="Arial" panose="020B0604020202020204" pitchFamily="34" charset="0"/>
              <a:buChar char="•"/>
            </a:pPr>
            <a:r>
              <a:rPr lang="de-DE" altLang="de-DE" sz="2000" dirty="0" err="1">
                <a:solidFill>
                  <a:srgbClr val="C00000"/>
                </a:solidFill>
              </a:rPr>
              <a:t>Sx</a:t>
            </a:r>
            <a:r>
              <a:rPr lang="de-DE" altLang="de-DE" sz="2000" dirty="0">
                <a:solidFill>
                  <a:srgbClr val="C00000"/>
                </a:solidFill>
              </a:rPr>
              <a:t> </a:t>
            </a:r>
            <a:r>
              <a:rPr lang="de-DE" altLang="de-DE" sz="2000" dirty="0" err="1">
                <a:solidFill>
                  <a:srgbClr val="C00000"/>
                </a:solidFill>
              </a:rPr>
              <a:t>related</a:t>
            </a:r>
            <a:r>
              <a:rPr lang="de-DE" altLang="de-DE" sz="2000" dirty="0">
                <a:solidFill>
                  <a:srgbClr val="C00000"/>
                </a:solidFill>
              </a:rPr>
              <a:t> </a:t>
            </a:r>
            <a:r>
              <a:rPr lang="de-DE" altLang="de-DE" sz="2000" dirty="0" err="1">
                <a:solidFill>
                  <a:srgbClr val="C00000"/>
                </a:solidFill>
              </a:rPr>
              <a:t>to</a:t>
            </a:r>
            <a:r>
              <a:rPr lang="de-DE" altLang="de-DE" sz="2000" dirty="0">
                <a:solidFill>
                  <a:srgbClr val="C00000"/>
                </a:solidFill>
              </a:rPr>
              <a:t> allergen </a:t>
            </a:r>
            <a:r>
              <a:rPr lang="de-DE" altLang="de-DE" sz="2000" dirty="0" err="1">
                <a:solidFill>
                  <a:srgbClr val="C00000"/>
                </a:solidFill>
              </a:rPr>
              <a:t>exposure</a:t>
            </a:r>
            <a:endParaRPr lang="de-DE" altLang="de-DE" sz="2000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15000"/>
              </a:lnSpc>
              <a:spcBef>
                <a:spcPct val="35000"/>
              </a:spcBef>
              <a:buClr>
                <a:srgbClr val="0A3648"/>
              </a:buClr>
              <a:buSzPct val="125000"/>
              <a:buFont typeface="Arial" panose="020B0604020202020204" pitchFamily="34" charset="0"/>
              <a:buChar char="•"/>
            </a:pPr>
            <a:r>
              <a:rPr lang="de-DE" altLang="de-DE" sz="2000" dirty="0" err="1"/>
              <a:t>Allergic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comorbidities</a:t>
            </a:r>
            <a:r>
              <a:rPr lang="de-DE" altLang="de-DE" sz="2000" dirty="0"/>
              <a:t> ( AR/AD)</a:t>
            </a:r>
          </a:p>
          <a:p>
            <a:pPr marL="342900" indent="-342900">
              <a:lnSpc>
                <a:spcPct val="115000"/>
              </a:lnSpc>
              <a:spcBef>
                <a:spcPct val="35000"/>
              </a:spcBef>
              <a:buClr>
                <a:srgbClr val="0A3648"/>
              </a:buClr>
              <a:buSzPct val="125000"/>
              <a:buFont typeface="Arial" panose="020B0604020202020204" pitchFamily="34" charset="0"/>
              <a:buChar char="•"/>
            </a:pPr>
            <a:r>
              <a:rPr lang="de-DE" altLang="de-DE" sz="2000" dirty="0"/>
              <a:t>Skin prick </a:t>
            </a:r>
            <a:r>
              <a:rPr lang="de-DE" altLang="de-DE" sz="2000" dirty="0" err="1"/>
              <a:t>test</a:t>
            </a:r>
            <a:r>
              <a:rPr lang="de-DE" altLang="de-DE" sz="2000" dirty="0"/>
              <a:t> +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Aeroallergens</a:t>
            </a:r>
          </a:p>
          <a:p>
            <a:pPr marL="342900" indent="-342900">
              <a:lnSpc>
                <a:spcPct val="115000"/>
              </a:lnSpc>
              <a:spcBef>
                <a:spcPct val="35000"/>
              </a:spcBef>
              <a:buClr>
                <a:srgbClr val="0A3648"/>
              </a:buClr>
              <a:buSzPct val="125000"/>
              <a:buFont typeface="Arial" panose="020B0604020202020204" pitchFamily="34" charset="0"/>
              <a:buChar char="•"/>
            </a:pPr>
            <a:r>
              <a:rPr lang="de-DE" altLang="de-DE" sz="2000" dirty="0" err="1"/>
              <a:t>Specific</a:t>
            </a:r>
            <a:r>
              <a:rPr lang="de-DE" altLang="de-DE" sz="2000" dirty="0"/>
              <a:t> and total IgE </a:t>
            </a:r>
            <a:r>
              <a:rPr lang="de-DE" altLang="de-DE" sz="2000" dirty="0" err="1"/>
              <a:t>raised</a:t>
            </a:r>
            <a:endParaRPr lang="de-DE" alt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409BEB-494F-3791-2E2D-9B970118C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1932882"/>
            <a:ext cx="5372551" cy="823912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Eosinophilic SA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C72DA0-041C-3C3D-D4C9-E81D9EFEDE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66148" y="3117273"/>
            <a:ext cx="5602371" cy="3072389"/>
          </a:xfrm>
        </p:spPr>
        <p:txBody>
          <a:bodyPr/>
          <a:lstStyle/>
          <a:p>
            <a:pPr marL="342900" indent="-342900">
              <a:lnSpc>
                <a:spcPct val="115000"/>
              </a:lnSpc>
              <a:spcBef>
                <a:spcPct val="35000"/>
              </a:spcBef>
              <a:buClr>
                <a:srgbClr val="0A3648"/>
              </a:buClr>
              <a:buSzPct val="125000"/>
              <a:buFont typeface="Arial" panose="020B0604020202020204" pitchFamily="34" charset="0"/>
              <a:buChar char="•"/>
            </a:pPr>
            <a:r>
              <a:rPr lang="de-DE" altLang="de-DE" sz="2000" dirty="0"/>
              <a:t>Late </a:t>
            </a:r>
            <a:r>
              <a:rPr lang="de-DE" altLang="de-DE" sz="2000" dirty="0" err="1"/>
              <a:t>onset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asthma</a:t>
            </a:r>
            <a:endParaRPr lang="de-DE" altLang="de-DE" sz="2000" dirty="0"/>
          </a:p>
          <a:p>
            <a:pPr marL="342900" indent="-342900">
              <a:lnSpc>
                <a:spcPct val="115000"/>
              </a:lnSpc>
              <a:spcBef>
                <a:spcPct val="35000"/>
              </a:spcBef>
              <a:buClr>
                <a:srgbClr val="0A3648"/>
              </a:buClr>
              <a:buSzPct val="125000"/>
              <a:buFont typeface="Arial" panose="020B0604020202020204" pitchFamily="34" charset="0"/>
              <a:buChar char="•"/>
            </a:pPr>
            <a:r>
              <a:rPr lang="de-DE" altLang="de-DE" sz="2000" dirty="0"/>
              <a:t> </a:t>
            </a:r>
            <a:r>
              <a:rPr lang="de-DE" altLang="de-DE" sz="2000" dirty="0" err="1"/>
              <a:t>No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clinically</a:t>
            </a:r>
            <a:r>
              <a:rPr lang="de-DE" altLang="de-DE" sz="2000" dirty="0"/>
              <a:t> relevant </a:t>
            </a:r>
            <a:r>
              <a:rPr lang="de-DE" altLang="de-DE" sz="2000" dirty="0" err="1"/>
              <a:t>atopy</a:t>
            </a:r>
            <a:r>
              <a:rPr lang="de-DE" altLang="de-DE" sz="2000" dirty="0"/>
              <a:t> /allergy</a:t>
            </a:r>
          </a:p>
          <a:p>
            <a:pPr marL="342900" indent="-342900">
              <a:lnSpc>
                <a:spcPct val="115000"/>
              </a:lnSpc>
              <a:spcBef>
                <a:spcPct val="35000"/>
              </a:spcBef>
              <a:buClr>
                <a:srgbClr val="0A3648"/>
              </a:buClr>
              <a:buSzPct val="125000"/>
              <a:buFont typeface="Arial" panose="020B0604020202020204" pitchFamily="34" charset="0"/>
              <a:buChar char="•"/>
            </a:pPr>
            <a:r>
              <a:rPr lang="de-DE" altLang="de-DE" sz="2000" dirty="0"/>
              <a:t> </a:t>
            </a:r>
            <a:r>
              <a:rPr lang="de-DE" altLang="de-DE" sz="2000" u="sng" dirty="0"/>
              <a:t>+</a:t>
            </a:r>
            <a:r>
              <a:rPr lang="de-DE" altLang="de-DE" sz="2000" dirty="0"/>
              <a:t> Nasal Polyposis</a:t>
            </a:r>
          </a:p>
          <a:p>
            <a:pPr marL="342900" indent="-342900">
              <a:lnSpc>
                <a:spcPct val="115000"/>
              </a:lnSpc>
              <a:spcBef>
                <a:spcPct val="35000"/>
              </a:spcBef>
              <a:buClr>
                <a:srgbClr val="0A3648"/>
              </a:buClr>
              <a:buSzPct val="125000"/>
              <a:buFont typeface="Arial" panose="020B0604020202020204" pitchFamily="34" charset="0"/>
              <a:buChar char="•"/>
            </a:pPr>
            <a:r>
              <a:rPr lang="de-DE" altLang="de-DE" sz="2000" dirty="0"/>
              <a:t> </a:t>
            </a:r>
            <a:r>
              <a:rPr lang="de-DE" altLang="de-DE" sz="2000" dirty="0">
                <a:solidFill>
                  <a:srgbClr val="000000"/>
                </a:solidFill>
                <a:sym typeface="Wingdings 3" pitchFamily="18" charset="2"/>
              </a:rPr>
              <a:t> </a:t>
            </a:r>
            <a:r>
              <a:rPr lang="de-DE" altLang="de-DE" sz="2000" dirty="0"/>
              <a:t>Symptoms  , </a:t>
            </a:r>
            <a:r>
              <a:rPr lang="de-DE" altLang="de-DE" sz="2000" dirty="0">
                <a:solidFill>
                  <a:srgbClr val="000000"/>
                </a:solidFill>
                <a:sym typeface="Wingdings 3" pitchFamily="18" charset="2"/>
              </a:rPr>
              <a:t></a:t>
            </a:r>
            <a:r>
              <a:rPr lang="de-DE" altLang="de-DE" sz="2000" dirty="0"/>
              <a:t> </a:t>
            </a:r>
            <a:r>
              <a:rPr lang="de-DE" altLang="de-DE" sz="2000" dirty="0" err="1"/>
              <a:t>Exacerbations</a:t>
            </a:r>
            <a:endParaRPr lang="de-DE" altLang="de-DE" sz="2000" dirty="0"/>
          </a:p>
          <a:p>
            <a:pPr marL="342900" indent="-342900">
              <a:lnSpc>
                <a:spcPct val="115000"/>
              </a:lnSpc>
              <a:spcBef>
                <a:spcPct val="35000"/>
              </a:spcBef>
              <a:buClr>
                <a:srgbClr val="0A3648"/>
              </a:buClr>
              <a:buSzPct val="125000"/>
              <a:buFont typeface="Arial" panose="020B0604020202020204" pitchFamily="34" charset="0"/>
              <a:buChar char="•"/>
            </a:pPr>
            <a:r>
              <a:rPr lang="de-DE" altLang="de-DE" sz="2000" dirty="0"/>
              <a:t> </a:t>
            </a:r>
            <a:r>
              <a:rPr lang="de-DE" altLang="de-DE" sz="2000" dirty="0" err="1">
                <a:solidFill>
                  <a:srgbClr val="C00000"/>
                </a:solidFill>
              </a:rPr>
              <a:t>Eosinophilia</a:t>
            </a:r>
            <a:r>
              <a:rPr lang="de-DE" altLang="de-DE" sz="2000" dirty="0">
                <a:solidFill>
                  <a:srgbClr val="C00000"/>
                </a:solidFill>
              </a:rPr>
              <a:t> in Blood ( </a:t>
            </a:r>
            <a:r>
              <a:rPr lang="de-DE" altLang="de-DE" sz="2000" u="sng" dirty="0">
                <a:solidFill>
                  <a:srgbClr val="C00000"/>
                </a:solidFill>
              </a:rPr>
              <a:t>+</a:t>
            </a:r>
            <a:r>
              <a:rPr lang="de-DE" altLang="de-DE" sz="2000" dirty="0">
                <a:solidFill>
                  <a:srgbClr val="C00000"/>
                </a:solidFill>
              </a:rPr>
              <a:t> </a:t>
            </a:r>
            <a:r>
              <a:rPr lang="de-DE" altLang="de-DE" sz="2000" dirty="0" err="1">
                <a:solidFill>
                  <a:srgbClr val="C00000"/>
                </a:solidFill>
              </a:rPr>
              <a:t>sputum</a:t>
            </a:r>
            <a:r>
              <a:rPr lang="de-DE" altLang="de-DE" sz="2000" dirty="0">
                <a:solidFill>
                  <a:srgbClr val="C00000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708DFFB-B39E-3F5C-CE88-D67FE38F22F0}"/>
              </a:ext>
            </a:extLst>
          </p:cNvPr>
          <p:cNvSpPr/>
          <p:nvPr/>
        </p:nvSpPr>
        <p:spPr>
          <a:xfrm>
            <a:off x="3048002" y="5652656"/>
            <a:ext cx="5708073" cy="578571"/>
          </a:xfrm>
          <a:prstGeom prst="roundRect">
            <a:avLst/>
          </a:prstGeom>
          <a:gradFill flip="none" rotWithShape="1">
            <a:gsLst>
              <a:gs pos="0">
                <a:srgbClr val="000000"/>
              </a:gs>
              <a:gs pos="71000">
                <a:srgbClr val="926C00"/>
              </a:gs>
              <a:gs pos="100000">
                <a:srgbClr val="926C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15000"/>
                <a:alpha val="97477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>
                <a:solidFill>
                  <a:schemeClr val="bg1"/>
                </a:solidFill>
              </a:rPr>
              <a:t>Both are Responsive to Oral Steroids</a:t>
            </a:r>
          </a:p>
        </p:txBody>
      </p:sp>
    </p:spTree>
    <p:extLst>
      <p:ext uri="{BB962C8B-B14F-4D97-AF65-F5344CB8AC3E}">
        <p14:creationId xmlns:p14="http://schemas.microsoft.com/office/powerpoint/2010/main" val="13020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GINA 2019</a:t>
            </a:r>
            <a:br>
              <a:rPr lang="en-US"/>
            </a:br>
            <a:r>
              <a:rPr lang="en-US"/>
              <a:t>Identifying Patients and Selecting Treatment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45" y="562651"/>
            <a:ext cx="5552797" cy="23769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tx1"/>
                </a:solidFill>
              </a:rPr>
              <a:t>Non </a:t>
            </a:r>
            <a:r>
              <a:rPr lang="en-US" sz="4800" dirty="0">
                <a:solidFill>
                  <a:schemeClr val="tx1"/>
                </a:solidFill>
              </a:rPr>
              <a:t>Type 2  Severe Asthma Phenotype</a:t>
            </a:r>
            <a:endParaRPr lang="en-US" sz="4000" i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F84875-BC69-D04C-BA75-34A8B97D9260}"/>
              </a:ext>
            </a:extLst>
          </p:cNvPr>
          <p:cNvSpPr/>
          <p:nvPr/>
        </p:nvSpPr>
        <p:spPr>
          <a:xfrm>
            <a:off x="799477" y="2939646"/>
            <a:ext cx="5435600" cy="728513"/>
          </a:xfrm>
          <a:prstGeom prst="rect">
            <a:avLst/>
          </a:prstGeom>
          <a:gradFill>
            <a:gsLst>
              <a:gs pos="48025">
                <a:schemeClr val="accent1">
                  <a:lumMod val="50000"/>
                </a:schemeClr>
              </a:gs>
              <a:gs pos="25000">
                <a:schemeClr val="accent1">
                  <a:lumMod val="50000"/>
                </a:schemeClr>
              </a:gs>
              <a:gs pos="0">
                <a:schemeClr val="accent1">
                  <a:lumMod val="50000"/>
                </a:schemeClr>
              </a:gs>
              <a:gs pos="1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Non Type 2 Inflammation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C5D2B9-6CED-EA4D-AEA8-956853F1AEA7}"/>
              </a:ext>
            </a:extLst>
          </p:cNvPr>
          <p:cNvSpPr txBox="1"/>
          <p:nvPr/>
        </p:nvSpPr>
        <p:spPr>
          <a:xfrm>
            <a:off x="734018" y="3767350"/>
            <a:ext cx="5435600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B4C4E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Age of onset of asthma: Very late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Non Allergic comorbidities : Obesity, Smoking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Smooth muscle mediated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Paucigranulocytic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Not oral steroids responsive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3C22C-D813-C34B-AA46-207B36443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3124" y="2061256"/>
            <a:ext cx="4802055" cy="341218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D617C3C-BDE2-D15E-0DA1-FA19C339205A}"/>
              </a:ext>
            </a:extLst>
          </p:cNvPr>
          <p:cNvSpPr/>
          <p:nvPr/>
        </p:nvSpPr>
        <p:spPr>
          <a:xfrm>
            <a:off x="6598256" y="5586490"/>
            <a:ext cx="4955582" cy="578571"/>
          </a:xfrm>
          <a:prstGeom prst="roundRect">
            <a:avLst/>
          </a:prstGeom>
          <a:gradFill flip="none" rotWithShape="1">
            <a:gsLst>
              <a:gs pos="0">
                <a:srgbClr val="000000"/>
              </a:gs>
              <a:gs pos="71000">
                <a:srgbClr val="926C00"/>
              </a:gs>
              <a:gs pos="100000">
                <a:srgbClr val="926C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15000"/>
                <a:alpha val="97477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>
                <a:solidFill>
                  <a:schemeClr val="bg1"/>
                </a:solidFill>
              </a:rPr>
              <a:t>Not Responsive to Oral Steroids</a:t>
            </a:r>
          </a:p>
        </p:txBody>
      </p:sp>
    </p:spTree>
    <p:extLst>
      <p:ext uri="{BB962C8B-B14F-4D97-AF65-F5344CB8AC3E}">
        <p14:creationId xmlns:p14="http://schemas.microsoft.com/office/powerpoint/2010/main" val="63221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6863594-8F98-13C1-6344-BBAE6328F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of Asthma 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DAD7595E-92FC-1206-44D1-0941244055C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61618570"/>
              </p:ext>
            </p:extLst>
          </p:nvPr>
        </p:nvGraphicFramePr>
        <p:xfrm>
          <a:off x="482599" y="3152215"/>
          <a:ext cx="11015717" cy="307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BDB760-0B78-384C-A61C-987059C5421D}"/>
              </a:ext>
            </a:extLst>
          </p:cNvPr>
          <p:cNvSpPr/>
          <p:nvPr/>
        </p:nvSpPr>
        <p:spPr>
          <a:xfrm>
            <a:off x="1981201" y="2646995"/>
            <a:ext cx="7661563" cy="5126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Discordant Asthma control Assessment by patient vs physician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F9B330A-D011-E8EC-86ED-1D765A2B753C}"/>
              </a:ext>
            </a:extLst>
          </p:cNvPr>
          <p:cNvSpPr/>
          <p:nvPr/>
        </p:nvSpPr>
        <p:spPr>
          <a:xfrm>
            <a:off x="881081" y="6073267"/>
            <a:ext cx="10140243" cy="51261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50% asthmatics continue to be Uncontrolled &amp; at risk for future exacerbations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C122F7-4646-33F6-AA42-FAF07AC91983}"/>
              </a:ext>
            </a:extLst>
          </p:cNvPr>
          <p:cNvSpPr txBox="1"/>
          <p:nvPr/>
        </p:nvSpPr>
        <p:spPr>
          <a:xfrm>
            <a:off x="11021324" y="596024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GINA 23</a:t>
            </a:r>
          </a:p>
        </p:txBody>
      </p:sp>
    </p:spTree>
    <p:extLst>
      <p:ext uri="{BB962C8B-B14F-4D97-AF65-F5344CB8AC3E}">
        <p14:creationId xmlns:p14="http://schemas.microsoft.com/office/powerpoint/2010/main" val="8271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3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5" b="17152"/>
          <a:stretch>
            <a:fillRect/>
          </a:stretch>
        </p:blipFill>
        <p:spPr bwMode="auto">
          <a:xfrm>
            <a:off x="1760625" y="897467"/>
            <a:ext cx="6665913" cy="513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val 28"/>
          <p:cNvSpPr/>
          <p:nvPr/>
        </p:nvSpPr>
        <p:spPr bwMode="auto">
          <a:xfrm>
            <a:off x="3423816" y="2454908"/>
            <a:ext cx="598487" cy="596900"/>
          </a:xfrm>
          <a:prstGeom prst="ellipse">
            <a:avLst/>
          </a:prstGeom>
          <a:solidFill>
            <a:schemeClr val="bg2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44"/>
          <p:cNvSpPr>
            <a:spLocks noChangeArrowheads="1"/>
          </p:cNvSpPr>
          <p:nvPr/>
        </p:nvSpPr>
        <p:spPr bwMode="auto">
          <a:xfrm rot="91045">
            <a:off x="3363940" y="2630655"/>
            <a:ext cx="5774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029" altLang="de-DE" sz="1400" b="1" i="1" kern="0" dirty="0">
                <a:solidFill>
                  <a:srgbClr val="FFFFFF"/>
                </a:solidFill>
                <a:ea typeface="MS PGothic" pitchFamily="34" charset="-128"/>
                <a:cs typeface="Arial" panose="020B0604020202020204" pitchFamily="34" charset="0"/>
              </a:rPr>
              <a:t>IL-13</a:t>
            </a:r>
            <a:endParaRPr lang="en-US" altLang="de-DE" sz="1400" b="1" i="1" kern="0" dirty="0">
              <a:solidFill>
                <a:srgbClr val="FFFFFF"/>
              </a:solidFill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4277" name="Rectangle 45"/>
          <p:cNvSpPr>
            <a:spLocks noChangeArrowheads="1"/>
          </p:cNvSpPr>
          <p:nvPr/>
        </p:nvSpPr>
        <p:spPr bwMode="auto">
          <a:xfrm>
            <a:off x="5227955" y="2294573"/>
            <a:ext cx="16385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sz="2000" b="1" dirty="0">
                <a:solidFill>
                  <a:srgbClr val="000000"/>
                </a:solidFill>
                <a:latin typeface="Arial" charset="0"/>
              </a:rPr>
              <a:t>Eosinophils</a:t>
            </a:r>
            <a:endParaRPr lang="en-US" altLang="de-DE" sz="24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7" name="Picture 63" descr="fig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2599" y="1283336"/>
            <a:ext cx="549275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\\nglocal\mtm\MAN\Clients\Roche\Lebrikizumab\PROJECTS\1014697 Intranet Revamp\Intranet Materials\New Section\1.1 About\1.1.3 About Periostin (title) PeriAdBrd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777" y="3111896"/>
            <a:ext cx="962020" cy="70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Rectangle 51"/>
          <p:cNvSpPr>
            <a:spLocks noChangeArrowheads="1"/>
          </p:cNvSpPr>
          <p:nvPr/>
        </p:nvSpPr>
        <p:spPr bwMode="auto">
          <a:xfrm>
            <a:off x="5896151" y="3103589"/>
            <a:ext cx="5838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sz="2000" b="1" dirty="0" err="1">
                <a:solidFill>
                  <a:srgbClr val="000000"/>
                </a:solidFill>
                <a:latin typeface="Arial" charset="0"/>
              </a:rPr>
              <a:t>IgE</a:t>
            </a:r>
            <a:endParaRPr lang="en-US" altLang="de-DE" sz="240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54281" name="Group 52"/>
          <p:cNvGrpSpPr>
            <a:grpSpLocks/>
          </p:cNvGrpSpPr>
          <p:nvPr/>
        </p:nvGrpSpPr>
        <p:grpSpPr bwMode="auto">
          <a:xfrm>
            <a:off x="6420660" y="3914525"/>
            <a:ext cx="1089025" cy="400050"/>
            <a:chOff x="6024536" y="5065875"/>
            <a:chExt cx="1088969" cy="400110"/>
          </a:xfrm>
        </p:grpSpPr>
        <p:grpSp>
          <p:nvGrpSpPr>
            <p:cNvPr id="54300" name="Group 53"/>
            <p:cNvGrpSpPr>
              <a:grpSpLocks/>
            </p:cNvGrpSpPr>
            <p:nvPr/>
          </p:nvGrpSpPr>
          <p:grpSpPr bwMode="auto">
            <a:xfrm>
              <a:off x="6837280" y="5072860"/>
              <a:ext cx="276225" cy="311150"/>
              <a:chOff x="3160853" y="4573899"/>
              <a:chExt cx="276225" cy="311150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3160867" y="4681231"/>
                <a:ext cx="106357" cy="10955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275161" y="4573265"/>
                <a:ext cx="161917" cy="1476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267224" y="4776496"/>
                <a:ext cx="106358" cy="1079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b="1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4301" name="Rectangle 54"/>
            <p:cNvSpPr>
              <a:spLocks noChangeArrowheads="1"/>
            </p:cNvSpPr>
            <p:nvPr/>
          </p:nvSpPr>
          <p:spPr bwMode="auto">
            <a:xfrm>
              <a:off x="6024536" y="5065875"/>
              <a:ext cx="86914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FF00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de-DE" sz="2000" b="1" dirty="0" err="1">
                  <a:solidFill>
                    <a:srgbClr val="000000"/>
                  </a:solidFill>
                  <a:latin typeface="Arial" charset="0"/>
                </a:rPr>
                <a:t>FeNO</a:t>
              </a:r>
              <a:endParaRPr lang="en-US" altLang="de-DE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59" name="Picture 63" descr="fig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3549" y="2221548"/>
            <a:ext cx="547687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3" descr="fig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16638" y="4314575"/>
            <a:ext cx="549275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4" name="Picture 3" descr="\\nglocal\mtm\MAN\Clients\Roche\Lebrikizumab\PROJECTS\FIGURES\PNGs\item 42-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r="16695" b="5627"/>
          <a:stretch>
            <a:fillRect/>
          </a:stretch>
        </p:blipFill>
        <p:spPr bwMode="auto">
          <a:xfrm>
            <a:off x="9354979" y="2541674"/>
            <a:ext cx="117951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5" name="TextBox 65"/>
          <p:cNvSpPr txBox="1">
            <a:spLocks noChangeArrowheads="1"/>
          </p:cNvSpPr>
          <p:nvPr/>
        </p:nvSpPr>
        <p:spPr bwMode="auto">
          <a:xfrm>
            <a:off x="7715886" y="2721611"/>
            <a:ext cx="10724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Circulation</a:t>
            </a:r>
            <a:endParaRPr lang="en-GB" altLang="de-DE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4286" name="Picture 2" descr="\\nglocal\mtm\MAN\Clients\Roche\Lebrikizumab\PROJECTS\FIGURES\PNGs\item 43-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6310" r="7629" b="17291"/>
          <a:stretch>
            <a:fillRect/>
          </a:stretch>
        </p:blipFill>
        <p:spPr bwMode="auto">
          <a:xfrm>
            <a:off x="9191577" y="1116258"/>
            <a:ext cx="11176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7" name="TextBox 61"/>
          <p:cNvSpPr txBox="1">
            <a:spLocks noChangeArrowheads="1"/>
          </p:cNvSpPr>
          <p:nvPr/>
        </p:nvSpPr>
        <p:spPr bwMode="auto">
          <a:xfrm>
            <a:off x="7715886" y="1154749"/>
            <a:ext cx="74219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Bone</a:t>
            </a:r>
            <a:br>
              <a:rPr lang="en-GB" altLang="de-DE" sz="1600" b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GB" altLang="de-DE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marrow</a:t>
            </a:r>
          </a:p>
        </p:txBody>
      </p:sp>
      <p:pic>
        <p:nvPicPr>
          <p:cNvPr id="5428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254" y="4025472"/>
            <a:ext cx="133985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9" name="Rectangle 71"/>
          <p:cNvSpPr>
            <a:spLocks noChangeArrowheads="1"/>
          </p:cNvSpPr>
          <p:nvPr/>
        </p:nvSpPr>
        <p:spPr bwMode="auto">
          <a:xfrm>
            <a:off x="7839779" y="4529212"/>
            <a:ext cx="75341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Lung /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airways</a:t>
            </a:r>
            <a:endParaRPr lang="en-US" altLang="de-DE" sz="16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3400564" y="1819951"/>
            <a:ext cx="596900" cy="595313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rgbClr val="B47D1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44"/>
          <p:cNvSpPr>
            <a:spLocks noChangeArrowheads="1"/>
          </p:cNvSpPr>
          <p:nvPr/>
        </p:nvSpPr>
        <p:spPr bwMode="auto">
          <a:xfrm rot="91045">
            <a:off x="3414418" y="1999425"/>
            <a:ext cx="4716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029" altLang="de-DE" sz="1400" b="1" i="1" kern="0" dirty="0">
                <a:ea typeface="MS PGothic" pitchFamily="34" charset="-128"/>
                <a:cs typeface="Arial" panose="020B0604020202020204" pitchFamily="34" charset="0"/>
              </a:rPr>
              <a:t>IL-5</a:t>
            </a:r>
            <a:endParaRPr lang="en-US" altLang="de-DE" sz="1400" b="1" i="1" kern="0" dirty="0"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4298" name="Text Box 3"/>
          <p:cNvSpPr txBox="1">
            <a:spLocks noChangeArrowheads="1"/>
          </p:cNvSpPr>
          <p:nvPr/>
        </p:nvSpPr>
        <p:spPr bwMode="auto">
          <a:xfrm>
            <a:off x="302185" y="726887"/>
            <a:ext cx="462777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6000" dirty="0">
                <a:latin typeface="+mj-lt"/>
              </a:rPr>
              <a:t>Biomarkers in SA </a:t>
            </a:r>
          </a:p>
        </p:txBody>
      </p:sp>
      <p:sp>
        <p:nvSpPr>
          <p:cNvPr id="54299" name="Text Box 6"/>
          <p:cNvSpPr txBox="1">
            <a:spLocks noChangeArrowheads="1"/>
          </p:cNvSpPr>
          <p:nvPr/>
        </p:nvSpPr>
        <p:spPr bwMode="auto">
          <a:xfrm>
            <a:off x="527057" y="6346580"/>
            <a:ext cx="114109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Hershey. J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Allergy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 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Clin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 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Immunol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 2003; 111:677–690; Menzies-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Gow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 et al. J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Allergy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Clin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Immunol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 2003; 111:714–719; 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Scheerens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et al.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Clin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Exp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Allergy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2014; 44:38–46; Sidhu et al. 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Proc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 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Natl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 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Acad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 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Sci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USA 2010; 107:14170–14175; Suresh et al. Am J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Respir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Cell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Mol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Biol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2007; 37:97-104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8654" y="1459450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Serum </a:t>
            </a:r>
            <a:r>
              <a:rPr lang="en-US" sz="2000" b="1" dirty="0" err="1">
                <a:latin typeface="Arial" charset="0"/>
                <a:ea typeface="Arial" charset="0"/>
                <a:cs typeface="Arial" charset="0"/>
              </a:rPr>
              <a:t>Periostin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ectangle 45"/>
          <p:cNvSpPr>
            <a:spLocks noChangeArrowheads="1"/>
          </p:cNvSpPr>
          <p:nvPr/>
        </p:nvSpPr>
        <p:spPr bwMode="auto">
          <a:xfrm>
            <a:off x="6077296" y="4593417"/>
            <a:ext cx="16385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sz="2000" b="1" dirty="0">
                <a:solidFill>
                  <a:srgbClr val="000000"/>
                </a:solidFill>
                <a:latin typeface="Arial" charset="0"/>
              </a:rPr>
              <a:t>Eosinophils</a:t>
            </a:r>
            <a:endParaRPr lang="en-US" altLang="de-DE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68641" y="5357907"/>
            <a:ext cx="3158237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MT" charset="0"/>
              </a:rPr>
              <a:t>Blood eosinophils ≥300/</a:t>
            </a:r>
            <a:r>
              <a:rPr lang="en-US" b="1" dirty="0" err="1">
                <a:solidFill>
                  <a:schemeClr val="bg1"/>
                </a:solidFill>
                <a:latin typeface="ArialMT" charset="0"/>
              </a:rPr>
              <a:t>μl</a:t>
            </a:r>
            <a:r>
              <a:rPr lang="en-US" b="1" dirty="0">
                <a:solidFill>
                  <a:schemeClr val="bg1"/>
                </a:solidFill>
                <a:latin typeface="ArialMT" charset="0"/>
              </a:rPr>
              <a:t>,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70036" y="3845049"/>
            <a:ext cx="1925271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nb-NO" b="1" dirty="0" err="1">
                <a:solidFill>
                  <a:schemeClr val="bg1"/>
                </a:solidFill>
                <a:latin typeface="ArialMT" charset="0"/>
              </a:rPr>
              <a:t>FeNO</a:t>
            </a:r>
            <a:r>
              <a:rPr lang="nb-NO" b="1" dirty="0">
                <a:solidFill>
                  <a:schemeClr val="bg1"/>
                </a:solidFill>
                <a:latin typeface="ArialMT" charset="0"/>
              </a:rPr>
              <a:t> ≥20 </a:t>
            </a:r>
            <a:r>
              <a:rPr lang="nb-NO" b="1" dirty="0" err="1">
                <a:solidFill>
                  <a:schemeClr val="bg1"/>
                </a:solidFill>
                <a:latin typeface="ArialMT" charset="0"/>
              </a:rPr>
              <a:t>ppb</a:t>
            </a:r>
            <a:endParaRPr lang="nb-NO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8568" y="5331985"/>
            <a:ext cx="2966708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MT" charset="0"/>
              </a:rPr>
              <a:t>Sputum eosinophils ≥ 2%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83179" y="3286808"/>
            <a:ext cx="1743811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IgE </a:t>
            </a:r>
            <a:r>
              <a:rPr lang="en-US" b="1" dirty="0">
                <a:solidFill>
                  <a:schemeClr val="bg1"/>
                </a:solidFill>
                <a:latin typeface="ArialMT" charset="0"/>
              </a:rPr>
              <a:t>≥ 30 KU/L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E4EB68-1FC5-BD4E-8424-32F9A61BABC6}"/>
              </a:ext>
            </a:extLst>
          </p:cNvPr>
          <p:cNvSpPr txBox="1"/>
          <p:nvPr/>
        </p:nvSpPr>
        <p:spPr>
          <a:xfrm>
            <a:off x="7715886" y="3327400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Specific </a:t>
            </a:r>
            <a:r>
              <a:rPr lang="en-US" b="1" dirty="0" err="1"/>
              <a:t>IgE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57694D-CBFC-F969-2AA1-31BF36BE67C6}"/>
              </a:ext>
            </a:extLst>
          </p:cNvPr>
          <p:cNvSpPr/>
          <p:nvPr/>
        </p:nvSpPr>
        <p:spPr>
          <a:xfrm>
            <a:off x="10287686" y="1296412"/>
            <a:ext cx="1821845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ArialMT" charset="0"/>
              </a:rPr>
              <a:t>Research Tool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F0E8BB-ADF4-22C0-42CB-FED5D69FC2A0}"/>
              </a:ext>
            </a:extLst>
          </p:cNvPr>
          <p:cNvSpPr txBox="1"/>
          <p:nvPr/>
        </p:nvSpPr>
        <p:spPr>
          <a:xfrm>
            <a:off x="7574569" y="391441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Breath</a:t>
            </a:r>
          </a:p>
        </p:txBody>
      </p:sp>
    </p:spTree>
    <p:extLst>
      <p:ext uri="{BB962C8B-B14F-4D97-AF65-F5344CB8AC3E}">
        <p14:creationId xmlns:p14="http://schemas.microsoft.com/office/powerpoint/2010/main" val="92143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54280" grpId="0"/>
      <p:bldP spid="54285" grpId="0"/>
      <p:bldP spid="54289" grpId="0"/>
      <p:bldP spid="30" grpId="0"/>
      <p:bldP spid="5" grpId="0" animBg="1"/>
      <p:bldP spid="8" grpId="0" animBg="1"/>
      <p:bldP spid="2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E5B54-390D-3E47-9B41-F7CDA1B44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1" y="327892"/>
            <a:ext cx="5461024" cy="2904836"/>
          </a:xfrm>
        </p:spPr>
        <p:txBody>
          <a:bodyPr>
            <a:normAutofit/>
          </a:bodyPr>
          <a:lstStyle/>
          <a:p>
            <a:pPr algn="ctr"/>
            <a:r>
              <a:rPr lang="de-DE" altLang="de-DE" sz="4400" dirty="0" err="1"/>
              <a:t>Severe</a:t>
            </a:r>
            <a:r>
              <a:rPr lang="de-DE" altLang="de-DE" sz="4400" dirty="0"/>
              <a:t> Asthma </a:t>
            </a:r>
            <a:r>
              <a:rPr lang="de-DE" altLang="de-DE" sz="4400" dirty="0" err="1"/>
              <a:t>Pheno-Endotypes</a:t>
            </a:r>
            <a:r>
              <a:rPr lang="de-DE" altLang="de-DE" sz="4400" dirty="0"/>
              <a:t> in India :</a:t>
            </a:r>
            <a:endParaRPr lang="en-US" sz="4400" i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E45FA5A-5E17-EE4A-84FC-BB265B5C4C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6142943"/>
              </p:ext>
            </p:extLst>
          </p:nvPr>
        </p:nvGraphicFramePr>
        <p:xfrm>
          <a:off x="5351666" y="1794727"/>
          <a:ext cx="6446837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AC3A4D3-9C3E-1443-89EA-DA5BFFF7FDA8}"/>
              </a:ext>
            </a:extLst>
          </p:cNvPr>
          <p:cNvSpPr/>
          <p:nvPr/>
        </p:nvSpPr>
        <p:spPr>
          <a:xfrm>
            <a:off x="4871046" y="2960141"/>
            <a:ext cx="2844799" cy="2658534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Severe Asthma</a:t>
            </a:r>
          </a:p>
          <a:p>
            <a:pPr algn="ctr"/>
            <a:r>
              <a:rPr lang="en-US" sz="2000" dirty="0"/>
              <a:t>(100)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93217A-A9BB-8C4B-A602-69B6DB77274E}"/>
              </a:ext>
            </a:extLst>
          </p:cNvPr>
          <p:cNvSpPr/>
          <p:nvPr/>
        </p:nvSpPr>
        <p:spPr>
          <a:xfrm>
            <a:off x="9535556" y="1983921"/>
            <a:ext cx="2287028" cy="160120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2">
                  <a:lumMod val="5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Overlap Asthma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(29)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CE102C-37DB-914D-AB33-7DD4E4129E11}"/>
              </a:ext>
            </a:extLst>
          </p:cNvPr>
          <p:cNvCxnSpPr>
            <a:cxnSpLocks/>
          </p:cNvCxnSpPr>
          <p:nvPr/>
        </p:nvCxnSpPr>
        <p:spPr>
          <a:xfrm flipV="1">
            <a:off x="9222259" y="2805379"/>
            <a:ext cx="337377" cy="779744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5A1510-5545-CF45-80E9-FB8857EAC866}"/>
              </a:ext>
            </a:extLst>
          </p:cNvPr>
          <p:cNvCxnSpPr>
            <a:cxnSpLocks/>
          </p:cNvCxnSpPr>
          <p:nvPr/>
        </p:nvCxnSpPr>
        <p:spPr>
          <a:xfrm>
            <a:off x="9001978" y="2382982"/>
            <a:ext cx="551115" cy="422397"/>
          </a:xfrm>
          <a:prstGeom prst="line">
            <a:avLst/>
          </a:prstGeom>
          <a:ln>
            <a:solidFill>
              <a:srgbClr val="00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EDCAA86-2408-FA98-34E4-A29157643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2889" y="0"/>
            <a:ext cx="4615895" cy="19290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53E63D-492A-CA89-C323-B7CAC2EC17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8641" y="102674"/>
            <a:ext cx="1354371" cy="17237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95F73B-10F4-1DF5-EF35-60ABB07972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4495" y="1929094"/>
            <a:ext cx="4862393" cy="473925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0870AC-4CBF-07B9-5473-CFC164078348}"/>
              </a:ext>
            </a:extLst>
          </p:cNvPr>
          <p:cNvSpPr/>
          <p:nvPr/>
        </p:nvSpPr>
        <p:spPr>
          <a:xfrm>
            <a:off x="284989" y="4924781"/>
            <a:ext cx="7683703" cy="137995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i="1" dirty="0"/>
          </a:p>
          <a:p>
            <a:r>
              <a:rPr lang="en-US" sz="2400" i="1" dirty="0"/>
              <a:t>~ 85 % Eligible for Biologicals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i="1" dirty="0">
                <a:solidFill>
                  <a:schemeClr val="bg1"/>
                </a:solidFill>
              </a:rPr>
              <a:t>~ 50% SA eligible for both group of biologicals</a:t>
            </a:r>
          </a:p>
        </p:txBody>
      </p:sp>
    </p:spTree>
    <p:extLst>
      <p:ext uri="{BB962C8B-B14F-4D97-AF65-F5344CB8AC3E}">
        <p14:creationId xmlns:p14="http://schemas.microsoft.com/office/powerpoint/2010/main" val="162557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42D66B-8AF1-D7C9-EDE6-DF1038F06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18" y="568040"/>
            <a:ext cx="10684164" cy="1266028"/>
          </a:xfrm>
        </p:spPr>
        <p:txBody>
          <a:bodyPr/>
          <a:lstStyle/>
          <a:p>
            <a:r>
              <a:rPr lang="en-US" dirty="0"/>
              <a:t>Take Home 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80319-6650-6DD2-656A-E28CD797D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54" y="1967344"/>
            <a:ext cx="11438081" cy="436418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Asthma treatment aims at reductions of symptoms as well as future risk for poor outcomes(Exacerbations, FAO &amp; Medication side effects)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Assessments include multimorbidity's &amp; expectations / attitudes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Spirometry has pluripotent role in asthma diagnosis &amp;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Severity assessment is retrospective : Severe vs Non Severe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Phenotyping recommended in asthmatics on Step 4/5 treatments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T2 high ( allergic &amp; eosinophilic) vs T2 low are main phenotypes for targeted therapeutics ( Biologicals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84149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A7E347D-B32A-4759-B7FF-FD25A9AEE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48" y="-17141"/>
            <a:ext cx="12188952" cy="6875141"/>
          </a:xfrm>
          <a:custGeom>
            <a:avLst/>
            <a:gdLst>
              <a:gd name="connsiteX0" fmla="*/ 1488154 w 12188952"/>
              <a:gd name="connsiteY0" fmla="*/ 3508108 h 6875141"/>
              <a:gd name="connsiteX1" fmla="*/ 1292116 w 12188952"/>
              <a:gd name="connsiteY1" fmla="*/ 3704145 h 6875141"/>
              <a:gd name="connsiteX2" fmla="*/ 1488154 w 12188952"/>
              <a:gd name="connsiteY2" fmla="*/ 3900182 h 6875141"/>
              <a:gd name="connsiteX3" fmla="*/ 1684192 w 12188952"/>
              <a:gd name="connsiteY3" fmla="*/ 3704145 h 6875141"/>
              <a:gd name="connsiteX4" fmla="*/ 1488154 w 12188952"/>
              <a:gd name="connsiteY4" fmla="*/ 3508108 h 6875141"/>
              <a:gd name="connsiteX5" fmla="*/ 12188951 w 12188952"/>
              <a:gd name="connsiteY5" fmla="*/ 3213837 h 6875141"/>
              <a:gd name="connsiteX6" fmla="*/ 11900948 w 12188952"/>
              <a:gd name="connsiteY6" fmla="*/ 3213837 h 6875141"/>
              <a:gd name="connsiteX7" fmla="*/ 10063117 w 12188952"/>
              <a:gd name="connsiteY7" fmla="*/ 5051668 h 6875141"/>
              <a:gd name="connsiteX8" fmla="*/ 10063117 w 12188952"/>
              <a:gd name="connsiteY8" fmla="*/ 6875141 h 6875141"/>
              <a:gd name="connsiteX9" fmla="*/ 12073153 w 12188952"/>
              <a:gd name="connsiteY9" fmla="*/ 6875141 h 6875141"/>
              <a:gd name="connsiteX10" fmla="*/ 12083467 w 12188952"/>
              <a:gd name="connsiteY10" fmla="*/ 6874620 h 6875141"/>
              <a:gd name="connsiteX11" fmla="*/ 12188951 w 12188952"/>
              <a:gd name="connsiteY11" fmla="*/ 6858522 h 6875141"/>
              <a:gd name="connsiteX12" fmla="*/ 12188951 w 12188952"/>
              <a:gd name="connsiteY12" fmla="*/ 6280730 h 6875141"/>
              <a:gd name="connsiteX13" fmla="*/ 12188952 w 12188952"/>
              <a:gd name="connsiteY13" fmla="*/ 6280729 h 6875141"/>
              <a:gd name="connsiteX14" fmla="*/ 12188952 w 12188952"/>
              <a:gd name="connsiteY14" fmla="*/ 3832194 h 6875141"/>
              <a:gd name="connsiteX15" fmla="*/ 12188951 w 12188952"/>
              <a:gd name="connsiteY15" fmla="*/ 3832194 h 6875141"/>
              <a:gd name="connsiteX16" fmla="*/ 0 w 12188952"/>
              <a:gd name="connsiteY16" fmla="*/ 2798382 h 6875141"/>
              <a:gd name="connsiteX17" fmla="*/ 0 w 12188952"/>
              <a:gd name="connsiteY17" fmla="*/ 4217834 h 6875141"/>
              <a:gd name="connsiteX18" fmla="*/ 10291 w 12188952"/>
              <a:gd name="connsiteY18" fmla="*/ 4210345 h 6875141"/>
              <a:gd name="connsiteX19" fmla="*/ 460407 w 12188952"/>
              <a:gd name="connsiteY19" fmla="*/ 3508108 h 6875141"/>
              <a:gd name="connsiteX20" fmla="*/ 10291 w 12188952"/>
              <a:gd name="connsiteY20" fmla="*/ 2805871 h 6875141"/>
              <a:gd name="connsiteX21" fmla="*/ 11563230 w 12188952"/>
              <a:gd name="connsiteY21" fmla="*/ 603215 h 6875141"/>
              <a:gd name="connsiteX22" fmla="*/ 11381044 w 12188952"/>
              <a:gd name="connsiteY22" fmla="*/ 620944 h 6875141"/>
              <a:gd name="connsiteX23" fmla="*/ 11546600 w 12188952"/>
              <a:gd name="connsiteY23" fmla="*/ 1418331 h 6875141"/>
              <a:gd name="connsiteX24" fmla="*/ 12161801 w 12188952"/>
              <a:gd name="connsiteY24" fmla="*/ 1601617 h 6875141"/>
              <a:gd name="connsiteX25" fmla="*/ 12185891 w 12188952"/>
              <a:gd name="connsiteY25" fmla="*/ 1600043 h 6875141"/>
              <a:gd name="connsiteX26" fmla="*/ 12185891 w 12188952"/>
              <a:gd name="connsiteY26" fmla="*/ 795119 h 6875141"/>
              <a:gd name="connsiteX27" fmla="*/ 12178431 w 12188952"/>
              <a:gd name="connsiteY27" fmla="*/ 786500 h 6875141"/>
              <a:gd name="connsiteX28" fmla="*/ 11563230 w 12188952"/>
              <a:gd name="connsiteY28" fmla="*/ 603215 h 6875141"/>
              <a:gd name="connsiteX29" fmla="*/ 1368216 w 12188952"/>
              <a:gd name="connsiteY29" fmla="*/ 0 h 6875141"/>
              <a:gd name="connsiteX30" fmla="*/ 0 w 12188952"/>
              <a:gd name="connsiteY30" fmla="*/ 0 h 6875141"/>
              <a:gd name="connsiteX31" fmla="*/ 0 w 12188952"/>
              <a:gd name="connsiteY31" fmla="*/ 1368215 h 6875141"/>
              <a:gd name="connsiteX32" fmla="*/ 1372241 w 12188952"/>
              <a:gd name="connsiteY32" fmla="*/ 2740456 h 6875141"/>
              <a:gd name="connsiteX33" fmla="*/ 2740456 w 12188952"/>
              <a:gd name="connsiteY33" fmla="*/ 2740456 h 6875141"/>
              <a:gd name="connsiteX34" fmla="*/ 2740456 w 12188952"/>
              <a:gd name="connsiteY34" fmla="*/ 1372240 h 6875141"/>
              <a:gd name="connsiteX35" fmla="*/ 1368216 w 12188952"/>
              <a:gd name="connsiteY35" fmla="*/ 0 h 687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188952" h="6875141">
                <a:moveTo>
                  <a:pt x="1488154" y="3508108"/>
                </a:moveTo>
                <a:cubicBezTo>
                  <a:pt x="1379885" y="3508108"/>
                  <a:pt x="1292116" y="3595877"/>
                  <a:pt x="1292116" y="3704145"/>
                </a:cubicBezTo>
                <a:cubicBezTo>
                  <a:pt x="1292116" y="3812413"/>
                  <a:pt x="1379885" y="3900182"/>
                  <a:pt x="1488154" y="3900182"/>
                </a:cubicBezTo>
                <a:cubicBezTo>
                  <a:pt x="1596423" y="3900182"/>
                  <a:pt x="1684192" y="3812413"/>
                  <a:pt x="1684192" y="3704145"/>
                </a:cubicBezTo>
                <a:cubicBezTo>
                  <a:pt x="1684192" y="3595877"/>
                  <a:pt x="1596423" y="3508108"/>
                  <a:pt x="1488154" y="3508108"/>
                </a:cubicBezTo>
                <a:close/>
                <a:moveTo>
                  <a:pt x="12188951" y="3213837"/>
                </a:moveTo>
                <a:lnTo>
                  <a:pt x="11900948" y="3213837"/>
                </a:lnTo>
                <a:cubicBezTo>
                  <a:pt x="10885931" y="3213837"/>
                  <a:pt x="10063117" y="4036651"/>
                  <a:pt x="10063117" y="5051668"/>
                </a:cubicBezTo>
                <a:lnTo>
                  <a:pt x="10063117" y="6875141"/>
                </a:lnTo>
                <a:lnTo>
                  <a:pt x="12073153" y="6875141"/>
                </a:lnTo>
                <a:lnTo>
                  <a:pt x="12083467" y="6874620"/>
                </a:lnTo>
                <a:lnTo>
                  <a:pt x="12188951" y="6858522"/>
                </a:lnTo>
                <a:lnTo>
                  <a:pt x="12188951" y="6280730"/>
                </a:lnTo>
                <a:lnTo>
                  <a:pt x="12188952" y="6280729"/>
                </a:lnTo>
                <a:lnTo>
                  <a:pt x="12188952" y="3832194"/>
                </a:lnTo>
                <a:lnTo>
                  <a:pt x="12188951" y="3832194"/>
                </a:lnTo>
                <a:close/>
                <a:moveTo>
                  <a:pt x="0" y="2798382"/>
                </a:moveTo>
                <a:lnTo>
                  <a:pt x="0" y="4217834"/>
                </a:lnTo>
                <a:lnTo>
                  <a:pt x="10291" y="4210345"/>
                </a:lnTo>
                <a:cubicBezTo>
                  <a:pt x="100314" y="4143505"/>
                  <a:pt x="460407" y="3854496"/>
                  <a:pt x="460407" y="3508108"/>
                </a:cubicBezTo>
                <a:cubicBezTo>
                  <a:pt x="460407" y="3161721"/>
                  <a:pt x="100314" y="2872711"/>
                  <a:pt x="10291" y="2805871"/>
                </a:cubicBezTo>
                <a:close/>
                <a:moveTo>
                  <a:pt x="11563230" y="603215"/>
                </a:moveTo>
                <a:cubicBezTo>
                  <a:pt x="11455784" y="606833"/>
                  <a:pt x="11381044" y="620944"/>
                  <a:pt x="11381044" y="620944"/>
                </a:cubicBezTo>
                <a:cubicBezTo>
                  <a:pt x="11381044" y="620944"/>
                  <a:pt x="11280695" y="1152426"/>
                  <a:pt x="11546600" y="1418331"/>
                </a:cubicBezTo>
                <a:cubicBezTo>
                  <a:pt x="11712792" y="1584523"/>
                  <a:pt x="11982723" y="1607645"/>
                  <a:pt x="12161801" y="1601617"/>
                </a:cubicBezTo>
                <a:lnTo>
                  <a:pt x="12185891" y="1600043"/>
                </a:lnTo>
                <a:lnTo>
                  <a:pt x="12185891" y="795119"/>
                </a:lnTo>
                <a:lnTo>
                  <a:pt x="12178431" y="786500"/>
                </a:lnTo>
                <a:cubicBezTo>
                  <a:pt x="12012240" y="620309"/>
                  <a:pt x="11742309" y="597187"/>
                  <a:pt x="11563230" y="603215"/>
                </a:cubicBezTo>
                <a:close/>
                <a:moveTo>
                  <a:pt x="1368216" y="0"/>
                </a:moveTo>
                <a:lnTo>
                  <a:pt x="0" y="0"/>
                </a:lnTo>
                <a:lnTo>
                  <a:pt x="0" y="1368215"/>
                </a:lnTo>
                <a:cubicBezTo>
                  <a:pt x="0" y="2126091"/>
                  <a:pt x="614365" y="2740456"/>
                  <a:pt x="1372241" y="2740456"/>
                </a:cubicBezTo>
                <a:lnTo>
                  <a:pt x="2740456" y="2740456"/>
                </a:lnTo>
                <a:lnTo>
                  <a:pt x="2740456" y="1372240"/>
                </a:lnTo>
                <a:cubicBezTo>
                  <a:pt x="2740456" y="614365"/>
                  <a:pt x="2126092" y="0"/>
                  <a:pt x="1368216" y="0"/>
                </a:cubicBezTo>
                <a:close/>
              </a:path>
            </a:pathLst>
          </a:cu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3" name="Background Fill">
            <a:extLst>
              <a:ext uri="{FF2B5EF4-FFF2-40B4-BE49-F238E27FC236}">
                <a16:creationId xmlns:a16="http://schemas.microsoft.com/office/drawing/2014/main" id="{681F9FCB-1E38-43E9-8567-6292F4842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BA1D7-779B-71E7-CB6F-121303DB2C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" r="10454"/>
          <a:stretch/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87037D-D197-4CDD-BB5E-43AEE9E53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4" y="3205874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1F08BC-E4CE-E1C8-7E7D-AF4E44123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599" y="4114799"/>
            <a:ext cx="6717129" cy="2013995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Thanks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33A5C86-D1C3-8B41-F1AC-D39D38DD2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8650" y="1379380"/>
            <a:ext cx="4262260" cy="2013995"/>
          </a:xfrm>
        </p:spPr>
        <p:txBody>
          <a:bodyPr anchor="b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MDT in SA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E49A7D-8FD9-436A-B77B-246CE5031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773C5F-88DC-4BF1-8396-4EFD48900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928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D549-8D5F-1A14-8D8D-D1BACA304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Assessments: </a:t>
            </a:r>
            <a:r>
              <a:rPr lang="en-US" sz="4900" dirty="0"/>
              <a:t>Asthma Control</a:t>
            </a:r>
            <a:br>
              <a:rPr lang="en-US" sz="4900" dirty="0"/>
            </a:br>
            <a:r>
              <a:rPr lang="en-US" sz="4000" i="1" dirty="0">
                <a:solidFill>
                  <a:srgbClr val="C00000"/>
                </a:solidFill>
              </a:rPr>
              <a:t>Symptom Control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4AC66-B7F0-71D1-78D8-AF1AE5C1B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599" y="3008538"/>
            <a:ext cx="5418551" cy="3073831"/>
          </a:xfrm>
        </p:spPr>
        <p:txBody>
          <a:bodyPr anchor="ctr">
            <a:norm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Symptom Control : 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sz="1500" dirty="0"/>
              <a:t>	</a:t>
            </a:r>
            <a:r>
              <a:rPr lang="en-US" dirty="0"/>
              <a:t>1</a:t>
            </a:r>
            <a:r>
              <a:rPr lang="en-US" sz="1500" dirty="0"/>
              <a:t>.</a:t>
            </a:r>
            <a:r>
              <a:rPr lang="en-US" dirty="0"/>
              <a:t>Daytime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dirty="0"/>
              <a:t>	2 Nocturnal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dirty="0"/>
              <a:t>	3 Activity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dirty="0"/>
              <a:t>	4 SABA* use (2 /week)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129A56-D374-83CD-0AF7-892F94C11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6411" y="3218793"/>
            <a:ext cx="5901149" cy="3073831"/>
          </a:xfrm>
        </p:spPr>
        <p:txBody>
          <a:bodyPr/>
          <a:lstStyle/>
          <a:p>
            <a:pPr marL="1028700" lvl="1" indent="-342900">
              <a:lnSpc>
                <a:spcPct val="110000"/>
              </a:lnSpc>
            </a:pPr>
            <a:r>
              <a:rPr lang="en-US" dirty="0"/>
              <a:t>About Past 4 weeks</a:t>
            </a:r>
          </a:p>
          <a:p>
            <a:pPr marL="1028700" lvl="1" indent="-342900">
              <a:lnSpc>
                <a:spcPct val="110000"/>
              </a:lnSpc>
            </a:pPr>
            <a:r>
              <a:rPr lang="en-US" dirty="0"/>
              <a:t>Every Visit</a:t>
            </a:r>
          </a:p>
          <a:p>
            <a:pPr marL="1028700" lvl="1" indent="-342900">
              <a:lnSpc>
                <a:spcPct val="110000"/>
              </a:lnSpc>
            </a:pPr>
            <a:r>
              <a:rPr lang="en-US" dirty="0"/>
              <a:t>Direct Questioning</a:t>
            </a:r>
          </a:p>
          <a:p>
            <a:pPr marL="1028700" lvl="1" indent="-342900">
              <a:lnSpc>
                <a:spcPct val="110000"/>
              </a:lnSpc>
            </a:pPr>
            <a:r>
              <a:rPr lang="en-US" dirty="0"/>
              <a:t>Tools :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dirty="0"/>
              <a:t>		</a:t>
            </a:r>
            <a:r>
              <a:rPr lang="en-US" sz="1200" dirty="0"/>
              <a:t>Simple : GINA / PACS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sz="1200" dirty="0"/>
              <a:t>		Categorical : Research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sz="1200" dirty="0"/>
              <a:t>		Numerical : ACT / ACQ</a:t>
            </a:r>
          </a:p>
          <a:p>
            <a:pPr marL="1028700" lvl="1" indent="-342900">
              <a:lnSpc>
                <a:spcPct val="110000"/>
              </a:lnSpc>
            </a:pPr>
            <a:r>
              <a:rPr lang="en-US" dirty="0"/>
              <a:t>Before Exercise SABA </a:t>
            </a:r>
            <a:r>
              <a:rPr lang="en-US" dirty="0">
                <a:solidFill>
                  <a:srgbClr val="C00000"/>
                </a:solidFill>
              </a:rPr>
              <a:t>X</a:t>
            </a:r>
            <a:endParaRPr lang="en-US" sz="1800" dirty="0">
              <a:solidFill>
                <a:srgbClr val="C00000"/>
              </a:solidFill>
            </a:endParaRPr>
          </a:p>
        </p:txBody>
      </p:sp>
      <p:pic>
        <p:nvPicPr>
          <p:cNvPr id="7" name="Graphic 6" descr="Doctor">
            <a:extLst>
              <a:ext uri="{FF2B5EF4-FFF2-40B4-BE49-F238E27FC236}">
                <a16:creationId xmlns:a16="http://schemas.microsoft.com/office/drawing/2014/main" id="{FDFCE9E0-5EC7-94C3-26C4-E1C805DF90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5294" y="3048695"/>
            <a:ext cx="3031115" cy="3031115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EA9DC688-A021-7D4E-ADE3-12F98D27A373}"/>
              </a:ext>
            </a:extLst>
          </p:cNvPr>
          <p:cNvSpPr/>
          <p:nvPr/>
        </p:nvSpPr>
        <p:spPr>
          <a:xfrm>
            <a:off x="593426" y="5665076"/>
            <a:ext cx="5307724" cy="8294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Well Controlled,   Partially Controlled   Uncontrolled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E59421-F4EF-4091-C4C2-5ECBEE1A6832}"/>
              </a:ext>
            </a:extLst>
          </p:cNvPr>
          <p:cNvSpPr txBox="1"/>
          <p:nvPr/>
        </p:nvSpPr>
        <p:spPr>
          <a:xfrm>
            <a:off x="6096000" y="6494545"/>
            <a:ext cx="301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Not for patients on AIR</a:t>
            </a:r>
          </a:p>
        </p:txBody>
      </p:sp>
      <p:sp>
        <p:nvSpPr>
          <p:cNvPr id="9" name="Sun 8">
            <a:extLst>
              <a:ext uri="{FF2B5EF4-FFF2-40B4-BE49-F238E27FC236}">
                <a16:creationId xmlns:a16="http://schemas.microsoft.com/office/drawing/2014/main" id="{4FFFBED6-8381-FCA3-E216-B1B07B9FC586}"/>
              </a:ext>
            </a:extLst>
          </p:cNvPr>
          <p:cNvSpPr/>
          <p:nvPr/>
        </p:nvSpPr>
        <p:spPr>
          <a:xfrm>
            <a:off x="10270313" y="3537447"/>
            <a:ext cx="1717964" cy="1658007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0 % </a:t>
            </a:r>
          </a:p>
        </p:txBody>
      </p:sp>
      <p:pic>
        <p:nvPicPr>
          <p:cNvPr id="1026" name="Picture 2" descr="Indian Flag&quot; Images – Browse 14,387 Stock Photos, Vectors, and Video |  Adobe Stock">
            <a:extLst>
              <a:ext uri="{FF2B5EF4-FFF2-40B4-BE49-F238E27FC236}">
                <a16:creationId xmlns:a16="http://schemas.microsoft.com/office/drawing/2014/main" id="{D98F0B9C-BBE7-CA0D-AA6A-ABE994C48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331" y="5365552"/>
            <a:ext cx="1023381" cy="6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4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76292A-CE27-FCD2-2F97-F8BF8CACF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024F8-B581-ABCC-33DF-E23DAE536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Assessments: </a:t>
            </a:r>
            <a:r>
              <a:rPr lang="en-US" sz="4900" dirty="0"/>
              <a:t>Asthma Control</a:t>
            </a:r>
            <a:br>
              <a:rPr lang="en-US" sz="4900" dirty="0"/>
            </a:br>
            <a:r>
              <a:rPr lang="en-US" sz="4400" i="1" dirty="0">
                <a:solidFill>
                  <a:srgbClr val="C00000"/>
                </a:solidFill>
              </a:rPr>
              <a:t>Future Risk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F1FF7-F0C1-2BFE-C996-448D47C12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336330" y="3124200"/>
            <a:ext cx="5901149" cy="3073831"/>
          </a:xfrm>
        </p:spPr>
        <p:txBody>
          <a:bodyPr/>
          <a:lstStyle/>
          <a:p>
            <a:pPr marL="1028700" lvl="1" indent="-342900">
              <a:lnSpc>
                <a:spcPct val="110000"/>
              </a:lnSpc>
            </a:pPr>
            <a:r>
              <a:rPr lang="en-US" sz="2400" dirty="0"/>
              <a:t>Risk for Poor Outcomes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sz="1900" dirty="0"/>
              <a:t>	</a:t>
            </a:r>
            <a:r>
              <a:rPr lang="en-US" dirty="0"/>
              <a:t>1.Exacerbations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dirty="0"/>
              <a:t>	2.Persistent Airflow Obstruction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dirty="0"/>
              <a:t>	3. Medication side effects</a:t>
            </a:r>
          </a:p>
          <a:p>
            <a:endParaRPr lang="en-US" dirty="0"/>
          </a:p>
        </p:txBody>
      </p:sp>
      <p:pic>
        <p:nvPicPr>
          <p:cNvPr id="7" name="Graphic 6" descr="Doctor">
            <a:extLst>
              <a:ext uri="{FF2B5EF4-FFF2-40B4-BE49-F238E27FC236}">
                <a16:creationId xmlns:a16="http://schemas.microsoft.com/office/drawing/2014/main" id="{8B46E874-8EA8-CAB7-E862-1304035832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40576" y="3429000"/>
            <a:ext cx="3031115" cy="303111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71525F-BC43-C2B3-90B0-DD367748A7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6888" y="3429000"/>
            <a:ext cx="5573374" cy="21671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Symptoms alone are not sufficient to assess asthma:</a:t>
            </a:r>
          </a:p>
          <a:p>
            <a:pPr marL="1028700" lvl="1" indent="-342900"/>
            <a:r>
              <a:rPr lang="en-US" sz="1800" dirty="0"/>
              <a:t>Poor perceivers</a:t>
            </a:r>
          </a:p>
          <a:p>
            <a:pPr marL="1028700" lvl="1" indent="-342900"/>
            <a:r>
              <a:rPr lang="en-US" sz="1800" dirty="0"/>
              <a:t>Non respiratory causes of </a:t>
            </a:r>
            <a:r>
              <a:rPr lang="en-US" sz="1800" dirty="0" err="1"/>
              <a:t>Sx</a:t>
            </a:r>
            <a:endParaRPr lang="en-US" sz="1800" dirty="0"/>
          </a:p>
          <a:p>
            <a:pPr marL="1028700" lvl="1" indent="-342900"/>
            <a:r>
              <a:rPr lang="en-US" sz="1800" dirty="0" err="1">
                <a:solidFill>
                  <a:srgbClr val="C00000"/>
                </a:solidFill>
              </a:rPr>
              <a:t>Sx</a:t>
            </a:r>
            <a:r>
              <a:rPr lang="en-US" sz="1800" dirty="0">
                <a:solidFill>
                  <a:srgbClr val="C00000"/>
                </a:solidFill>
              </a:rPr>
              <a:t> controlled by sham treatments</a:t>
            </a:r>
          </a:p>
          <a:p>
            <a:pPr marL="1028700" lvl="1" indent="-342900"/>
            <a:r>
              <a:rPr lang="en-US" sz="1800" dirty="0"/>
              <a:t>Anxiety / Depression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856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331E4C-464A-27F0-BCCD-7615476CB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BC8A4-8D63-1C79-DF5B-53EBD962E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Assessments: </a:t>
            </a:r>
            <a:r>
              <a:rPr lang="en-US" sz="4900" dirty="0"/>
              <a:t>Asthma Control</a:t>
            </a:r>
            <a:br>
              <a:rPr lang="en-US" sz="4900" dirty="0"/>
            </a:br>
            <a:r>
              <a:rPr lang="en-US" sz="4900" i="1" dirty="0">
                <a:solidFill>
                  <a:srgbClr val="C00000"/>
                </a:solidFill>
              </a:rPr>
              <a:t>Future Risk : Exacerbations</a:t>
            </a:r>
            <a:endParaRPr lang="en-US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E2ABA-ADA3-05D5-75F5-386E0F209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0599" y="3134785"/>
            <a:ext cx="5418551" cy="307383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Past exacerbation in last 1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Poor adherence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Incorrect technique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Chronic sinusitis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Smoking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B53323-CD79-1465-862D-AA6D82EF0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440872" y="3134786"/>
            <a:ext cx="6025762" cy="3073831"/>
          </a:xfrm>
        </p:spPr>
        <p:txBody>
          <a:bodyPr/>
          <a:lstStyle/>
          <a:p>
            <a:pPr marL="1028700" lvl="1" indent="-342900">
              <a:lnSpc>
                <a:spcPct val="110000"/>
              </a:lnSpc>
            </a:pPr>
            <a:r>
              <a:rPr lang="en-US" sz="2400" dirty="0"/>
              <a:t>Risk for Poor Outcomes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sz="1900" dirty="0"/>
              <a:t>	</a:t>
            </a:r>
            <a:r>
              <a:rPr lang="en-US" dirty="0">
                <a:solidFill>
                  <a:srgbClr val="C00000"/>
                </a:solidFill>
              </a:rPr>
              <a:t>1.Exacerbations : future Risk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dirty="0"/>
              <a:t>	2.Persistent Airflow Obstruction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dirty="0"/>
              <a:t>	3. Medication side effects</a:t>
            </a:r>
          </a:p>
          <a:p>
            <a:endParaRPr lang="en-US" dirty="0"/>
          </a:p>
        </p:txBody>
      </p:sp>
      <p:pic>
        <p:nvPicPr>
          <p:cNvPr id="7" name="Graphic 6" descr="Doctor">
            <a:extLst>
              <a:ext uri="{FF2B5EF4-FFF2-40B4-BE49-F238E27FC236}">
                <a16:creationId xmlns:a16="http://schemas.microsoft.com/office/drawing/2014/main" id="{3635D830-EAE3-65ED-6C84-E3CFCADA4F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0847" y="3725986"/>
            <a:ext cx="3031115" cy="3031115"/>
          </a:xfrm>
          <a:prstGeom prst="rect">
            <a:avLst/>
          </a:prstGeom>
        </p:spPr>
      </p:pic>
      <p:sp>
        <p:nvSpPr>
          <p:cNvPr id="9" name="Triangle 8">
            <a:extLst>
              <a:ext uri="{FF2B5EF4-FFF2-40B4-BE49-F238E27FC236}">
                <a16:creationId xmlns:a16="http://schemas.microsoft.com/office/drawing/2014/main" id="{031E9DCC-EAF3-F942-C4C9-1C74FFDFDC1E}"/>
              </a:ext>
            </a:extLst>
          </p:cNvPr>
          <p:cNvSpPr/>
          <p:nvPr/>
        </p:nvSpPr>
        <p:spPr>
          <a:xfrm rot="10800000">
            <a:off x="9490839" y="4124329"/>
            <a:ext cx="2511973" cy="2234429"/>
          </a:xfrm>
          <a:prstGeom prst="triangl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07BE53-4475-D96D-A73E-B2930090F9CD}"/>
              </a:ext>
            </a:extLst>
          </p:cNvPr>
          <p:cNvSpPr txBox="1"/>
          <p:nvPr/>
        </p:nvSpPr>
        <p:spPr>
          <a:xfrm>
            <a:off x="9937530" y="4319752"/>
            <a:ext cx="1618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Low FEV</a:t>
            </a:r>
            <a:r>
              <a:rPr lang="en-US" sz="1600" i="1" baseline="-25000" dirty="0">
                <a:solidFill>
                  <a:schemeClr val="bg1"/>
                </a:solidFill>
              </a:rPr>
              <a:t>1</a:t>
            </a:r>
            <a:r>
              <a:rPr lang="en-US" sz="1600" i="1" dirty="0">
                <a:solidFill>
                  <a:schemeClr val="bg1"/>
                </a:solidFill>
              </a:rPr>
              <a:t> is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 a strong predictor of Exacerbations</a:t>
            </a:r>
          </a:p>
        </p:txBody>
      </p:sp>
    </p:spTree>
    <p:extLst>
      <p:ext uri="{BB962C8B-B14F-4D97-AF65-F5344CB8AC3E}">
        <p14:creationId xmlns:p14="http://schemas.microsoft.com/office/powerpoint/2010/main" val="266994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BFA7D-1044-9D5B-AC39-1C546740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/>
              <a:t>Risk for Exacerbations: </a:t>
            </a:r>
            <a:r>
              <a:rPr lang="en-US" sz="4000" i="1" dirty="0">
                <a:solidFill>
                  <a:srgbClr val="C00000"/>
                </a:solidFill>
              </a:rPr>
              <a:t>Others</a:t>
            </a:r>
            <a:endParaRPr lang="en-US" sz="6000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EE8A3-8C4E-2CC7-EDCC-F8FECBAF2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3054" y="3066060"/>
            <a:ext cx="7650018" cy="32699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Medication: High SABA &amp; Low ICS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Others: Pregnancy, Food allergy and multimorbidity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Exposures : Allergen / Pollution / Smoke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Psychosocial : Poor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Type 2 Inflammation: ↑AEC &amp; </a:t>
            </a:r>
            <a:r>
              <a:rPr lang="en-US" sz="2000" dirty="0" err="1"/>
              <a:t>FeNO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Severe Exacerbation : Intubated or ICU </a:t>
            </a:r>
          </a:p>
        </p:txBody>
      </p:sp>
    </p:spTree>
    <p:extLst>
      <p:ext uri="{BB962C8B-B14F-4D97-AF65-F5344CB8AC3E}">
        <p14:creationId xmlns:p14="http://schemas.microsoft.com/office/powerpoint/2010/main" val="36013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38796F-B1B8-7058-1886-56BD01E97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5818-5C7C-FD88-8CF6-C9802F2C0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Assessments: </a:t>
            </a:r>
            <a:r>
              <a:rPr lang="en-US" sz="4900" dirty="0"/>
              <a:t>Asthma Control</a:t>
            </a:r>
            <a:br>
              <a:rPr lang="en-US" sz="4900" dirty="0"/>
            </a:br>
            <a:r>
              <a:rPr lang="en-US" sz="4400" i="1" dirty="0">
                <a:solidFill>
                  <a:srgbClr val="C00000"/>
                </a:solidFill>
              </a:rPr>
              <a:t>Future Risk :PAO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A48485-9F6F-5585-DE09-7885E760A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336330" y="3124200"/>
            <a:ext cx="5901149" cy="3073831"/>
          </a:xfrm>
        </p:spPr>
        <p:txBody>
          <a:bodyPr/>
          <a:lstStyle/>
          <a:p>
            <a:pPr marL="1028700" lvl="1" indent="-342900">
              <a:lnSpc>
                <a:spcPct val="110000"/>
              </a:lnSpc>
            </a:pPr>
            <a:r>
              <a:rPr lang="en-US" sz="2400" dirty="0"/>
              <a:t>Risk for Poor Outcomes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sz="1900" dirty="0"/>
              <a:t>	</a:t>
            </a:r>
            <a:r>
              <a:rPr lang="en-US" dirty="0"/>
              <a:t>1.Exacerbations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dirty="0"/>
              <a:t>	</a:t>
            </a:r>
            <a:r>
              <a:rPr lang="en-US" dirty="0">
                <a:solidFill>
                  <a:srgbClr val="C00000"/>
                </a:solidFill>
              </a:rPr>
              <a:t>2.Persistent Airflow Obstruction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dirty="0"/>
              <a:t>	3. Medication side effects</a:t>
            </a:r>
          </a:p>
          <a:p>
            <a:endParaRPr lang="en-US" dirty="0"/>
          </a:p>
        </p:txBody>
      </p:sp>
      <p:pic>
        <p:nvPicPr>
          <p:cNvPr id="7" name="Graphic 6" descr="Doctor">
            <a:extLst>
              <a:ext uri="{FF2B5EF4-FFF2-40B4-BE49-F238E27FC236}">
                <a16:creationId xmlns:a16="http://schemas.microsoft.com/office/drawing/2014/main" id="{7489409B-1023-8CA2-16AA-4595EA3A96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5296" y="3557445"/>
            <a:ext cx="3031115" cy="303111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E99301-8C8A-3CC4-8B78-9A4CB280E3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27183" y="3557445"/>
            <a:ext cx="5323079" cy="25700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Fast decline in lung 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Low birth weight / pre term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Smoking / Noxious inhalational agents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Chronic Mucus Hypersecretion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Asthma exacerbation in patient not on ICS</a:t>
            </a:r>
          </a:p>
        </p:txBody>
      </p:sp>
    </p:spTree>
    <p:extLst>
      <p:ext uri="{BB962C8B-B14F-4D97-AF65-F5344CB8AC3E}">
        <p14:creationId xmlns:p14="http://schemas.microsoft.com/office/powerpoint/2010/main" val="13893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FD835C-F6A2-B2A0-AF67-FE263927C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E9EE1-7B0C-0A26-6D75-7D4786700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64" y="810657"/>
            <a:ext cx="11147071" cy="17552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Assessments: </a:t>
            </a:r>
            <a:r>
              <a:rPr lang="en-US" sz="4900" dirty="0"/>
              <a:t>Asthma Control</a:t>
            </a:r>
            <a:br>
              <a:rPr lang="en-US" sz="4900" dirty="0"/>
            </a:br>
            <a:r>
              <a:rPr lang="en-US" sz="4400" i="1" dirty="0">
                <a:solidFill>
                  <a:srgbClr val="C00000"/>
                </a:solidFill>
              </a:rPr>
              <a:t>Future Risk : Medication Side-Effects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8E2688-2026-A0DC-8078-323208A1E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336330" y="3124200"/>
            <a:ext cx="5901149" cy="3073831"/>
          </a:xfrm>
        </p:spPr>
        <p:txBody>
          <a:bodyPr/>
          <a:lstStyle/>
          <a:p>
            <a:pPr marL="1028700" lvl="1" indent="-342900">
              <a:lnSpc>
                <a:spcPct val="110000"/>
              </a:lnSpc>
            </a:pPr>
            <a:r>
              <a:rPr lang="en-US" sz="2400" dirty="0"/>
              <a:t>Risk for Poor Outcomes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sz="1900" dirty="0"/>
              <a:t>	</a:t>
            </a:r>
            <a:r>
              <a:rPr lang="en-US" dirty="0"/>
              <a:t>1.Exacerbations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dirty="0"/>
              <a:t>	2.Persistent Airflow Obstruction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dirty="0"/>
              <a:t>	3.</a:t>
            </a:r>
            <a:r>
              <a:rPr lang="en-US" dirty="0">
                <a:solidFill>
                  <a:srgbClr val="C00000"/>
                </a:solidFill>
              </a:rPr>
              <a:t>Medication side effects</a:t>
            </a:r>
          </a:p>
          <a:p>
            <a:endParaRPr lang="en-US" dirty="0"/>
          </a:p>
        </p:txBody>
      </p:sp>
      <p:pic>
        <p:nvPicPr>
          <p:cNvPr id="7" name="Graphic 6" descr="Doctor">
            <a:extLst>
              <a:ext uri="{FF2B5EF4-FFF2-40B4-BE49-F238E27FC236}">
                <a16:creationId xmlns:a16="http://schemas.microsoft.com/office/drawing/2014/main" id="{24CAAF1C-01BC-ADA3-819C-815C79FE03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3145" y="3476857"/>
            <a:ext cx="3031115" cy="303111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27E4052-04C1-A51B-6E42-E1B71DEC0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87292" y="3166916"/>
            <a:ext cx="4968124" cy="303111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Local : ( incorrect technique )</a:t>
            </a:r>
          </a:p>
          <a:p>
            <a:pPr marL="1028700" lvl="1" indent="-342900"/>
            <a:r>
              <a:rPr lang="en-US" sz="1400" dirty="0"/>
              <a:t>Oral Thrush / Dysphonia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Systemic : ( higher doses / more potent ICS )</a:t>
            </a:r>
          </a:p>
          <a:p>
            <a:pPr marL="1028700" lvl="1" indent="-342900"/>
            <a:r>
              <a:rPr lang="en-US" sz="1400" dirty="0"/>
              <a:t>Easy bruising</a:t>
            </a:r>
          </a:p>
          <a:p>
            <a:pPr marL="1028700" lvl="1" indent="-342900"/>
            <a:r>
              <a:rPr lang="en-US" sz="1400" dirty="0"/>
              <a:t>Osteoporosis / fragility #</a:t>
            </a:r>
          </a:p>
          <a:p>
            <a:pPr marL="1028700" lvl="1" indent="-342900"/>
            <a:r>
              <a:rPr lang="en-US" sz="1400" dirty="0"/>
              <a:t>Cataracts / Glaucoma</a:t>
            </a:r>
          </a:p>
          <a:p>
            <a:pPr marL="1028700" lvl="1" indent="-342900"/>
            <a:r>
              <a:rPr lang="en-US" sz="1400" dirty="0"/>
              <a:t>Adrenal suppression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BBACE8C-4339-1394-646B-C4493ADFCE65}"/>
              </a:ext>
            </a:extLst>
          </p:cNvPr>
          <p:cNvSpPr/>
          <p:nvPr/>
        </p:nvSpPr>
        <p:spPr>
          <a:xfrm>
            <a:off x="482599" y="4946073"/>
            <a:ext cx="4809837" cy="125195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P450i combined with asthma therapy increase toxicity :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/>
              <a:t>     Short term : CVS effects of LABA’s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     Long term : Adrenal Suppression</a:t>
            </a:r>
          </a:p>
        </p:txBody>
      </p:sp>
    </p:spTree>
    <p:extLst>
      <p:ext uri="{BB962C8B-B14F-4D97-AF65-F5344CB8AC3E}">
        <p14:creationId xmlns:p14="http://schemas.microsoft.com/office/powerpoint/2010/main" val="400372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B0423E-0590-51E8-D686-90C7BA1B6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42FFB-359C-AE81-91C9-4C03F1347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Assessments: </a:t>
            </a:r>
            <a:r>
              <a:rPr lang="en-US" sz="4900" dirty="0"/>
              <a:t>Treatment Issues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B3D5B-CDB3-4385-C592-B87E4AAC05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599" y="3008538"/>
            <a:ext cx="7116380" cy="3073831"/>
          </a:xfrm>
        </p:spPr>
        <p:txBody>
          <a:bodyPr anchor="ctr">
            <a:norm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Current Treatment : 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sz="1500" dirty="0"/>
              <a:t>	</a:t>
            </a:r>
            <a:r>
              <a:rPr lang="en-US" dirty="0"/>
              <a:t>1.GINA Step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dirty="0"/>
              <a:t>	2 Adherence / Technique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dirty="0"/>
              <a:t>	3 Asthma Action Plan</a:t>
            </a:r>
          </a:p>
          <a:p>
            <a:pPr marL="1257300" lvl="2" indent="-342900">
              <a:lnSpc>
                <a:spcPct val="110000"/>
              </a:lnSpc>
            </a:pPr>
            <a:r>
              <a:rPr lang="en-US" dirty="0"/>
              <a:t>	4 Attitudes &amp; Goals : Label/ Treatment</a:t>
            </a:r>
            <a:endParaRPr lang="en-US" sz="1800" dirty="0"/>
          </a:p>
        </p:txBody>
      </p:sp>
      <p:pic>
        <p:nvPicPr>
          <p:cNvPr id="7" name="Graphic 6" descr="Doctor">
            <a:extLst>
              <a:ext uri="{FF2B5EF4-FFF2-40B4-BE49-F238E27FC236}">
                <a16:creationId xmlns:a16="http://schemas.microsoft.com/office/drawing/2014/main" id="{96CFE599-1B14-FEC1-484C-6A284584B6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9318" y="3048695"/>
            <a:ext cx="3031115" cy="3031115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E91B3463-03A9-4BF9-6B4A-C574589DE24E}"/>
              </a:ext>
            </a:extLst>
          </p:cNvPr>
          <p:cNvSpPr/>
          <p:nvPr/>
        </p:nvSpPr>
        <p:spPr>
          <a:xfrm>
            <a:off x="2861594" y="5665075"/>
            <a:ext cx="5307724" cy="8294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Well Controlled,   Partially Controlled   Uncontrolled</a:t>
            </a:r>
          </a:p>
        </p:txBody>
      </p:sp>
    </p:spTree>
    <p:extLst>
      <p:ext uri="{BB962C8B-B14F-4D97-AF65-F5344CB8AC3E}">
        <p14:creationId xmlns:p14="http://schemas.microsoft.com/office/powerpoint/2010/main" val="2792296292"/>
      </p:ext>
    </p:extLst>
  </p:cSld>
  <p:clrMapOvr>
    <a:masterClrMapping/>
  </p:clrMapOvr>
</p:sld>
</file>

<file path=ppt/theme/theme1.xml><?xml version="1.0" encoding="utf-8"?>
<a:theme xmlns:a="http://schemas.openxmlformats.org/drawingml/2006/main" name="LevelVTI">
  <a:themeElements>
    <a:clrScheme name="AnalogousFromLightSeedRightStep">
      <a:dk1>
        <a:srgbClr val="000000"/>
      </a:dk1>
      <a:lt1>
        <a:srgbClr val="FFFFFF"/>
      </a:lt1>
      <a:dk2>
        <a:srgbClr val="313820"/>
      </a:dk2>
      <a:lt2>
        <a:srgbClr val="E2E5E8"/>
      </a:lt2>
      <a:accent1>
        <a:srgbClr val="C49A77"/>
      </a:accent1>
      <a:accent2>
        <a:srgbClr val="ACA267"/>
      </a:accent2>
      <a:accent3>
        <a:srgbClr val="98A773"/>
      </a:accent3>
      <a:accent4>
        <a:srgbClr val="7EB069"/>
      </a:accent4>
      <a:accent5>
        <a:srgbClr val="75B17C"/>
      </a:accent5>
      <a:accent6>
        <a:srgbClr val="69AF8E"/>
      </a:accent6>
      <a:hlink>
        <a:srgbClr val="5C85A7"/>
      </a:hlink>
      <a:folHlink>
        <a:srgbClr val="7F7F7F"/>
      </a:folHlink>
    </a:clrScheme>
    <a:fontScheme name="Seaford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10392</TotalTime>
  <Words>1261</Words>
  <Application>Microsoft Macintosh PowerPoint</Application>
  <PresentationFormat>Widescreen</PresentationFormat>
  <Paragraphs>247</Paragraphs>
  <Slides>23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Meiryo</vt:lpstr>
      <vt:lpstr>MS PGothic</vt:lpstr>
      <vt:lpstr>Arial</vt:lpstr>
      <vt:lpstr>ArialMT</vt:lpstr>
      <vt:lpstr>Calibri</vt:lpstr>
      <vt:lpstr>Gill Sans Ultra Bold</vt:lpstr>
      <vt:lpstr>Montserrat SemiBold</vt:lpstr>
      <vt:lpstr>Wingdings</vt:lpstr>
      <vt:lpstr>Wingdings 2</vt:lpstr>
      <vt:lpstr>Wingdings 3</vt:lpstr>
      <vt:lpstr>LevelVTI</vt:lpstr>
      <vt:lpstr>Assessing &amp; Monitoring Asthma &amp; its Phenotypes</vt:lpstr>
      <vt:lpstr>Assessment of Asthma </vt:lpstr>
      <vt:lpstr>Assessments: Asthma Control Symptom Control</vt:lpstr>
      <vt:lpstr>Assessments: Asthma Control Future Risk</vt:lpstr>
      <vt:lpstr>Assessments: Asthma Control Future Risk : Exacerbations</vt:lpstr>
      <vt:lpstr>Risk for Exacerbations: Others</vt:lpstr>
      <vt:lpstr>Assessments: Asthma Control Future Risk :PAO</vt:lpstr>
      <vt:lpstr>Assessments: Asthma Control Future Risk : Medication Side-Effects</vt:lpstr>
      <vt:lpstr>Assessments: Treatment Issues </vt:lpstr>
      <vt:lpstr>Assessments: Multimorbidity</vt:lpstr>
      <vt:lpstr>Role of Lung Functions in Assessment </vt:lpstr>
      <vt:lpstr>Interpretation of PFT on Treatment in Asthma</vt:lpstr>
      <vt:lpstr>Asthma Severity :</vt:lpstr>
      <vt:lpstr>Difficult Asthma # SA </vt:lpstr>
      <vt:lpstr>PowerPoint Presentation</vt:lpstr>
      <vt:lpstr>Phenotypes Severe Asthma</vt:lpstr>
      <vt:lpstr>GINA 2019 Identifying Patients and Selecting Treatment</vt:lpstr>
      <vt:lpstr>Type 2 Severe Asthma</vt:lpstr>
      <vt:lpstr>GINA 2019 Identifying Patients and Selecting Treatment</vt:lpstr>
      <vt:lpstr>PowerPoint Presentation</vt:lpstr>
      <vt:lpstr>Severe Asthma Pheno-Endotypes in India :</vt:lpstr>
      <vt:lpstr>Take Home :</vt:lpstr>
      <vt:lpstr>Thanks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&amp; Monitoring Asthma &amp; its Phenotypes</dc:title>
  <dc:creator>Deepak Talwar</dc:creator>
  <cp:lastModifiedBy>Deepak Talwar</cp:lastModifiedBy>
  <cp:revision>26</cp:revision>
  <dcterms:created xsi:type="dcterms:W3CDTF">2024-02-03T09:20:04Z</dcterms:created>
  <dcterms:modified xsi:type="dcterms:W3CDTF">2025-05-09T11:31:37Z</dcterms:modified>
</cp:coreProperties>
</file>